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64" r:id="rId5"/>
    <p:sldId id="265" r:id="rId6"/>
    <p:sldId id="262" r:id="rId7"/>
  </p:sldIdLst>
  <p:sldSz cx="12192000" cy="6858000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802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22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637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59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0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0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5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0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5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8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9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F809-D8CE-4DF1-B262-0D8768CA37C5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991FCD-5014-4536-8BC2-4DD064CC05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7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orr.training@dwihn.or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hudson@dwihn.org" TargetMode="External"/><Relationship Id="rId2" Type="http://schemas.openxmlformats.org/officeDocument/2006/relationships/hyperlink" Target="mailto:esims1@dwihn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0474E-F2D1-4CFD-B2F8-DAFF12C5F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887" y="3429001"/>
            <a:ext cx="8059918" cy="299065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en-US" sz="3200" b="1" dirty="0">
                <a:solidFill>
                  <a:srgbClr val="92D050"/>
                </a:solidFill>
              </a:rPr>
              <a:t>DETROIT WAYNE INTEGRATED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92D050"/>
                </a:solidFill>
              </a:rPr>
              <a:t>                     HEALTH NETWORK</a:t>
            </a:r>
          </a:p>
          <a:p>
            <a:pPr marL="0" indent="0">
              <a:buNone/>
            </a:pPr>
            <a:r>
              <a:rPr lang="en-US" dirty="0"/>
              <a:t>                                             </a:t>
            </a:r>
            <a:r>
              <a:rPr lang="en-US" sz="2900" b="1" dirty="0"/>
              <a:t>800-241-4949</a:t>
            </a:r>
          </a:p>
          <a:p>
            <a:pPr marL="0" indent="0">
              <a:buNone/>
            </a:pPr>
            <a:r>
              <a:rPr lang="en-US" sz="2900" b="1" dirty="0"/>
              <a:t>                           </a:t>
            </a:r>
            <a:r>
              <a:rPr lang="en-US" sz="2900" b="1" u="sng" dirty="0"/>
              <a:t>www.dwihn.org</a:t>
            </a:r>
            <a:endParaRPr lang="en-US" sz="2900" b="1" dirty="0"/>
          </a:p>
        </p:txBody>
      </p:sp>
      <p:pic>
        <p:nvPicPr>
          <p:cNvPr id="2" name="Picture 1" descr="A picture containing arrow&#10;&#10;Description automatically generated">
            <a:extLst>
              <a:ext uri="{FF2B5EF4-FFF2-40B4-BE49-F238E27FC236}">
                <a16:creationId xmlns:a16="http://schemas.microsoft.com/office/drawing/2014/main" id="{A1B0EC6F-03BB-0D2D-11A0-8DE9D71E9D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02" t="2231" r="8502" b="27881"/>
          <a:stretch/>
        </p:blipFill>
        <p:spPr bwMode="auto">
          <a:xfrm>
            <a:off x="4124960" y="681645"/>
            <a:ext cx="2641600" cy="2352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9112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C0D5-8379-41C6-90BE-55549B5C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2655"/>
            <a:ext cx="8596668" cy="585585"/>
          </a:xfrm>
        </p:spPr>
        <p:txBody>
          <a:bodyPr>
            <a:normAutofit/>
          </a:bodyPr>
          <a:lstStyle/>
          <a:p>
            <a:r>
              <a:rPr lang="en-US" sz="2400" dirty="0"/>
              <a:t>ORR Recipient Rights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2F2F0-8DDB-495D-B327-A28C5F4CB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208" y="1064029"/>
            <a:ext cx="5027626" cy="579364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1400" b="1" u="sng" dirty="0">
                <a:solidFill>
                  <a:schemeClr val="tx1"/>
                </a:solidFill>
              </a:rPr>
              <a:t>Updates</a:t>
            </a:r>
            <a:r>
              <a:rPr lang="en-US" sz="1400" u="sng" dirty="0">
                <a:solidFill>
                  <a:schemeClr val="tx1"/>
                </a:solidFill>
              </a:rPr>
              <a:t>: </a:t>
            </a:r>
            <a:r>
              <a:rPr lang="en-US" sz="1400" b="1" u="sng" dirty="0">
                <a:solidFill>
                  <a:schemeClr val="tx1"/>
                </a:solidFill>
              </a:rPr>
              <a:t>July 2024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NHRRT Certificates-Are sent to the </a:t>
            </a:r>
            <a:r>
              <a:rPr lang="en-US" sz="1400" u="sng" dirty="0">
                <a:solidFill>
                  <a:schemeClr val="tx1"/>
                </a:solidFill>
              </a:rPr>
              <a:t>Vendors</a:t>
            </a:r>
            <a:r>
              <a:rPr lang="en-US" sz="1400" dirty="0">
                <a:solidFill>
                  <a:schemeClr val="tx1"/>
                </a:solidFill>
              </a:rPr>
              <a:t> after completing NHRRT, also check in MHWIN.</a:t>
            </a:r>
            <a:endParaRPr lang="en-US" sz="1400" dirty="0"/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Thank you from the ORR training Unit to Providers that assure their staff are trained w/</a:t>
            </a:r>
            <a:r>
              <a:rPr lang="en-US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30 doh. All Providers please continue your efforts. The minimum percentage for ORR is 82% or higher overall, to be compliant. 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Currently, NHRRT class </a:t>
            </a:r>
            <a:r>
              <a:rPr lang="en-US" sz="1400" i="1" dirty="0">
                <a:solidFill>
                  <a:schemeClr val="tx1"/>
                </a:solidFill>
                <a:cs typeface="Times New Roman" panose="02020603050405020304" pitchFamily="18" charset="0"/>
              </a:rPr>
              <a:t>registration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availability is approximately 2-weeks out. NHRRT classes are available for 2 months out. ORR Trainers instructed to work with Vendors, as needed, if class required is full</a:t>
            </a:r>
            <a:r>
              <a:rPr lang="en-US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.*</a:t>
            </a:r>
          </a:p>
          <a:p>
            <a:pPr marL="0" indent="0" fontAlgn="base">
              <a:buNone/>
            </a:pP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ORR NHRRT Information</a:t>
            </a:r>
            <a:r>
              <a:rPr lang="en-US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endParaRPr lang="en-US" sz="1400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NHRRT conducted </a:t>
            </a:r>
            <a:r>
              <a:rPr lang="en-US" sz="1400" b="1" u="sng" dirty="0">
                <a:solidFill>
                  <a:schemeClr val="tx1"/>
                </a:solidFill>
              </a:rPr>
              <a:t>Mon-Wed</a:t>
            </a:r>
            <a:r>
              <a:rPr lang="en-US" sz="1400" dirty="0">
                <a:solidFill>
                  <a:schemeClr val="tx1"/>
                </a:solidFill>
              </a:rPr>
              <a:t> from </a:t>
            </a:r>
            <a:r>
              <a:rPr lang="en-US" sz="1400" b="1" u="sng" dirty="0">
                <a:solidFill>
                  <a:schemeClr val="tx1"/>
                </a:solidFill>
              </a:rPr>
              <a:t>10am-12pm</a:t>
            </a:r>
            <a:r>
              <a:rPr lang="en-US" sz="1400" dirty="0">
                <a:solidFill>
                  <a:schemeClr val="tx1"/>
                </a:solidFill>
              </a:rPr>
              <a:t>. Evening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NHRRT-</a:t>
            </a:r>
            <a:r>
              <a:rPr lang="en-US" sz="1400" b="1" dirty="0"/>
              <a:t>2nd</a:t>
            </a:r>
            <a:r>
              <a:rPr lang="en-US" sz="1400" dirty="0"/>
              <a:t> Tuesday of the month from </a:t>
            </a:r>
            <a:r>
              <a:rPr lang="en-US" sz="1400" b="1" u="sng" dirty="0"/>
              <a:t>4pm-6pm</a:t>
            </a:r>
            <a:r>
              <a:rPr lang="en-US" sz="1400" dirty="0"/>
              <a:t>.  Check MHWIN for available training dates.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If new staff report they previously attended NHRRT, request </a:t>
            </a:r>
            <a:r>
              <a:rPr lang="en-US" sz="1400" i="1" dirty="0">
                <a:solidFill>
                  <a:schemeClr val="tx1"/>
                </a:solidFill>
              </a:rPr>
              <a:t>evidence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b="1" u="sng" dirty="0">
                <a:solidFill>
                  <a:schemeClr val="tx1"/>
                </a:solidFill>
              </a:rPr>
              <a:t>during the onboarding/orientation process.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/>
              <a:t>NHRRT is held via the Zoom App-</a:t>
            </a:r>
            <a:r>
              <a:rPr lang="en-US" sz="1400" u="sng" dirty="0">
                <a:solidFill>
                  <a:schemeClr val="tx1"/>
                </a:solidFill>
              </a:rPr>
              <a:t>participants need strong Wi-Fi signal</a:t>
            </a:r>
            <a:r>
              <a:rPr lang="en-US" sz="1400" dirty="0">
                <a:solidFill>
                  <a:schemeClr val="tx1"/>
                </a:solidFill>
              </a:rPr>
              <a:t> &amp;</a:t>
            </a:r>
            <a:r>
              <a:rPr lang="en-US" sz="1400" dirty="0"/>
              <a:t> be familiar w/the Chat feature.   </a:t>
            </a:r>
            <a:endParaRPr lang="en-US" sz="1400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q"/>
            </a:pPr>
            <a:endParaRPr lang="en-US" sz="1300" b="1" u="sng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q"/>
            </a:pPr>
            <a:endParaRPr lang="en-US" sz="1400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q"/>
            </a:pP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E8ECF-90CC-4A42-9F0B-94ABA56C1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4962" y="1158240"/>
            <a:ext cx="4928473" cy="569976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fontAlgn="base">
              <a:buFont typeface="Wingdings" panose="05000000000000000000" pitchFamily="2" charset="2"/>
              <a:buChar char="q"/>
            </a:pPr>
            <a:endParaRPr lang="en-US" sz="1400" dirty="0"/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Participants </a:t>
            </a:r>
            <a:r>
              <a:rPr lang="en-US" sz="5400" u="sng" dirty="0">
                <a:latin typeface="+mj-lt"/>
                <a:cs typeface="Times New Roman" panose="02020603050405020304" pitchFamily="18" charset="0"/>
              </a:rPr>
              <a:t>must</a:t>
            </a:r>
            <a:r>
              <a:rPr lang="en-US" sz="5400" dirty="0">
                <a:latin typeface="+mj-lt"/>
                <a:cs typeface="Times New Roman" panose="02020603050405020304" pitchFamily="18" charset="0"/>
              </a:rPr>
              <a:t> be present </a:t>
            </a:r>
            <a:r>
              <a:rPr lang="en-US" sz="5400" b="1" u="sng" dirty="0">
                <a:latin typeface="+mj-lt"/>
                <a:cs typeface="Times New Roman" panose="02020603050405020304" pitchFamily="18" charset="0"/>
              </a:rPr>
              <a:t>online</a:t>
            </a:r>
            <a:r>
              <a:rPr lang="en-US" sz="5400" u="sng" dirty="0">
                <a:latin typeface="+mj-lt"/>
                <a:cs typeface="Times New Roman" panose="02020603050405020304" pitchFamily="18" charset="0"/>
              </a:rPr>
              <a:t>, with working cameras, and remain </a:t>
            </a:r>
            <a:r>
              <a:rPr lang="en-US" sz="5400" b="1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visible</a:t>
            </a:r>
            <a:r>
              <a:rPr lang="en-US" sz="5400" u="sng" dirty="0">
                <a:latin typeface="+mj-lt"/>
                <a:cs typeface="Times New Roman" panose="02020603050405020304" pitchFamily="18" charset="0"/>
              </a:rPr>
              <a:t> and available</a:t>
            </a:r>
            <a:r>
              <a:rPr lang="en-US" sz="5400" dirty="0">
                <a:latin typeface="+mj-lt"/>
                <a:cs typeface="Times New Roman" panose="02020603050405020304" pitchFamily="18" charset="0"/>
              </a:rPr>
              <a:t> to communicate </a:t>
            </a:r>
            <a:r>
              <a:rPr lang="en-US" sz="5400" b="1" u="sng" dirty="0">
                <a:latin typeface="+mj-lt"/>
                <a:cs typeface="Times New Roman" panose="02020603050405020304" pitchFamily="18" charset="0"/>
              </a:rPr>
              <a:t>throughout</a:t>
            </a:r>
            <a:r>
              <a:rPr lang="en-US" sz="5400" dirty="0">
                <a:latin typeface="+mj-lt"/>
                <a:cs typeface="Times New Roman" panose="02020603050405020304" pitchFamily="18" charset="0"/>
              </a:rPr>
              <a:t> the course. Staff are not allowed into the training 5 minutes after the start time.  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If your staff are </a:t>
            </a:r>
            <a:r>
              <a:rPr lang="en-US" sz="5400" b="1" u="sng" dirty="0">
                <a:latin typeface="+mj-lt"/>
                <a:cs typeface="Times New Roman" panose="02020603050405020304" pitchFamily="18" charset="0"/>
              </a:rPr>
              <a:t>OBSERVED DRIVING OR OTHERWISE NOT ENGAGED DURING THE TRAINING</a:t>
            </a:r>
            <a:r>
              <a:rPr lang="en-US" sz="5400" dirty="0">
                <a:latin typeface="+mj-lt"/>
                <a:cs typeface="Times New Roman" panose="02020603050405020304" pitchFamily="18" charset="0"/>
              </a:rPr>
              <a:t>, they will be removed from the training and will need to be rescheduled.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Providers, if you know that your staff are not technology savvy, please have them come into the office to take the training, where you are able to assist them.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latin typeface="+mj-lt"/>
              </a:rPr>
              <a:t>An email is sent on morning of training to email address listed in MHWIN. If your staff experiences any issues with the NHRRT class email, you may contact us at: </a:t>
            </a:r>
            <a:r>
              <a:rPr lang="en-US" sz="5400" dirty="0">
                <a:solidFill>
                  <a:srgbClr val="0070C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orr.training@dwihn.org</a:t>
            </a:r>
            <a:endParaRPr lang="en-US" sz="5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NHRRT vs. ARRT-NHRRT: Virtual ZOOM new staff; ARRT: DWC website (1year after NHRRT training date, and annually thereafter)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ORR </a:t>
            </a:r>
            <a:r>
              <a:rPr lang="en-US" sz="54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Trg</a:t>
            </a:r>
            <a:r>
              <a:rPr lang="en-US" sz="5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info located on</a:t>
            </a:r>
            <a:r>
              <a:rPr lang="en-US" sz="5400" dirty="0">
                <a:latin typeface="+mj-lt"/>
                <a:cs typeface="Times New Roman" panose="02020603050405020304" pitchFamily="18" charset="0"/>
              </a:rPr>
              <a:t> DWIHN website (dwihn.org), in MHWIN, &amp; on the FAQ’s form-See under: “Provider tab/ORR training info”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5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ORR Trainers: LaShanda Neely, Michael Olver, Joyce Wells</a:t>
            </a:r>
          </a:p>
          <a:p>
            <a:pPr fontAlgn="base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fontAlgn="base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1400" dirty="0"/>
              <a:t>  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88FA-43F5-435A-8A33-2C588F50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6" y="507999"/>
            <a:ext cx="8596668" cy="683492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OFFICE OF RECIPIENT RIGHTS: MONITORING (SITE REVIEWS)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A55D-A928-448F-850E-DF9570724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046375"/>
            <a:ext cx="4628767" cy="58116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6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  <a:r>
              <a:rPr lang="en-US" sz="6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2024</a:t>
            </a:r>
          </a:p>
          <a:p>
            <a:pPr marL="0" indent="0">
              <a:buNone/>
            </a:pPr>
            <a:endParaRPr lang="en-US" sz="5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Licensed Psychiatric Hospital’s, “Request for Documents” letters to be sent via email/USPS this month (</a:t>
            </a:r>
            <a:r>
              <a:rPr lang="en-US" sz="5600" b="1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July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) for the upcoming LPH site reviews, (</a:t>
            </a:r>
            <a:r>
              <a:rPr lang="en-US" sz="5600" i="1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changed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from June).</a:t>
            </a:r>
          </a:p>
          <a:p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New Hires-</a:t>
            </a:r>
            <a:r>
              <a:rPr lang="en-US" sz="5600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During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site review, must provide evidence of NHRRT completion for each new employee-certificate or transcript, specifically if NHRRT </a:t>
            </a:r>
            <a:r>
              <a:rPr lang="en-US" sz="5600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NOT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attended with DWIHN ORR.</a:t>
            </a:r>
          </a:p>
          <a:p>
            <a:endParaRPr lang="en-US" sz="5600" dirty="0">
              <a:solidFill>
                <a:schemeClr val="tx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b="1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ORR Monitoring Information: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ORR Site Visit conducted onsite 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(in person). 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Covid 19 Questionnaire-If +exposure, an alternative site review will be arranged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Review new staff hired </a:t>
            </a:r>
            <a:r>
              <a:rPr lang="en-US" sz="5600" b="1" u="sng" dirty="0">
                <a:latin typeface="Trebuchet MS" panose="020B0603020202020204" pitchFamily="34" charset="0"/>
                <a:cs typeface="Arial" panose="020B0604020202020204" pitchFamily="34" charset="0"/>
              </a:rPr>
              <a:t>since the previous </a:t>
            </a:r>
            <a:r>
              <a:rPr lang="en-US" sz="5600" b="1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site review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-NHRRT must be completed </a:t>
            </a:r>
            <a:r>
              <a:rPr lang="en-US" sz="5600" b="1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w/i 30 doh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ORR accepts NHRRT obtained from </a:t>
            </a:r>
            <a:r>
              <a:rPr lang="en-US" sz="5600" i="1" dirty="0">
                <a:latin typeface="Trebuchet MS" panose="020B0603020202020204" pitchFamily="34" charset="0"/>
                <a:cs typeface="Arial" panose="020B0604020202020204" pitchFamily="34" charset="0"/>
              </a:rPr>
              <a:t>different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counties w/</a:t>
            </a:r>
            <a:r>
              <a:rPr lang="en-US" sz="5600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evidence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provided &amp; verification of validity, in </a:t>
            </a:r>
            <a:r>
              <a:rPr lang="en-US" sz="5600" i="1" u="sng" dirty="0">
                <a:latin typeface="Trebuchet MS" panose="020B0603020202020204" pitchFamily="34" charset="0"/>
                <a:cs typeface="Arial" panose="020B0604020202020204" pitchFamily="34" charset="0"/>
              </a:rPr>
              <a:t>most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cases (Oakland, Macomb, Washtenaw)</a:t>
            </a:r>
          </a:p>
          <a:p>
            <a:pPr marL="0" indent="0">
              <a:buNone/>
            </a:pP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C6727-54CA-434D-99CD-606AE0B81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0792" y="1498348"/>
            <a:ext cx="4184034" cy="4761136"/>
          </a:xfrm>
        </p:spPr>
        <p:txBody>
          <a:bodyPr>
            <a:normAutofit fontScale="25000" lnSpcReduction="20000"/>
          </a:bodyPr>
          <a:lstStyle/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ORR Reviewer looks for during site review 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request: 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List: Required postings, RR booklets, confidential items stored, health/safety violations, interior/exterior of facility, interviews staff &amp; members re: rights awareness and complaint filing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Any violation(s) found requires a </a:t>
            </a:r>
            <a:r>
              <a:rPr lang="en-US" sz="5600" u="sng" dirty="0">
                <a:latin typeface="Trebuchet MS" panose="020B0603020202020204" pitchFamily="34" charset="0"/>
                <a:cs typeface="Arial" panose="020B0604020202020204" pitchFamily="34" charset="0"/>
              </a:rPr>
              <a:t>Corrective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5600" u="sng" dirty="0">
                <a:latin typeface="Trebuchet MS" panose="020B0603020202020204" pitchFamily="34" charset="0"/>
                <a:cs typeface="Arial" panose="020B0604020202020204" pitchFamily="34" charset="0"/>
              </a:rPr>
              <a:t>Action Plan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. Provider has </a:t>
            </a:r>
            <a:r>
              <a:rPr lang="en-US" sz="5600" u="sng" dirty="0">
                <a:latin typeface="Trebuchet MS" panose="020B0603020202020204" pitchFamily="34" charset="0"/>
                <a:cs typeface="Arial" panose="020B0604020202020204" pitchFamily="34" charset="0"/>
              </a:rPr>
              <a:t>10-business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5600" u="sng" dirty="0">
                <a:latin typeface="Trebuchet MS" panose="020B0603020202020204" pitchFamily="34" charset="0"/>
                <a:cs typeface="Arial" panose="020B0604020202020204" pitchFamily="34" charset="0"/>
              </a:rPr>
              <a:t>days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from the date of the site visit to remedy violation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End of site review visit, Site Rep </a:t>
            </a:r>
            <a:r>
              <a:rPr lang="en-US" sz="5600" b="1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required</a:t>
            </a:r>
            <a:r>
              <a:rPr lang="en-US" sz="5600" b="1" dirty="0">
                <a:solidFill>
                  <a:srgbClr val="FF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</a:t>
            </a:r>
            <a:r>
              <a:rPr lang="en-US" sz="5600" b="1" dirty="0">
                <a:solidFill>
                  <a:srgbClr val="FF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5600" u="sng" dirty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sign &amp; date page #4 of site review tool</a:t>
            </a:r>
          </a:p>
          <a:p>
            <a:pPr marL="0" indent="0">
              <a:buNone/>
            </a:pPr>
            <a:r>
              <a:rPr lang="en-US" sz="5600" b="1" u="sng" dirty="0">
                <a:latin typeface="Trebuchet MS" panose="020B0603020202020204" pitchFamily="34" charset="0"/>
                <a:cs typeface="Arial" panose="020B0604020202020204" pitchFamily="34" charset="0"/>
              </a:rPr>
              <a:t>Important</a:t>
            </a:r>
            <a:r>
              <a:rPr lang="en-US" sz="5600" u="sng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5600" b="1" u="sng" dirty="0">
                <a:latin typeface="Trebuchet MS" panose="020B0603020202020204" pitchFamily="34" charset="0"/>
                <a:cs typeface="Arial" panose="020B0604020202020204" pitchFamily="34" charset="0"/>
              </a:rPr>
              <a:t>Reminders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Provider contact info and staff records should be kept </a:t>
            </a:r>
            <a:r>
              <a:rPr lang="en-US" sz="5600" u="sng" dirty="0">
                <a:latin typeface="Trebuchet MS" panose="020B0603020202020204" pitchFamily="34" charset="0"/>
                <a:cs typeface="Arial" panose="020B0604020202020204" pitchFamily="34" charset="0"/>
              </a:rPr>
              <a:t>current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, as required in MHWIN</a:t>
            </a:r>
          </a:p>
          <a:p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Questions re: ORR Monitoring: </a:t>
            </a:r>
            <a:r>
              <a:rPr lang="en-US" sz="56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esims1@dwihn.org</a:t>
            </a:r>
            <a:r>
              <a:rPr lang="en-US" sz="56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sz="56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lhudson@dwihn.org</a:t>
            </a:r>
            <a:r>
              <a:rPr lang="en-US" sz="56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or </a:t>
            </a:r>
            <a:r>
              <a:rPr lang="en-US" sz="5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5600" u="sng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spride@dwihn.org</a:t>
            </a:r>
          </a:p>
          <a:p>
            <a:pPr marL="0" indent="0">
              <a:buNone/>
            </a:pPr>
            <a:endParaRPr lang="en-US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865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3f231e-ae35-4b33-be18-b13e1ffb2a7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632D68A5DE1C4ABB71C7DE7084B852" ma:contentTypeVersion="12" ma:contentTypeDescription="Create a new document." ma:contentTypeScope="" ma:versionID="0a4709cb221141995526b61d5d5b9b9c">
  <xsd:schema xmlns:xsd="http://www.w3.org/2001/XMLSchema" xmlns:xs="http://www.w3.org/2001/XMLSchema" xmlns:p="http://schemas.microsoft.com/office/2006/metadata/properties" xmlns:ns3="ce3f231e-ae35-4b33-be18-b13e1ffb2a75" targetNamespace="http://schemas.microsoft.com/office/2006/metadata/properties" ma:root="true" ma:fieldsID="7cb9a281aab3c7505e77176d12d93d6a" ns3:_="">
    <xsd:import namespace="ce3f231e-ae35-4b33-be18-b13e1ffb2a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3f231e-ae35-4b33-be18-b13e1ffb2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84E08C-4177-45EC-A930-BF73EA7E2690}">
  <ds:schemaRefs>
    <ds:schemaRef ds:uri="http://schemas.microsoft.com/office/2006/documentManagement/types"/>
    <ds:schemaRef ds:uri="http://www.w3.org/XML/1998/namespace"/>
    <ds:schemaRef ds:uri="ce3f231e-ae35-4b33-be18-b13e1ffb2a75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4C0A562-6FCE-4EF5-BAC7-3EEA6B57F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7983FD-BBEF-4415-B5BA-60DD99E35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3f231e-ae35-4b33-be18-b13e1ffb2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5344</TotalTime>
  <Words>662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Trebuchet MS</vt:lpstr>
      <vt:lpstr>Wingdings</vt:lpstr>
      <vt:lpstr>Wingdings 3</vt:lpstr>
      <vt:lpstr>Facet</vt:lpstr>
      <vt:lpstr>PowerPoint Presentation</vt:lpstr>
      <vt:lpstr>ORR Recipient Rights Training</vt:lpstr>
      <vt:lpstr>OFFICE OF RECIPIENT RIGHTS: MONITORING (SITE REVIEWS)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Frazier</dc:creator>
  <cp:lastModifiedBy>Schakerra Pride</cp:lastModifiedBy>
  <cp:revision>193</cp:revision>
  <cp:lastPrinted>2021-09-02T18:31:44Z</cp:lastPrinted>
  <dcterms:created xsi:type="dcterms:W3CDTF">2021-08-03T16:31:49Z</dcterms:created>
  <dcterms:modified xsi:type="dcterms:W3CDTF">2024-07-15T13:32:13Z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0x0101000D632D68A5DE1C4ABB71C7DE7084B852</vt:lpwstr>
  </property>
</Properties>
</file>