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58" r:id="rId4"/>
    <p:sldId id="266" r:id="rId5"/>
    <p:sldId id="259" r:id="rId6"/>
    <p:sldId id="267" r:id="rId7"/>
    <p:sldId id="260" r:id="rId8"/>
    <p:sldId id="268" r:id="rId9"/>
    <p:sldId id="261" r:id="rId10"/>
    <p:sldId id="269" r:id="rId11"/>
    <p:sldId id="262" r:id="rId12"/>
    <p:sldId id="263"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399" autoAdjust="0"/>
    <p:restoredTop sz="94660"/>
  </p:normalViewPr>
  <p:slideViewPr>
    <p:cSldViewPr snapToGrid="0">
      <p:cViewPr varScale="1">
        <p:scale>
          <a:sx n="48" d="100"/>
          <a:sy n="48" d="100"/>
        </p:scale>
        <p:origin x="30" y="3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8EDC937-72C8-4E17-BFE7-33AABBA568E9}"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3607923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DC937-72C8-4E17-BFE7-33AABBA568E9}"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1046808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DC937-72C8-4E17-BFE7-33AABBA568E9}"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3070918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DC937-72C8-4E17-BFE7-33AABBA568E9}"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3055888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EDC937-72C8-4E17-BFE7-33AABBA568E9}"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2359585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EDC937-72C8-4E17-BFE7-33AABBA568E9}" type="datetimeFigureOut">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2421505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EDC937-72C8-4E17-BFE7-33AABBA568E9}" type="datetimeFigureOut">
              <a:rPr lang="en-US" smtClean="0"/>
              <a:t>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1727637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EDC937-72C8-4E17-BFE7-33AABBA568E9}" type="datetimeFigureOut">
              <a:rPr lang="en-US" smtClean="0"/>
              <a:t>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168627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DC937-72C8-4E17-BFE7-33AABBA568E9}" type="datetimeFigureOut">
              <a:rPr lang="en-US" smtClean="0"/>
              <a:t>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1936360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8EDC937-72C8-4E17-BFE7-33AABBA568E9}" type="datetimeFigureOut">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685900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8EDC937-72C8-4E17-BFE7-33AABBA568E9}" type="datetimeFigureOut">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B9376-721E-4D56-A26F-5DB2D44D866D}" type="slidenum">
              <a:rPr lang="en-US" smtClean="0"/>
              <a:t>‹#›</a:t>
            </a:fld>
            <a:endParaRPr lang="en-US"/>
          </a:p>
        </p:txBody>
      </p:sp>
    </p:spTree>
    <p:extLst>
      <p:ext uri="{BB962C8B-B14F-4D97-AF65-F5344CB8AC3E}">
        <p14:creationId xmlns:p14="http://schemas.microsoft.com/office/powerpoint/2010/main" val="1556393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EDC937-72C8-4E17-BFE7-33AABBA568E9}" type="datetimeFigureOut">
              <a:rPr lang="en-US" smtClean="0"/>
              <a:t>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7B9376-721E-4D56-A26F-5DB2D44D866D}" type="slidenum">
              <a:rPr lang="en-US" smtClean="0"/>
              <a:t>‹#›</a:t>
            </a:fld>
            <a:endParaRPr lang="en-US"/>
          </a:p>
        </p:txBody>
      </p:sp>
    </p:spTree>
    <p:extLst>
      <p:ext uri="{BB962C8B-B14F-4D97-AF65-F5344CB8AC3E}">
        <p14:creationId xmlns:p14="http://schemas.microsoft.com/office/powerpoint/2010/main" val="3200373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1"/>
          <p:cNvSpPr>
            <a:spLocks noGrp="1"/>
          </p:cNvSpPr>
          <p:nvPr>
            <p:ph type="sldNum" sz="quarter" idx="10"/>
          </p:nvPr>
        </p:nvSpPr>
        <p:spPr>
          <a:xfrm>
            <a:off x="9265920" y="19754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fld id="{884FF3D6-9332-4579-A8FE-34ADBC61FC54}" type="slidenum">
              <a:rPr lang="en-US" altLang="en-US" smtClean="0">
                <a:solidFill>
                  <a:srgbClr val="000000"/>
                </a:solidFill>
                <a:latin typeface="Verdana" pitchFamily="34" charset="0"/>
              </a:rPr>
              <a:pPr algn="r" eaLnBrk="1" hangingPunct="1"/>
              <a:t>1</a:t>
            </a:fld>
            <a:endParaRPr lang="en-US" altLang="en-US" dirty="0">
              <a:solidFill>
                <a:srgbClr val="000000"/>
              </a:solidFill>
              <a:latin typeface="Verdana" pitchFamily="34" charset="0"/>
            </a:endParaRPr>
          </a:p>
        </p:txBody>
      </p:sp>
      <p:sp>
        <p:nvSpPr>
          <p:cNvPr id="3" name="TextBox 2"/>
          <p:cNvSpPr txBox="1"/>
          <p:nvPr/>
        </p:nvSpPr>
        <p:spPr>
          <a:xfrm>
            <a:off x="2712720" y="29290"/>
            <a:ext cx="6553200" cy="523220"/>
          </a:xfrm>
          <a:prstGeom prst="rect">
            <a:avLst/>
          </a:prstGeom>
          <a:noFill/>
        </p:spPr>
        <p:txBody>
          <a:bodyPr>
            <a:spAutoFit/>
          </a:bodyPr>
          <a:lstStyle/>
          <a:p>
            <a:pPr algn="ctr">
              <a:defRPr/>
            </a:pPr>
            <a:r>
              <a:rPr lang="en-US" sz="2800" b="1" kern="0" dirty="0">
                <a:solidFill>
                  <a:schemeClr val="tx2"/>
                </a:solidFill>
                <a:cs typeface="Times New Roman" pitchFamily="18" charset="0"/>
              </a:rPr>
              <a:t>PECFAS Quiz for School/Daycare Subscale</a:t>
            </a:r>
            <a:endParaRPr lang="en-US" sz="2800" b="1" kern="0" dirty="0">
              <a:solidFill>
                <a:schemeClr val="tx2"/>
              </a:solidFill>
              <a:cs typeface="Arial" charset="0"/>
            </a:endParaRPr>
          </a:p>
        </p:txBody>
      </p:sp>
      <p:sp>
        <p:nvSpPr>
          <p:cNvPr id="14340" name="TextBox 3"/>
          <p:cNvSpPr txBox="1">
            <a:spLocks noChangeArrowheads="1"/>
          </p:cNvSpPr>
          <p:nvPr/>
        </p:nvSpPr>
        <p:spPr bwMode="auto">
          <a:xfrm>
            <a:off x="142240" y="552510"/>
            <a:ext cx="12049760" cy="91409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r>
              <a:rPr lang="en-US" altLang="en-US" sz="2400" dirty="0">
                <a:latin typeface="+mn-lt"/>
              </a:rPr>
              <a:t>1. Cathy, age 5, is enrolled in a well-structured childcare program; after a few days of attending, for the past 3 weeks she refuses to go to the program. </a:t>
            </a:r>
          </a:p>
          <a:p>
            <a:endParaRPr lang="en-US" altLang="en-US" sz="2400" dirty="0">
              <a:latin typeface="+mn-lt"/>
            </a:endParaRPr>
          </a:p>
          <a:p>
            <a:r>
              <a:rPr lang="en-US" altLang="en-US" sz="2400" dirty="0">
                <a:latin typeface="+mn-lt"/>
              </a:rPr>
              <a:t>2.  Terri, age 5, is frequently off-task – she runs around the pre-school classroom grabbing the belongings of other children and pushing their books and papers to the floor; this is affecting the other students</a:t>
            </a:r>
            <a:r>
              <a:rPr lang="ja-JP" altLang="en-US" sz="2400" dirty="0">
                <a:latin typeface="+mn-lt"/>
              </a:rPr>
              <a:t>’</a:t>
            </a:r>
            <a:r>
              <a:rPr lang="en-US" altLang="ja-JP" sz="2400" dirty="0">
                <a:latin typeface="+mn-lt"/>
              </a:rPr>
              <a:t> ability to work.  Teacher has implemented an incentive program for Terri – she earns a star each time she remains on-task for a (brief) activity. </a:t>
            </a:r>
          </a:p>
          <a:p>
            <a:endParaRPr lang="en-US" altLang="en-US" sz="2400" dirty="0">
              <a:latin typeface="+mn-lt"/>
            </a:endParaRPr>
          </a:p>
          <a:p>
            <a:r>
              <a:rPr lang="en-US" altLang="en-US" sz="2400" dirty="0">
                <a:latin typeface="+mn-lt"/>
              </a:rPr>
              <a:t>3.   4-year-old is happy and sociable at pre-school, but often doesn‘t </a:t>
            </a:r>
            <a:r>
              <a:rPr lang="en-US" altLang="ja-JP" sz="2400" dirty="0">
                <a:latin typeface="+mn-lt"/>
              </a:rPr>
              <a:t>listen to instructions or listen to the teacher. </a:t>
            </a:r>
          </a:p>
          <a:p>
            <a:endParaRPr lang="en-US" altLang="ja-JP" sz="2400" dirty="0">
              <a:latin typeface="+mn-lt"/>
            </a:endParaRPr>
          </a:p>
          <a:p>
            <a:r>
              <a:rPr lang="en-US" altLang="ja-JP" sz="2400" dirty="0">
                <a:latin typeface="+mn-lt"/>
              </a:rPr>
              <a:t>4. Johnny, age 4, consistently performs well below other students in his class although he does not have any documented learning problem. Despite teacher providing additional assistance, Johnny is still more than a year behind what could be expected given his age.</a:t>
            </a:r>
          </a:p>
          <a:p>
            <a:r>
              <a:rPr lang="en-US" altLang="en-US" sz="2400" dirty="0">
                <a:latin typeface="+mn-lt"/>
              </a:rPr>
              <a:t> </a:t>
            </a:r>
          </a:p>
          <a:p>
            <a:pPr eaLnBrk="1" hangingPunct="1"/>
            <a:r>
              <a:rPr lang="en-US" altLang="en-US" sz="2400" dirty="0">
                <a:latin typeface="+mn-lt"/>
              </a:rPr>
              <a:t>5.  Child care staff must sometimes remind child, age 6, not to put his hands down his pants during circle time.  They have him sit next to teacher or an aide, so he can be more easily cued.  </a:t>
            </a:r>
          </a:p>
          <a:p>
            <a:pPr eaLnBrk="1" hangingPunct="1"/>
            <a:endParaRPr lang="en-US" altLang="en-US" sz="2000" b="1" dirty="0">
              <a:latin typeface="+mn-lt"/>
            </a:endParaRPr>
          </a:p>
          <a:p>
            <a:pPr eaLnBrk="1" hangingPunct="1"/>
            <a:r>
              <a:rPr lang="en-US" altLang="en-US" sz="2000" b="1" dirty="0">
                <a:latin typeface="+mn-lt"/>
              </a:rPr>
              <a:t> </a:t>
            </a:r>
          </a:p>
          <a:p>
            <a:pPr eaLnBrk="1" hangingPunct="1"/>
            <a:endParaRPr lang="en-US" altLang="en-US" sz="2000" dirty="0">
              <a:latin typeface="+mn-lt"/>
            </a:endParaRPr>
          </a:p>
          <a:p>
            <a:endParaRPr lang="en-US" altLang="en-US" sz="2000" dirty="0"/>
          </a:p>
          <a:p>
            <a:pPr eaLnBrk="1" hangingPunct="1"/>
            <a:endParaRPr lang="en-US" altLang="en-US" sz="2000" dirty="0">
              <a:latin typeface="Verdana" pitchFamily="34" charset="0"/>
            </a:endParaRPr>
          </a:p>
          <a:p>
            <a:endParaRPr lang="en-US" altLang="en-US" sz="2000" dirty="0"/>
          </a:p>
          <a:p>
            <a:r>
              <a:rPr lang="en-US" altLang="en-US" sz="2000" dirty="0"/>
              <a:t> </a:t>
            </a:r>
          </a:p>
          <a:p>
            <a:r>
              <a:rPr lang="en-US" altLang="en-US" sz="2000" dirty="0"/>
              <a:t> </a:t>
            </a:r>
          </a:p>
          <a:p>
            <a:pPr eaLnBrk="1" hangingPunct="1"/>
            <a:r>
              <a:rPr lang="en-US" altLang="en-US" sz="2000" dirty="0"/>
              <a:t> </a:t>
            </a:r>
          </a:p>
        </p:txBody>
      </p:sp>
    </p:spTree>
    <p:extLst>
      <p:ext uri="{BB962C8B-B14F-4D97-AF65-F5344CB8AC3E}">
        <p14:creationId xmlns:p14="http://schemas.microsoft.com/office/powerpoint/2010/main" val="338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 y="823575"/>
            <a:ext cx="11846560" cy="5416868"/>
          </a:xfrm>
          <a:prstGeom prst="rect">
            <a:avLst/>
          </a:prstGeom>
        </p:spPr>
        <p:txBody>
          <a:bodyPr wrap="square">
            <a:spAutoFit/>
          </a:bodyPr>
          <a:lstStyle/>
          <a:p>
            <a:r>
              <a:rPr lang="en-US" altLang="en-US" sz="2400" dirty="0"/>
              <a:t>6. 4 year old child cries all day at preschool because “he wants to be with his mother,” and preschool staff have been unable to calm him. </a:t>
            </a:r>
          </a:p>
          <a:p>
            <a:endParaRPr lang="en-US" altLang="en-US" sz="2400" dirty="0"/>
          </a:p>
          <a:p>
            <a:r>
              <a:rPr lang="en-US" altLang="en-US" sz="2400" dirty="0"/>
              <a:t>7. 5 year old boy has become anxious- has nightmares about three times a week. </a:t>
            </a:r>
          </a:p>
          <a:p>
            <a:endParaRPr lang="en-US" altLang="en-US" sz="2400" dirty="0"/>
          </a:p>
          <a:p>
            <a:r>
              <a:rPr lang="en-US" altLang="en-US" sz="2400" dirty="0"/>
              <a:t>8. 4 year old child cries for long periods when left with the sitter, although sitter can usually calm child down after some time has passed. </a:t>
            </a:r>
          </a:p>
          <a:p>
            <a:endParaRPr lang="en-US" altLang="en-US" sz="2400" dirty="0">
              <a:solidFill>
                <a:srgbClr val="FF0000"/>
              </a:solidFill>
            </a:endParaRPr>
          </a:p>
          <a:p>
            <a:r>
              <a:rPr lang="en-US" altLang="en-US" sz="2400" dirty="0"/>
              <a:t>9. 4 year old appears sad at daycare for a couple of days at a time then returns to normal “bubbly” self before showing signs of sadness again. </a:t>
            </a:r>
          </a:p>
          <a:p>
            <a:endParaRPr lang="en-US" altLang="en-US" sz="2400" dirty="0">
              <a:solidFill>
                <a:srgbClr val="FF0000"/>
              </a:solidFill>
            </a:endParaRPr>
          </a:p>
          <a:p>
            <a:r>
              <a:rPr lang="en-US" altLang="en-US" sz="2400" dirty="0"/>
              <a:t>10. Child (age 6) seems strange to other children because her mood often appears totally unrelated to what is happening around her. </a:t>
            </a:r>
          </a:p>
          <a:p>
            <a:endParaRPr lang="en-US" altLang="en-US" b="1" dirty="0">
              <a:latin typeface="Verdana" pitchFamily="34" charset="0"/>
            </a:endParaRPr>
          </a:p>
          <a:p>
            <a:endParaRPr lang="en-US" altLang="en-US" sz="1600" b="1" dirty="0">
              <a:latin typeface="Verdana" pitchFamily="34" charset="0"/>
            </a:endParaRPr>
          </a:p>
        </p:txBody>
      </p:sp>
      <p:sp>
        <p:nvSpPr>
          <p:cNvPr id="3" name="TextBox 2"/>
          <p:cNvSpPr txBox="1"/>
          <p:nvPr/>
        </p:nvSpPr>
        <p:spPr>
          <a:xfrm>
            <a:off x="2743200" y="101600"/>
            <a:ext cx="6553200" cy="523220"/>
          </a:xfrm>
          <a:prstGeom prst="rect">
            <a:avLst/>
          </a:prstGeom>
          <a:noFill/>
        </p:spPr>
        <p:txBody>
          <a:bodyPr>
            <a:spAutoFit/>
          </a:bodyPr>
          <a:lstStyle/>
          <a:p>
            <a:pPr algn="ctr" eaLnBrk="0" hangingPunct="0">
              <a:defRPr/>
            </a:pPr>
            <a:r>
              <a:rPr lang="en-US" sz="2800" b="1" kern="0" dirty="0">
                <a:solidFill>
                  <a:schemeClr val="tx2"/>
                </a:solidFill>
                <a:cs typeface="Times New Roman" pitchFamily="18" charset="0"/>
              </a:rPr>
              <a:t>PECFAS Quiz for Moods/ Emotions</a:t>
            </a:r>
            <a:endParaRPr lang="en-US" sz="2800" b="1" kern="0" dirty="0">
              <a:solidFill>
                <a:schemeClr val="tx2"/>
              </a:solidFill>
              <a:cs typeface="Arial" charset="0"/>
            </a:endParaRPr>
          </a:p>
        </p:txBody>
      </p:sp>
      <p:sp>
        <p:nvSpPr>
          <p:cNvPr id="4" name="Slide Number Placeholder 1"/>
          <p:cNvSpPr>
            <a:spLocks noGrp="1"/>
          </p:cNvSpPr>
          <p:nvPr>
            <p:ph type="sldNum" sz="quarter" idx="10"/>
          </p:nvPr>
        </p:nvSpPr>
        <p:spPr>
          <a:xfrm>
            <a:off x="9296400" y="1587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r>
              <a:rPr lang="en-US" altLang="en-US" dirty="0">
                <a:solidFill>
                  <a:srgbClr val="000000"/>
                </a:solidFill>
                <a:latin typeface="Verdana" pitchFamily="34" charset="0"/>
              </a:rPr>
              <a:t>10</a:t>
            </a:r>
          </a:p>
        </p:txBody>
      </p:sp>
    </p:spTree>
    <p:extLst>
      <p:ext uri="{BB962C8B-B14F-4D97-AF65-F5344CB8AC3E}">
        <p14:creationId xmlns:p14="http://schemas.microsoft.com/office/powerpoint/2010/main" val="1772343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Number Placeholder 1"/>
          <p:cNvSpPr>
            <a:spLocks noGrp="1"/>
          </p:cNvSpPr>
          <p:nvPr>
            <p:ph type="sldNum" sz="quarter" idx="10"/>
          </p:nvPr>
        </p:nvSpPr>
        <p:spPr>
          <a:xfrm>
            <a:off x="9296400" y="1587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fld id="{2BF52D2B-B495-4FEB-B06F-63D1C2CE0B21}" type="slidenum">
              <a:rPr lang="en-US" altLang="en-US" smtClean="0">
                <a:solidFill>
                  <a:srgbClr val="000000"/>
                </a:solidFill>
                <a:latin typeface="Verdana" pitchFamily="34" charset="0"/>
              </a:rPr>
              <a:pPr algn="r" eaLnBrk="1" hangingPunct="1"/>
              <a:t>11</a:t>
            </a:fld>
            <a:endParaRPr lang="en-US" altLang="en-US">
              <a:solidFill>
                <a:srgbClr val="000000"/>
              </a:solidFill>
              <a:latin typeface="Verdana" pitchFamily="34" charset="0"/>
            </a:endParaRPr>
          </a:p>
        </p:txBody>
      </p:sp>
      <p:sp>
        <p:nvSpPr>
          <p:cNvPr id="3" name="TextBox 2"/>
          <p:cNvSpPr txBox="1"/>
          <p:nvPr/>
        </p:nvSpPr>
        <p:spPr>
          <a:xfrm>
            <a:off x="2743200" y="0"/>
            <a:ext cx="6553200" cy="523220"/>
          </a:xfrm>
          <a:prstGeom prst="rect">
            <a:avLst/>
          </a:prstGeom>
          <a:noFill/>
        </p:spPr>
        <p:txBody>
          <a:bodyPr>
            <a:spAutoFit/>
          </a:bodyPr>
          <a:lstStyle/>
          <a:p>
            <a:pPr algn="ctr" eaLnBrk="0" hangingPunct="0">
              <a:defRPr/>
            </a:pPr>
            <a:r>
              <a:rPr lang="en-US" sz="2800" b="1" kern="0" dirty="0">
                <a:solidFill>
                  <a:schemeClr val="tx2"/>
                </a:solidFill>
                <a:cs typeface="Times New Roman" pitchFamily="18" charset="0"/>
              </a:rPr>
              <a:t>PECFAS Quiz for Self-Harmful Behavior</a:t>
            </a:r>
            <a:endParaRPr lang="en-US" sz="2800" b="1" kern="0" dirty="0">
              <a:solidFill>
                <a:schemeClr val="tx2"/>
              </a:solidFill>
              <a:cs typeface="Arial" charset="0"/>
            </a:endParaRPr>
          </a:p>
        </p:txBody>
      </p:sp>
      <p:sp>
        <p:nvSpPr>
          <p:cNvPr id="81924" name="TextBox 3"/>
          <p:cNvSpPr txBox="1">
            <a:spLocks noChangeArrowheads="1"/>
          </p:cNvSpPr>
          <p:nvPr/>
        </p:nvSpPr>
        <p:spPr bwMode="auto">
          <a:xfrm>
            <a:off x="101600" y="381000"/>
            <a:ext cx="12090400" cy="68326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ltLang="en-US" sz="2200" dirty="0">
                <a:latin typeface="+mn-lt"/>
              </a:rPr>
              <a:t>1.  4 year old boy has talked about wanting to kill himself several times.  Says he doesn‘t</a:t>
            </a:r>
            <a:r>
              <a:rPr lang="en-US" altLang="ja-JP" sz="2200" dirty="0">
                <a:latin typeface="+mn-lt"/>
              </a:rPr>
              <a:t> really want to be dead.</a:t>
            </a:r>
          </a:p>
          <a:p>
            <a:pPr eaLnBrk="1" hangingPunct="1"/>
            <a:r>
              <a:rPr lang="en-US" altLang="en-US" sz="2200" dirty="0">
                <a:latin typeface="+mn-lt"/>
              </a:rPr>
              <a:t> </a:t>
            </a:r>
            <a:endParaRPr lang="en-US" altLang="en-US" sz="2200" dirty="0">
              <a:solidFill>
                <a:srgbClr val="FF0000"/>
              </a:solidFill>
              <a:latin typeface="+mn-lt"/>
            </a:endParaRPr>
          </a:p>
          <a:p>
            <a:pPr eaLnBrk="1" hangingPunct="1"/>
            <a:r>
              <a:rPr lang="en-US" altLang="en-US" sz="2200" dirty="0">
                <a:latin typeface="+mn-lt"/>
              </a:rPr>
              <a:t>2. 5 year old girl ran out into the busy street when angry, even though parents have made her aware of the danger. </a:t>
            </a:r>
          </a:p>
          <a:p>
            <a:pPr eaLnBrk="1" hangingPunct="1"/>
            <a:r>
              <a:rPr lang="en-US" altLang="en-US" sz="2200" dirty="0">
                <a:latin typeface="+mn-lt"/>
              </a:rPr>
              <a:t> </a:t>
            </a:r>
            <a:endParaRPr lang="en-US" altLang="en-US" sz="2200" dirty="0">
              <a:solidFill>
                <a:srgbClr val="FF0000"/>
              </a:solidFill>
              <a:latin typeface="+mn-lt"/>
            </a:endParaRPr>
          </a:p>
          <a:p>
            <a:pPr eaLnBrk="1" hangingPunct="1"/>
            <a:r>
              <a:rPr lang="en-US" altLang="en-US" sz="2200" dirty="0">
                <a:latin typeface="+mn-lt"/>
              </a:rPr>
              <a:t>3. 6 year old boy likes to play “Superman” by jumping down a couple of steps with his “cape” flowing behind him. </a:t>
            </a:r>
          </a:p>
          <a:p>
            <a:pPr eaLnBrk="1" hangingPunct="1"/>
            <a:endParaRPr lang="en-US" altLang="en-US" sz="2200" dirty="0">
              <a:solidFill>
                <a:srgbClr val="FF0000"/>
              </a:solidFill>
              <a:latin typeface="+mn-lt"/>
            </a:endParaRPr>
          </a:p>
          <a:p>
            <a:pPr eaLnBrk="1" hangingPunct="1"/>
            <a:r>
              <a:rPr lang="en-US" altLang="en-US" sz="2200" dirty="0">
                <a:latin typeface="+mn-lt"/>
              </a:rPr>
              <a:t>4. 5-year-old girl used scissors to cut her arm repeatedly after being transferred to a new school. Denied wanting to kill herself. </a:t>
            </a:r>
          </a:p>
          <a:p>
            <a:pPr eaLnBrk="1" hangingPunct="1"/>
            <a:endParaRPr lang="en-US" altLang="en-US" sz="2200" dirty="0">
              <a:solidFill>
                <a:srgbClr val="FF0000"/>
              </a:solidFill>
              <a:latin typeface="+mn-lt"/>
            </a:endParaRPr>
          </a:p>
          <a:p>
            <a:pPr eaLnBrk="1" hangingPunct="1"/>
            <a:r>
              <a:rPr lang="en-US" altLang="en-US" sz="2200" dirty="0">
                <a:latin typeface="+mn-lt"/>
              </a:rPr>
              <a:t>5. 5 year old has numerous small marks on hands. He indicated that it is from using a paper clip to scratch himself. </a:t>
            </a:r>
          </a:p>
          <a:p>
            <a:pPr eaLnBrk="1" hangingPunct="1"/>
            <a:endParaRPr lang="en-US" altLang="en-US" sz="2200" dirty="0">
              <a:solidFill>
                <a:srgbClr val="FF0000"/>
              </a:solidFill>
              <a:latin typeface="+mn-lt"/>
            </a:endParaRPr>
          </a:p>
          <a:p>
            <a:pPr eaLnBrk="1" hangingPunct="1"/>
            <a:r>
              <a:rPr lang="en-US" altLang="en-US" sz="2200" dirty="0">
                <a:latin typeface="+mn-lt"/>
              </a:rPr>
              <a:t>6. 5 year old boy repeatedly bangs head hard against the wall despite efforts to stop him. </a:t>
            </a:r>
          </a:p>
          <a:p>
            <a:pPr eaLnBrk="1" hangingPunct="1"/>
            <a:endParaRPr lang="en-US" altLang="en-US" sz="2200" dirty="0">
              <a:solidFill>
                <a:srgbClr val="FF0000"/>
              </a:solidFill>
              <a:latin typeface="+mn-lt"/>
            </a:endParaRPr>
          </a:p>
          <a:p>
            <a:pPr eaLnBrk="1" hangingPunct="1"/>
            <a:r>
              <a:rPr lang="en-US" altLang="en-US" sz="2200" dirty="0">
                <a:latin typeface="+mn-lt"/>
              </a:rPr>
              <a:t>7. 5-year-old boy says that he is going to kill himself with his toy gun after frequently telling family members that he doesn’t want to live anymore. </a:t>
            </a:r>
          </a:p>
          <a:p>
            <a:pPr eaLnBrk="1" hangingPunct="1"/>
            <a:endParaRPr lang="en-US" altLang="en-US" sz="2000" dirty="0">
              <a:solidFill>
                <a:srgbClr val="FF0000"/>
              </a:solidFill>
              <a:latin typeface="+mn-lt"/>
            </a:endParaRPr>
          </a:p>
        </p:txBody>
      </p:sp>
    </p:spTree>
    <p:extLst>
      <p:ext uri="{BB962C8B-B14F-4D97-AF65-F5344CB8AC3E}">
        <p14:creationId xmlns:p14="http://schemas.microsoft.com/office/powerpoint/2010/main" val="4184886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Number Placeholder 1"/>
          <p:cNvSpPr>
            <a:spLocks noGrp="1"/>
          </p:cNvSpPr>
          <p:nvPr>
            <p:ph type="sldNum" sz="quarter" idx="10"/>
          </p:nvPr>
        </p:nvSpPr>
        <p:spPr>
          <a:xfrm>
            <a:off x="9296400" y="198437"/>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fld id="{26C9614A-D527-40FA-9948-1870B17FDF83}" type="slidenum">
              <a:rPr lang="en-US" altLang="en-US" smtClean="0">
                <a:solidFill>
                  <a:srgbClr val="000000"/>
                </a:solidFill>
                <a:latin typeface="Verdana" pitchFamily="34" charset="0"/>
              </a:rPr>
              <a:pPr algn="r" eaLnBrk="1" hangingPunct="1"/>
              <a:t>12</a:t>
            </a:fld>
            <a:endParaRPr lang="en-US" altLang="en-US">
              <a:solidFill>
                <a:srgbClr val="000000"/>
              </a:solidFill>
              <a:latin typeface="Verdana" pitchFamily="34" charset="0"/>
            </a:endParaRPr>
          </a:p>
        </p:txBody>
      </p:sp>
      <p:sp>
        <p:nvSpPr>
          <p:cNvPr id="3" name="TextBox 2"/>
          <p:cNvSpPr txBox="1"/>
          <p:nvPr/>
        </p:nvSpPr>
        <p:spPr>
          <a:xfrm>
            <a:off x="2743200" y="55879"/>
            <a:ext cx="6553200" cy="523220"/>
          </a:xfrm>
          <a:prstGeom prst="rect">
            <a:avLst/>
          </a:prstGeom>
          <a:noFill/>
        </p:spPr>
        <p:txBody>
          <a:bodyPr>
            <a:spAutoFit/>
          </a:bodyPr>
          <a:lstStyle/>
          <a:p>
            <a:pPr algn="ctr" eaLnBrk="0" hangingPunct="0">
              <a:defRPr/>
            </a:pPr>
            <a:r>
              <a:rPr lang="en-US" sz="2800" b="1" kern="0" dirty="0">
                <a:solidFill>
                  <a:schemeClr val="tx2"/>
                </a:solidFill>
                <a:cs typeface="Times New Roman" pitchFamily="18" charset="0"/>
              </a:rPr>
              <a:t>PECFAS Quiz for Thinking/Communication </a:t>
            </a:r>
            <a:endParaRPr lang="en-US" sz="2800" b="1" kern="0" dirty="0">
              <a:solidFill>
                <a:schemeClr val="tx2"/>
              </a:solidFill>
              <a:cs typeface="Arial" charset="0"/>
            </a:endParaRPr>
          </a:p>
        </p:txBody>
      </p:sp>
      <p:sp>
        <p:nvSpPr>
          <p:cNvPr id="93188" name="TextBox 3"/>
          <p:cNvSpPr txBox="1">
            <a:spLocks noChangeArrowheads="1"/>
          </p:cNvSpPr>
          <p:nvPr/>
        </p:nvSpPr>
        <p:spPr bwMode="auto">
          <a:xfrm>
            <a:off x="182880" y="721657"/>
            <a:ext cx="11856720" cy="76944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ltLang="en-US" sz="2400" dirty="0">
                <a:latin typeface="+mn-lt"/>
                <a:cs typeface="Arial" charset="0"/>
              </a:rPr>
              <a:t>1. 4 year old child sometimes pretends to talk to “imaginary friends” (i.e., pretends that friends are in the car or at the restaurant with family). Mother reports that child’s brother did the same thing at her age.</a:t>
            </a:r>
            <a:endParaRPr lang="en-US" altLang="en-US" sz="2400" dirty="0">
              <a:solidFill>
                <a:srgbClr val="FF0000"/>
              </a:solidFill>
              <a:latin typeface="+mn-lt"/>
              <a:cs typeface="Arial" charset="0"/>
            </a:endParaRPr>
          </a:p>
          <a:p>
            <a:pPr eaLnBrk="1" hangingPunct="1"/>
            <a:endParaRPr lang="en-US" altLang="en-US" sz="2400" dirty="0">
              <a:solidFill>
                <a:srgbClr val="FF0000"/>
              </a:solidFill>
              <a:latin typeface="+mn-lt"/>
              <a:cs typeface="Arial" charset="0"/>
            </a:endParaRPr>
          </a:p>
          <a:p>
            <a:pPr eaLnBrk="1" hangingPunct="1"/>
            <a:r>
              <a:rPr lang="en-US" altLang="en-US" sz="2400" dirty="0">
                <a:latin typeface="+mn-lt"/>
                <a:cs typeface="Arial" charset="0"/>
              </a:rPr>
              <a:t>2. 6 year old boy constantly rocks back and forth in his seat, humming loudly. He has been removed from specialized preschool classroom for the disruption that he caused to the classroom environment. </a:t>
            </a:r>
          </a:p>
          <a:p>
            <a:pPr eaLnBrk="1" hangingPunct="1"/>
            <a:endParaRPr lang="en-US" altLang="en-US" sz="2400" dirty="0">
              <a:solidFill>
                <a:srgbClr val="FF0000"/>
              </a:solidFill>
              <a:latin typeface="+mn-lt"/>
              <a:cs typeface="Arial" charset="0"/>
            </a:endParaRPr>
          </a:p>
          <a:p>
            <a:pPr eaLnBrk="1" hangingPunct="1"/>
            <a:r>
              <a:rPr lang="en-US" altLang="en-US" sz="2400" dirty="0">
                <a:latin typeface="+mn-lt"/>
                <a:cs typeface="Arial" charset="0"/>
              </a:rPr>
              <a:t>3. Teacher reports that a 5 year old is preoccupied with death; he is constantly drawing pictures of dead people and animals.  His interest in this, as reflected in writing and artwork, is much more than is typical for kids his age. Referred to counselor for these concerns.</a:t>
            </a:r>
          </a:p>
          <a:p>
            <a:pPr eaLnBrk="1" hangingPunct="1"/>
            <a:endParaRPr lang="en-US" altLang="en-US" sz="2400" dirty="0">
              <a:solidFill>
                <a:srgbClr val="FF0000"/>
              </a:solidFill>
              <a:latin typeface="+mn-lt"/>
              <a:cs typeface="Arial" charset="0"/>
            </a:endParaRPr>
          </a:p>
          <a:p>
            <a:pPr eaLnBrk="1" hangingPunct="1"/>
            <a:r>
              <a:rPr lang="en-US" altLang="en-US" sz="2400" dirty="0">
                <a:latin typeface="+mn-lt"/>
              </a:rPr>
              <a:t>4. 4 year old won’t talk to others outside of his family, despite being capable of doing so; he hasn’t been diagnosed with any physical or sensory disability. Mother says that this is unusual for her family/culture.</a:t>
            </a:r>
          </a:p>
          <a:p>
            <a:pPr eaLnBrk="1" hangingPunct="1"/>
            <a:endParaRPr lang="en-US" altLang="en-US" sz="1600" b="1" dirty="0">
              <a:latin typeface="Verdana" pitchFamily="34" charset="0"/>
            </a:endParaRPr>
          </a:p>
          <a:p>
            <a:pPr eaLnBrk="1" hangingPunct="1"/>
            <a:endParaRPr lang="en-US" altLang="en-US" sz="1600" b="1" dirty="0">
              <a:solidFill>
                <a:srgbClr val="FF0000"/>
              </a:solidFill>
              <a:latin typeface="Verdana" pitchFamily="34" charset="0"/>
            </a:endParaRPr>
          </a:p>
          <a:p>
            <a:pPr eaLnBrk="1" hangingPunct="1"/>
            <a:endParaRPr lang="en-US" altLang="en-US" sz="1600" b="1" dirty="0">
              <a:solidFill>
                <a:srgbClr val="FF0000"/>
              </a:solidFill>
              <a:latin typeface="Verdana" pitchFamily="34" charset="0"/>
            </a:endParaRPr>
          </a:p>
          <a:p>
            <a:pPr eaLnBrk="1" hangingPunct="1"/>
            <a:endParaRPr lang="en-US" altLang="en-US" sz="1600" b="1" dirty="0">
              <a:solidFill>
                <a:srgbClr val="FF0000"/>
              </a:solidFill>
              <a:latin typeface="Verdana" pitchFamily="34" charset="0"/>
            </a:endParaRPr>
          </a:p>
          <a:p>
            <a:pPr eaLnBrk="1" hangingPunct="1"/>
            <a:endParaRPr lang="en-US" altLang="en-US" sz="1400" dirty="0">
              <a:solidFill>
                <a:srgbClr val="FF0000"/>
              </a:solidFill>
              <a:latin typeface="Verdana" pitchFamily="34" charset="0"/>
            </a:endParaRPr>
          </a:p>
          <a:p>
            <a:pPr eaLnBrk="1" hangingPunct="1"/>
            <a:endParaRPr lang="en-US" altLang="en-US" sz="1400" dirty="0">
              <a:solidFill>
                <a:srgbClr val="FF0000"/>
              </a:solidFill>
              <a:latin typeface="Verdana" pitchFamily="34" charset="0"/>
            </a:endParaRPr>
          </a:p>
          <a:p>
            <a:pPr eaLnBrk="1" hangingPunct="1"/>
            <a:endParaRPr lang="en-US" altLang="en-US" sz="1400" dirty="0">
              <a:solidFill>
                <a:srgbClr val="FF0000"/>
              </a:solidFill>
              <a:latin typeface="Verdana" pitchFamily="34" charset="0"/>
            </a:endParaRPr>
          </a:p>
          <a:p>
            <a:pPr eaLnBrk="1" hangingPunct="1"/>
            <a:endParaRPr lang="en-US" altLang="en-US" sz="1400" dirty="0">
              <a:solidFill>
                <a:srgbClr val="FF0000"/>
              </a:solidFill>
              <a:latin typeface="Verdana" pitchFamily="34" charset="0"/>
            </a:endParaRPr>
          </a:p>
          <a:p>
            <a:pPr eaLnBrk="1" hangingPunct="1"/>
            <a:endParaRPr lang="en-US" altLang="en-US" sz="1400" dirty="0">
              <a:solidFill>
                <a:srgbClr val="FF0000"/>
              </a:solidFill>
              <a:cs typeface="Arial" charset="0"/>
            </a:endParaRPr>
          </a:p>
        </p:txBody>
      </p:sp>
    </p:spTree>
    <p:extLst>
      <p:ext uri="{BB962C8B-B14F-4D97-AF65-F5344CB8AC3E}">
        <p14:creationId xmlns:p14="http://schemas.microsoft.com/office/powerpoint/2010/main" val="1978493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1"/>
          <p:cNvSpPr>
            <a:spLocks noGrp="1"/>
          </p:cNvSpPr>
          <p:nvPr>
            <p:ph type="sldNum" sz="quarter" idx="10"/>
          </p:nvPr>
        </p:nvSpPr>
        <p:spPr>
          <a:xfrm>
            <a:off x="9220200" y="1587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fld id="{8330B6A1-FB50-42AE-9A95-72D7D3B24AEB}" type="slidenum">
              <a:rPr lang="en-US" altLang="en-US" smtClean="0">
                <a:solidFill>
                  <a:srgbClr val="000000"/>
                </a:solidFill>
                <a:latin typeface="Verdana" pitchFamily="34" charset="0"/>
              </a:rPr>
              <a:pPr algn="r" eaLnBrk="1" hangingPunct="1"/>
              <a:t>13</a:t>
            </a:fld>
            <a:endParaRPr lang="en-US" altLang="en-US">
              <a:solidFill>
                <a:srgbClr val="000000"/>
              </a:solidFill>
              <a:latin typeface="Verdana" pitchFamily="34" charset="0"/>
            </a:endParaRPr>
          </a:p>
        </p:txBody>
      </p:sp>
      <p:sp>
        <p:nvSpPr>
          <p:cNvPr id="3" name="TextBox 2"/>
          <p:cNvSpPr txBox="1"/>
          <p:nvPr/>
        </p:nvSpPr>
        <p:spPr>
          <a:xfrm>
            <a:off x="2667000" y="0"/>
            <a:ext cx="6553200" cy="523220"/>
          </a:xfrm>
          <a:prstGeom prst="rect">
            <a:avLst/>
          </a:prstGeom>
          <a:noFill/>
        </p:spPr>
        <p:txBody>
          <a:bodyPr>
            <a:spAutoFit/>
          </a:bodyPr>
          <a:lstStyle/>
          <a:p>
            <a:pPr algn="ctr" eaLnBrk="0" hangingPunct="0">
              <a:defRPr/>
            </a:pPr>
            <a:r>
              <a:rPr lang="en-US" sz="2800" b="1" kern="0" dirty="0">
                <a:solidFill>
                  <a:schemeClr val="tx2"/>
                </a:solidFill>
                <a:cs typeface="Times New Roman" pitchFamily="18" charset="0"/>
              </a:rPr>
              <a:t>PECFAS Quiz for Thinking/Communication </a:t>
            </a:r>
            <a:endParaRPr lang="en-US" sz="2800" b="1" kern="0" dirty="0">
              <a:solidFill>
                <a:schemeClr val="tx2"/>
              </a:solidFill>
              <a:cs typeface="Arial" charset="0"/>
            </a:endParaRPr>
          </a:p>
        </p:txBody>
      </p:sp>
      <p:sp>
        <p:nvSpPr>
          <p:cNvPr id="94212" name="TextBox 3"/>
          <p:cNvSpPr txBox="1">
            <a:spLocks noChangeArrowheads="1"/>
          </p:cNvSpPr>
          <p:nvPr/>
        </p:nvSpPr>
        <p:spPr bwMode="auto">
          <a:xfrm>
            <a:off x="63500" y="539095"/>
            <a:ext cx="11760200" cy="65864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ltLang="en-US" sz="2400" dirty="0">
                <a:latin typeface="+mn-lt"/>
              </a:rPr>
              <a:t>5. 5 year old child frequently shares thoughts that are disorganized and not relevant to situation, more than other children of the same age.</a:t>
            </a:r>
          </a:p>
          <a:p>
            <a:pPr eaLnBrk="1" hangingPunct="1"/>
            <a:endParaRPr lang="en-US" altLang="en-US" sz="2400" dirty="0">
              <a:latin typeface="+mn-lt"/>
            </a:endParaRPr>
          </a:p>
          <a:p>
            <a:pPr eaLnBrk="1" hangingPunct="1"/>
            <a:r>
              <a:rPr lang="en-US" altLang="en-US" sz="2400" dirty="0">
                <a:latin typeface="+mn-lt"/>
              </a:rPr>
              <a:t>6. 6 year old expresses that others are out to get him, blames explosive behaviors on command voices, and states that he sees aliens when he looks outside. </a:t>
            </a:r>
          </a:p>
          <a:p>
            <a:pPr eaLnBrk="1" hangingPunct="1"/>
            <a:endParaRPr lang="en-US" altLang="en-US" sz="2400" dirty="0">
              <a:latin typeface="+mn-lt"/>
            </a:endParaRPr>
          </a:p>
          <a:p>
            <a:pPr eaLnBrk="1" hangingPunct="1"/>
            <a:r>
              <a:rPr lang="en-US" altLang="en-US" sz="2400" dirty="0">
                <a:latin typeface="+mn-lt"/>
              </a:rPr>
              <a:t>7. 4 year old frequently eats pencil erasers.</a:t>
            </a:r>
          </a:p>
          <a:p>
            <a:pPr eaLnBrk="1" hangingPunct="1"/>
            <a:endParaRPr lang="en-US" altLang="en-US" sz="2400" dirty="0">
              <a:latin typeface="+mn-lt"/>
            </a:endParaRPr>
          </a:p>
          <a:p>
            <a:pPr eaLnBrk="1" hangingPunct="1"/>
            <a:r>
              <a:rPr lang="en-US" altLang="en-US" sz="2400" dirty="0">
                <a:latin typeface="+mn-lt"/>
              </a:rPr>
              <a:t>8. 6 year old child frequently paces around the living room. He does it for no apparent reason and does not want to be disturbed while doing it. </a:t>
            </a:r>
          </a:p>
          <a:p>
            <a:pPr eaLnBrk="1" hangingPunct="1"/>
            <a:endParaRPr lang="en-US" altLang="en-US" sz="2400" dirty="0">
              <a:solidFill>
                <a:srgbClr val="FF0000"/>
              </a:solidFill>
              <a:latin typeface="+mn-lt"/>
            </a:endParaRPr>
          </a:p>
          <a:p>
            <a:pPr eaLnBrk="1" hangingPunct="1"/>
            <a:r>
              <a:rPr lang="en-US" altLang="en-US" sz="2400" dirty="0">
                <a:latin typeface="+mn-lt"/>
              </a:rPr>
              <a:t>9. 4 year old girl sometimes has trouble expressing self verbally, more than other children her age, resulting in the child often feeling frustrated and showing these frustrations in physical ways (throwing down pencil, banging head with fists, hitting others, etc.). </a:t>
            </a:r>
          </a:p>
          <a:p>
            <a:pPr eaLnBrk="1" hangingPunct="1"/>
            <a:endParaRPr lang="en-US" altLang="en-US" sz="2400" dirty="0">
              <a:solidFill>
                <a:srgbClr val="FF0000"/>
              </a:solidFill>
              <a:latin typeface="+mn-lt"/>
            </a:endParaRPr>
          </a:p>
          <a:p>
            <a:pPr eaLnBrk="1" hangingPunct="1"/>
            <a:r>
              <a:rPr lang="en-US" altLang="en-US" sz="2400" dirty="0">
                <a:latin typeface="+mn-lt"/>
              </a:rPr>
              <a:t>10. 5 year old has odd speech patterns, more than other children his age, which sometimes make it difficult for others to understand him. </a:t>
            </a:r>
          </a:p>
          <a:p>
            <a:pPr eaLnBrk="1" hangingPunct="1"/>
            <a:endParaRPr lang="en-US" altLang="en-US" sz="1600" dirty="0">
              <a:solidFill>
                <a:srgbClr val="FF0000"/>
              </a:solidFill>
              <a:latin typeface="+mn-lt"/>
            </a:endParaRPr>
          </a:p>
        </p:txBody>
      </p:sp>
    </p:spTree>
    <p:extLst>
      <p:ext uri="{BB962C8B-B14F-4D97-AF65-F5344CB8AC3E}">
        <p14:creationId xmlns:p14="http://schemas.microsoft.com/office/powerpoint/2010/main" val="2863511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240" y="665460"/>
            <a:ext cx="11897360" cy="6217087"/>
          </a:xfrm>
          <a:prstGeom prst="rect">
            <a:avLst/>
          </a:prstGeom>
        </p:spPr>
        <p:txBody>
          <a:bodyPr wrap="square">
            <a:spAutoFit/>
          </a:bodyPr>
          <a:lstStyle/>
          <a:p>
            <a:r>
              <a:rPr lang="en-US" altLang="en-US" sz="2200" dirty="0"/>
              <a:t>6. Childcare staff must regularly separate Sally, age 5 from two other children during small-group activities because it leads to arguing and them all being generally off-task. If allowed to play with these two, Sally is disobedient to teacher when asked to sit down or stop arguing.  </a:t>
            </a:r>
          </a:p>
          <a:p>
            <a:endParaRPr lang="en-US" altLang="en-US" sz="2400" dirty="0"/>
          </a:p>
          <a:p>
            <a:r>
              <a:rPr lang="en-US" altLang="en-US" sz="2200" dirty="0"/>
              <a:t>7. 6- year-old typically acts his age but has occasional temper tantrums at school since his parents got divorced last month.</a:t>
            </a:r>
          </a:p>
          <a:p>
            <a:endParaRPr lang="en-US" sz="2200" dirty="0"/>
          </a:p>
          <a:p>
            <a:r>
              <a:rPr lang="en-US" sz="2200" dirty="0"/>
              <a:t>8. 4-year old child has been asked to leave child care program because he has repeatedly bitten other children. </a:t>
            </a:r>
          </a:p>
          <a:p>
            <a:endParaRPr lang="en-US" sz="2200" dirty="0"/>
          </a:p>
          <a:p>
            <a:r>
              <a:rPr lang="en-US" sz="2200" dirty="0"/>
              <a:t> </a:t>
            </a:r>
          </a:p>
          <a:p>
            <a:r>
              <a:rPr lang="en-US" sz="2200" dirty="0"/>
              <a:t>9. 5-yr old child is not completing work correctly or satisfactorily because he does not pay attention when directions are given. He has been placed at the front of the classroom so that teacher can help keep him on-task. </a:t>
            </a:r>
          </a:p>
          <a:p>
            <a:r>
              <a:rPr lang="en-US" sz="2200" dirty="0"/>
              <a:t> </a:t>
            </a:r>
          </a:p>
          <a:p>
            <a:r>
              <a:rPr lang="en-US" sz="2200" dirty="0"/>
              <a:t>10.  Child, age 6 is very wiggly and fidgety while teacher is talking – much more so than her classmates - but still completes work satisfactorily and doesn’t disrupt others.  She responds well to teacher.</a:t>
            </a:r>
          </a:p>
          <a:p>
            <a:endParaRPr lang="en-US" sz="2200" dirty="0"/>
          </a:p>
        </p:txBody>
      </p:sp>
      <p:sp>
        <p:nvSpPr>
          <p:cNvPr id="4" name="Rectangle 3"/>
          <p:cNvSpPr/>
          <p:nvPr/>
        </p:nvSpPr>
        <p:spPr>
          <a:xfrm>
            <a:off x="2418080" y="142240"/>
            <a:ext cx="6461760" cy="523220"/>
          </a:xfrm>
          <a:prstGeom prst="rect">
            <a:avLst/>
          </a:prstGeom>
        </p:spPr>
        <p:txBody>
          <a:bodyPr wrap="square">
            <a:spAutoFit/>
          </a:bodyPr>
          <a:lstStyle/>
          <a:p>
            <a:pPr algn="ctr">
              <a:defRPr/>
            </a:pPr>
            <a:r>
              <a:rPr lang="en-US" sz="2800" b="1" kern="0" dirty="0">
                <a:solidFill>
                  <a:schemeClr val="tx2"/>
                </a:solidFill>
                <a:cs typeface="Times New Roman" pitchFamily="18" charset="0"/>
              </a:rPr>
              <a:t>PECFAS Quiz for School/Daycare Subscale</a:t>
            </a:r>
            <a:endParaRPr lang="en-US" sz="2800" b="1" kern="0" dirty="0">
              <a:solidFill>
                <a:schemeClr val="tx2"/>
              </a:solidFill>
              <a:cs typeface="Arial" charset="0"/>
            </a:endParaRPr>
          </a:p>
        </p:txBody>
      </p:sp>
      <p:sp>
        <p:nvSpPr>
          <p:cNvPr id="5" name="Slide Number Placeholder 1"/>
          <p:cNvSpPr>
            <a:spLocks noGrp="1"/>
          </p:cNvSpPr>
          <p:nvPr>
            <p:ph type="sldNum" sz="quarter" idx="10"/>
          </p:nvPr>
        </p:nvSpPr>
        <p:spPr>
          <a:xfrm>
            <a:off x="9296400" y="1587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r>
              <a:rPr lang="en-US" altLang="en-US" dirty="0">
                <a:solidFill>
                  <a:srgbClr val="000000"/>
                </a:solidFill>
                <a:latin typeface="Verdana" pitchFamily="34" charset="0"/>
              </a:rPr>
              <a:t>2</a:t>
            </a:r>
          </a:p>
        </p:txBody>
      </p:sp>
    </p:spTree>
    <p:extLst>
      <p:ext uri="{BB962C8B-B14F-4D97-AF65-F5344CB8AC3E}">
        <p14:creationId xmlns:p14="http://schemas.microsoft.com/office/powerpoint/2010/main" val="1926971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1"/>
          <p:cNvSpPr>
            <a:spLocks noGrp="1"/>
          </p:cNvSpPr>
          <p:nvPr>
            <p:ph type="sldNum" sz="quarter" idx="10"/>
          </p:nvPr>
        </p:nvSpPr>
        <p:spPr>
          <a:xfrm>
            <a:off x="9296400" y="9207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fld id="{67578A97-CA2C-4241-9F70-DC60089E3E81}" type="slidenum">
              <a:rPr lang="en-US" altLang="en-US" smtClean="0">
                <a:solidFill>
                  <a:srgbClr val="000000"/>
                </a:solidFill>
                <a:latin typeface="Verdana" pitchFamily="34" charset="0"/>
              </a:rPr>
              <a:pPr algn="r" eaLnBrk="1" hangingPunct="1"/>
              <a:t>3</a:t>
            </a:fld>
            <a:endParaRPr lang="en-US" altLang="en-US" dirty="0">
              <a:solidFill>
                <a:srgbClr val="000000"/>
              </a:solidFill>
              <a:latin typeface="Verdana" pitchFamily="34" charset="0"/>
            </a:endParaRPr>
          </a:p>
        </p:txBody>
      </p:sp>
      <p:sp>
        <p:nvSpPr>
          <p:cNvPr id="3" name="TextBox 2"/>
          <p:cNvSpPr txBox="1"/>
          <p:nvPr/>
        </p:nvSpPr>
        <p:spPr>
          <a:xfrm>
            <a:off x="2743200" y="92075"/>
            <a:ext cx="6553200" cy="523220"/>
          </a:xfrm>
          <a:prstGeom prst="rect">
            <a:avLst/>
          </a:prstGeom>
          <a:noFill/>
        </p:spPr>
        <p:txBody>
          <a:bodyPr>
            <a:spAutoFit/>
          </a:bodyPr>
          <a:lstStyle/>
          <a:p>
            <a:pPr algn="ctr" eaLnBrk="0" hangingPunct="0">
              <a:defRPr/>
            </a:pPr>
            <a:r>
              <a:rPr lang="en-US" sz="2800" b="1" kern="0" dirty="0">
                <a:solidFill>
                  <a:schemeClr val="tx2"/>
                </a:solidFill>
                <a:cs typeface="Times New Roman" pitchFamily="18" charset="0"/>
              </a:rPr>
              <a:t>PECFAS Quiz Scoring for Home Subscale</a:t>
            </a:r>
            <a:endParaRPr lang="en-US" sz="2800" b="1" kern="0" dirty="0">
              <a:solidFill>
                <a:schemeClr val="tx2"/>
              </a:solidFill>
              <a:cs typeface="Arial" charset="0"/>
            </a:endParaRPr>
          </a:p>
        </p:txBody>
      </p:sp>
      <p:sp>
        <p:nvSpPr>
          <p:cNvPr id="27652" name="TextBox 3"/>
          <p:cNvSpPr txBox="1">
            <a:spLocks noChangeArrowheads="1"/>
          </p:cNvSpPr>
          <p:nvPr/>
        </p:nvSpPr>
        <p:spPr bwMode="auto">
          <a:xfrm>
            <a:off x="279400" y="1088886"/>
            <a:ext cx="11760200" cy="627864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buFontTx/>
              <a:buAutoNum type="arabicPeriod"/>
            </a:pPr>
            <a:r>
              <a:rPr lang="en-US" altLang="en-US" sz="2400" dirty="0">
                <a:latin typeface="+mn-lt"/>
              </a:rPr>
              <a:t>4-year-old boy says that he’s going to run away and leaves home, goes to a friend’s house, asking friend’s mother if he can stay. </a:t>
            </a:r>
          </a:p>
          <a:p>
            <a:pPr eaLnBrk="1" hangingPunct="1">
              <a:buFontTx/>
              <a:buAutoNum type="arabicPeriod"/>
            </a:pPr>
            <a:endParaRPr lang="en-US" altLang="en-US" sz="2400" dirty="0">
              <a:latin typeface="+mn-lt"/>
            </a:endParaRPr>
          </a:p>
          <a:p>
            <a:pPr eaLnBrk="1" hangingPunct="1"/>
            <a:r>
              <a:rPr lang="en-US" altLang="en-US" sz="2400" dirty="0">
                <a:latin typeface="+mn-lt"/>
              </a:rPr>
              <a:t>2. 6-year-old typically acts age-appropriately but sometimes cries and whines to compete for attention with new baby in the family.</a:t>
            </a:r>
          </a:p>
          <a:p>
            <a:pPr eaLnBrk="1" hangingPunct="1"/>
            <a:endParaRPr lang="en-US" altLang="en-US" sz="2400" dirty="0">
              <a:latin typeface="+mn-lt"/>
            </a:endParaRPr>
          </a:p>
          <a:p>
            <a:pPr eaLnBrk="1" hangingPunct="1"/>
            <a:r>
              <a:rPr lang="en-US" altLang="en-US" sz="2400" dirty="0">
                <a:latin typeface="+mn-lt"/>
              </a:rPr>
              <a:t>3. Parents don’t take Frank, age 5 to a restaurant because he is such a picky eater that he often can find nothing that he likes on the menu.</a:t>
            </a:r>
          </a:p>
          <a:p>
            <a:pPr eaLnBrk="1" hangingPunct="1"/>
            <a:endParaRPr lang="en-US" altLang="en-US" sz="2400" dirty="0">
              <a:latin typeface="+mn-lt"/>
            </a:endParaRPr>
          </a:p>
          <a:p>
            <a:pPr eaLnBrk="1" hangingPunct="1"/>
            <a:r>
              <a:rPr lang="en-US" altLang="en-US" sz="2400" dirty="0">
                <a:latin typeface="+mn-lt"/>
              </a:rPr>
              <a:t>4. Pat, a 4-year-old repeatedly throws temper tantrums and screams at her parents that she hates them when she does not get her way.  </a:t>
            </a:r>
          </a:p>
          <a:p>
            <a:pPr eaLnBrk="1" hangingPunct="1"/>
            <a:endParaRPr lang="en-US" altLang="en-US" sz="2400" dirty="0">
              <a:latin typeface="+mn-lt"/>
            </a:endParaRPr>
          </a:p>
          <a:p>
            <a:pPr eaLnBrk="1" hangingPunct="1"/>
            <a:r>
              <a:rPr lang="en-US" altLang="en-US" sz="2400" dirty="0">
                <a:latin typeface="+mn-lt"/>
              </a:rPr>
              <a:t>5. 5-year-old is placed in temporary foster care after trying to smother baby brother with a pillow. </a:t>
            </a:r>
          </a:p>
          <a:p>
            <a:pPr eaLnBrk="1" hangingPunct="1"/>
            <a:endParaRPr lang="en-US" altLang="en-US" b="1" dirty="0">
              <a:latin typeface="Verdana" pitchFamily="34" charset="0"/>
            </a:endParaRPr>
          </a:p>
          <a:p>
            <a:pPr eaLnBrk="1" hangingPunct="1"/>
            <a:endParaRPr lang="en-US" altLang="en-US" sz="1600" b="1" dirty="0">
              <a:latin typeface="Verdana" pitchFamily="34" charset="0"/>
            </a:endParaRPr>
          </a:p>
          <a:p>
            <a:pPr eaLnBrk="1" hangingPunct="1"/>
            <a:endParaRPr lang="en-US" altLang="en-US" sz="1600" b="1" dirty="0">
              <a:latin typeface="Verdana" pitchFamily="34" charset="0"/>
            </a:endParaRPr>
          </a:p>
          <a:p>
            <a:pPr eaLnBrk="1" hangingPunct="1"/>
            <a:endParaRPr lang="en-US" altLang="en-US" sz="1600" dirty="0"/>
          </a:p>
        </p:txBody>
      </p:sp>
    </p:spTree>
    <p:extLst>
      <p:ext uri="{BB962C8B-B14F-4D97-AF65-F5344CB8AC3E}">
        <p14:creationId xmlns:p14="http://schemas.microsoft.com/office/powerpoint/2010/main" val="429039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5440" y="992902"/>
            <a:ext cx="11480800" cy="5539978"/>
          </a:xfrm>
          <a:prstGeom prst="rect">
            <a:avLst/>
          </a:prstGeom>
        </p:spPr>
        <p:txBody>
          <a:bodyPr wrap="square">
            <a:spAutoFit/>
          </a:bodyPr>
          <a:lstStyle/>
          <a:p>
            <a:r>
              <a:rPr lang="en-US" altLang="en-US" sz="2400" dirty="0"/>
              <a:t>6. Even though 6-year-old Mandy knows how to tie her shoes, she sometimes insists on having mom or dad do it for her.</a:t>
            </a:r>
          </a:p>
          <a:p>
            <a:endParaRPr lang="en-US" altLang="en-US" sz="2400" dirty="0"/>
          </a:p>
          <a:p>
            <a:r>
              <a:rPr lang="en-US" altLang="en-US" sz="2400" dirty="0"/>
              <a:t>7. George, age 4, repeatedly takes his clothes back off after dad helps him to get dressed and this happens almost every day.</a:t>
            </a:r>
          </a:p>
          <a:p>
            <a:endParaRPr lang="en-US" altLang="en-US" sz="2400" dirty="0"/>
          </a:p>
          <a:p>
            <a:pPr>
              <a:defRPr/>
            </a:pPr>
            <a:r>
              <a:rPr lang="en-US" sz="2400" dirty="0"/>
              <a:t>8. Amanda, age 5,  generally behaves okay but occasionally goes through periods of several days being uncooperative and disobedient.    </a:t>
            </a:r>
          </a:p>
          <a:p>
            <a:pPr>
              <a:defRPr/>
            </a:pPr>
            <a:endParaRPr lang="en-US" sz="2400" dirty="0">
              <a:solidFill>
                <a:srgbClr val="FF0000"/>
              </a:solidFill>
            </a:endParaRPr>
          </a:p>
          <a:p>
            <a:pPr>
              <a:defRPr/>
            </a:pPr>
            <a:r>
              <a:rPr lang="en-US" sz="2400" dirty="0"/>
              <a:t>9. 6-year-old cries and pouts when mom is talking on the phone rather than paying attention to her. </a:t>
            </a:r>
          </a:p>
          <a:p>
            <a:pPr>
              <a:defRPr/>
            </a:pPr>
            <a:endParaRPr lang="en-US" sz="2400" dirty="0">
              <a:solidFill>
                <a:srgbClr val="FF0000"/>
              </a:solidFill>
            </a:endParaRPr>
          </a:p>
          <a:p>
            <a:pPr>
              <a:defRPr/>
            </a:pPr>
            <a:r>
              <a:rPr lang="en-US" sz="2400" dirty="0"/>
              <a:t>10. At every mealtime, Betsy, a 5-year-old child, will not eat any food without Mom feeding her. </a:t>
            </a:r>
          </a:p>
          <a:p>
            <a:endParaRPr lang="en-US" altLang="en-US" b="1" dirty="0"/>
          </a:p>
        </p:txBody>
      </p:sp>
      <p:sp>
        <p:nvSpPr>
          <p:cNvPr id="3" name="Rectangle 2"/>
          <p:cNvSpPr/>
          <p:nvPr/>
        </p:nvSpPr>
        <p:spPr>
          <a:xfrm>
            <a:off x="2870461" y="155694"/>
            <a:ext cx="6085320" cy="523220"/>
          </a:xfrm>
          <a:prstGeom prst="rect">
            <a:avLst/>
          </a:prstGeom>
        </p:spPr>
        <p:txBody>
          <a:bodyPr wrap="none">
            <a:spAutoFit/>
          </a:bodyPr>
          <a:lstStyle/>
          <a:p>
            <a:pPr algn="ctr" eaLnBrk="0" hangingPunct="0">
              <a:defRPr/>
            </a:pPr>
            <a:r>
              <a:rPr lang="en-US" sz="2800" b="1" kern="0" dirty="0">
                <a:solidFill>
                  <a:schemeClr val="tx2"/>
                </a:solidFill>
                <a:cs typeface="Times New Roman" pitchFamily="18" charset="0"/>
              </a:rPr>
              <a:t>PECFAS Quiz Scoring for Home Subscale</a:t>
            </a:r>
            <a:endParaRPr lang="en-US" sz="2800" b="1" kern="0" dirty="0">
              <a:solidFill>
                <a:schemeClr val="tx2"/>
              </a:solidFill>
              <a:cs typeface="Arial" charset="0"/>
            </a:endParaRPr>
          </a:p>
        </p:txBody>
      </p:sp>
      <p:sp>
        <p:nvSpPr>
          <p:cNvPr id="4" name="Slide Number Placeholder 1"/>
          <p:cNvSpPr>
            <a:spLocks noGrp="1"/>
          </p:cNvSpPr>
          <p:nvPr>
            <p:ph type="sldNum" sz="quarter" idx="10"/>
          </p:nvPr>
        </p:nvSpPr>
        <p:spPr>
          <a:xfrm>
            <a:off x="9296400" y="1587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r>
              <a:rPr lang="en-US" altLang="en-US" dirty="0">
                <a:solidFill>
                  <a:srgbClr val="000000"/>
                </a:solidFill>
                <a:latin typeface="Verdana" pitchFamily="34" charset="0"/>
              </a:rPr>
              <a:t>4</a:t>
            </a:r>
          </a:p>
        </p:txBody>
      </p:sp>
    </p:spTree>
    <p:extLst>
      <p:ext uri="{BB962C8B-B14F-4D97-AF65-F5344CB8AC3E}">
        <p14:creationId xmlns:p14="http://schemas.microsoft.com/office/powerpoint/2010/main" val="1360248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1"/>
          <p:cNvSpPr>
            <a:spLocks noGrp="1"/>
          </p:cNvSpPr>
          <p:nvPr>
            <p:ph type="sldNum" sz="quarter" idx="10"/>
          </p:nvPr>
        </p:nvSpPr>
        <p:spPr>
          <a:xfrm>
            <a:off x="9220200" y="152400"/>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fld id="{3E2EBA32-D024-419B-A7EB-FACBFA070027}" type="slidenum">
              <a:rPr lang="en-US" altLang="en-US" smtClean="0">
                <a:solidFill>
                  <a:srgbClr val="000000"/>
                </a:solidFill>
                <a:latin typeface="Verdana" pitchFamily="34" charset="0"/>
              </a:rPr>
              <a:pPr algn="r" eaLnBrk="1" hangingPunct="1"/>
              <a:t>5</a:t>
            </a:fld>
            <a:endParaRPr lang="en-US" altLang="en-US" dirty="0">
              <a:solidFill>
                <a:srgbClr val="000000"/>
              </a:solidFill>
              <a:latin typeface="Verdana" pitchFamily="34" charset="0"/>
            </a:endParaRPr>
          </a:p>
        </p:txBody>
      </p:sp>
      <p:sp>
        <p:nvSpPr>
          <p:cNvPr id="3" name="TextBox 2"/>
          <p:cNvSpPr txBox="1"/>
          <p:nvPr/>
        </p:nvSpPr>
        <p:spPr>
          <a:xfrm>
            <a:off x="2418080" y="0"/>
            <a:ext cx="7330440" cy="523220"/>
          </a:xfrm>
          <a:prstGeom prst="rect">
            <a:avLst/>
          </a:prstGeom>
          <a:noFill/>
        </p:spPr>
        <p:txBody>
          <a:bodyPr wrap="square">
            <a:spAutoFit/>
          </a:bodyPr>
          <a:lstStyle/>
          <a:p>
            <a:pPr algn="ctr" eaLnBrk="0" hangingPunct="0">
              <a:defRPr/>
            </a:pPr>
            <a:r>
              <a:rPr lang="en-US" sz="2800" b="1" kern="0" dirty="0">
                <a:solidFill>
                  <a:schemeClr val="tx2"/>
                </a:solidFill>
                <a:cs typeface="Times New Roman" pitchFamily="18" charset="0"/>
              </a:rPr>
              <a:t>PECFAS Quiz for Community Role Performance </a:t>
            </a:r>
            <a:endParaRPr lang="en-US" sz="2800" b="1" kern="0" dirty="0">
              <a:solidFill>
                <a:schemeClr val="tx2"/>
              </a:solidFill>
              <a:cs typeface="Arial" charset="0"/>
            </a:endParaRPr>
          </a:p>
        </p:txBody>
      </p:sp>
      <p:sp>
        <p:nvSpPr>
          <p:cNvPr id="39940" name="TextBox 3"/>
          <p:cNvSpPr txBox="1">
            <a:spLocks noChangeArrowheads="1"/>
          </p:cNvSpPr>
          <p:nvPr/>
        </p:nvSpPr>
        <p:spPr bwMode="auto">
          <a:xfrm>
            <a:off x="203200" y="887135"/>
            <a:ext cx="11760200" cy="59708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ltLang="en-US" sz="2400" dirty="0">
                <a:latin typeface="+mn-lt"/>
                <a:ea typeface="Verdana" panose="020B0604030504040204" pitchFamily="34" charset="0"/>
                <a:cs typeface="Verdana" panose="020B0604030504040204" pitchFamily="34" charset="0"/>
              </a:rPr>
              <a:t>1.Mike, age 6 has been repeatedly caught playing with matches and lighting small pieces of paper towels in the kitchen despite warnings about the danger of fire.</a:t>
            </a:r>
          </a:p>
          <a:p>
            <a:pPr eaLnBrk="1" hangingPunct="1"/>
            <a:endParaRPr lang="en-US" altLang="en-US" sz="2400" dirty="0">
              <a:latin typeface="+mn-lt"/>
              <a:ea typeface="Verdana" panose="020B0604030504040204" pitchFamily="34" charset="0"/>
              <a:cs typeface="Verdana" panose="020B0604030504040204" pitchFamily="34" charset="0"/>
            </a:endParaRPr>
          </a:p>
          <a:p>
            <a:pPr eaLnBrk="1" hangingPunct="1"/>
            <a:r>
              <a:rPr lang="en-US" altLang="en-US" sz="2400" dirty="0">
                <a:latin typeface="+mn-lt"/>
                <a:ea typeface="Verdana" panose="020B0604030504040204" pitchFamily="34" charset="0"/>
                <a:cs typeface="Verdana" panose="020B0604030504040204" pitchFamily="34" charset="0"/>
              </a:rPr>
              <a:t>2. Child, age 5, has repeatedly stolen toys and comic books from neighborhood store. C</a:t>
            </a:r>
            <a:r>
              <a:rPr lang="en-US" sz="2400" dirty="0">
                <a:latin typeface="+mn-lt"/>
                <a:ea typeface="Verdana" panose="020B0604030504040204" pitchFamily="34" charset="0"/>
                <a:cs typeface="Verdana" panose="020B0604030504040204" pitchFamily="34" charset="0"/>
              </a:rPr>
              <a:t>hild is fully aware that it is wrong to steal.</a:t>
            </a:r>
            <a:endParaRPr lang="en-US" altLang="en-US" sz="2400" dirty="0">
              <a:latin typeface="+mn-lt"/>
              <a:ea typeface="Verdana" panose="020B0604030504040204" pitchFamily="34" charset="0"/>
              <a:cs typeface="Verdana" panose="020B0604030504040204" pitchFamily="34" charset="0"/>
            </a:endParaRPr>
          </a:p>
          <a:p>
            <a:pPr eaLnBrk="1" hangingPunct="1"/>
            <a:endParaRPr lang="en-US" altLang="en-US" sz="2400" dirty="0">
              <a:latin typeface="+mn-lt"/>
              <a:ea typeface="Verdana" panose="020B0604030504040204" pitchFamily="34" charset="0"/>
              <a:cs typeface="Verdana" panose="020B0604030504040204" pitchFamily="34" charset="0"/>
            </a:endParaRPr>
          </a:p>
          <a:p>
            <a:pPr eaLnBrk="1" hangingPunct="1"/>
            <a:r>
              <a:rPr lang="en-US" altLang="en-US" sz="2400" dirty="0">
                <a:latin typeface="+mn-lt"/>
                <a:ea typeface="Verdana" panose="020B0604030504040204" pitchFamily="34" charset="0"/>
                <a:cs typeface="Verdana" panose="020B0604030504040204" pitchFamily="34" charset="0"/>
              </a:rPr>
              <a:t>3. Katie, age 4, once got in trouble after being caught picking roses from a neighbor, but problem was resolved after neighbor spoke to child.</a:t>
            </a:r>
          </a:p>
          <a:p>
            <a:pPr eaLnBrk="1" hangingPunct="1"/>
            <a:endParaRPr lang="en-US" altLang="en-US" sz="2400" dirty="0">
              <a:latin typeface="+mn-lt"/>
              <a:ea typeface="Verdana" panose="020B0604030504040204" pitchFamily="34" charset="0"/>
              <a:cs typeface="Verdana" panose="020B0604030504040204" pitchFamily="34" charset="0"/>
            </a:endParaRPr>
          </a:p>
          <a:p>
            <a:pPr eaLnBrk="1" hangingPunct="1"/>
            <a:r>
              <a:rPr lang="en-US" altLang="en-US" sz="2400" dirty="0">
                <a:latin typeface="+mn-lt"/>
                <a:ea typeface="Verdana" panose="020B0604030504040204" pitchFamily="34" charset="0"/>
                <a:cs typeface="Verdana" panose="020B0604030504040204" pitchFamily="34" charset="0"/>
              </a:rPr>
              <a:t>4. 4-yr old sometimes plays with other children who have been known to bully younger children in the neighborhood. </a:t>
            </a:r>
          </a:p>
          <a:p>
            <a:pPr eaLnBrk="1" hangingPunct="1"/>
            <a:endParaRPr lang="en-US" altLang="en-US" sz="2400" dirty="0">
              <a:latin typeface="+mn-lt"/>
              <a:ea typeface="Verdana" panose="020B0604030504040204" pitchFamily="34" charset="0"/>
              <a:cs typeface="Verdana" panose="020B0604030504040204" pitchFamily="34" charset="0"/>
            </a:endParaRPr>
          </a:p>
          <a:p>
            <a:pPr eaLnBrk="1" hangingPunct="1"/>
            <a:r>
              <a:rPr lang="en-US" altLang="en-US" sz="2400" dirty="0">
                <a:latin typeface="+mn-lt"/>
                <a:ea typeface="Verdana" panose="020B0604030504040204" pitchFamily="34" charset="0"/>
                <a:cs typeface="Verdana" panose="020B0604030504040204" pitchFamily="34" charset="0"/>
              </a:rPr>
              <a:t>5. 5-year-old boy has attempted, on more than one occasion, to get 3-year-old child next door to touch his penis. </a:t>
            </a:r>
          </a:p>
          <a:p>
            <a:pPr eaLnBrk="1" hangingPunct="1"/>
            <a:endParaRPr lang="en-US" altLang="en-US" sz="1600" b="1" dirty="0">
              <a:latin typeface="Verdana" panose="020B0604030504040204" pitchFamily="34" charset="0"/>
              <a:ea typeface="Verdana" panose="020B0604030504040204" pitchFamily="34" charset="0"/>
              <a:cs typeface="Verdana" panose="020B0604030504040204" pitchFamily="34" charset="0"/>
            </a:endParaRPr>
          </a:p>
          <a:p>
            <a:pPr eaLnBrk="1" hangingPunct="1"/>
            <a:endParaRPr lang="en-US" altLang="en-US" sz="1600" b="1" dirty="0"/>
          </a:p>
          <a:p>
            <a:pPr eaLnBrk="1" hangingPunct="1"/>
            <a:endParaRPr lang="en-US" altLang="en-US" sz="1400" dirty="0"/>
          </a:p>
        </p:txBody>
      </p:sp>
    </p:spTree>
    <p:extLst>
      <p:ext uri="{BB962C8B-B14F-4D97-AF65-F5344CB8AC3E}">
        <p14:creationId xmlns:p14="http://schemas.microsoft.com/office/powerpoint/2010/main" val="1576870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8080" y="0"/>
            <a:ext cx="7330440" cy="523220"/>
          </a:xfrm>
          <a:prstGeom prst="rect">
            <a:avLst/>
          </a:prstGeom>
          <a:noFill/>
        </p:spPr>
        <p:txBody>
          <a:bodyPr wrap="square">
            <a:spAutoFit/>
          </a:bodyPr>
          <a:lstStyle/>
          <a:p>
            <a:pPr algn="ctr" eaLnBrk="0" hangingPunct="0">
              <a:defRPr/>
            </a:pPr>
            <a:r>
              <a:rPr lang="en-US" sz="2800" b="1" kern="0" dirty="0">
                <a:solidFill>
                  <a:schemeClr val="tx2"/>
                </a:solidFill>
                <a:cs typeface="Times New Roman" pitchFamily="18" charset="0"/>
              </a:rPr>
              <a:t>PECFAS Quiz for Community Role Performance </a:t>
            </a:r>
            <a:endParaRPr lang="en-US" sz="2800" b="1" kern="0" dirty="0">
              <a:solidFill>
                <a:schemeClr val="tx2"/>
              </a:solidFill>
              <a:cs typeface="Arial" charset="0"/>
            </a:endParaRPr>
          </a:p>
        </p:txBody>
      </p:sp>
      <p:sp>
        <p:nvSpPr>
          <p:cNvPr id="3" name="Rectangle 2"/>
          <p:cNvSpPr/>
          <p:nvPr/>
        </p:nvSpPr>
        <p:spPr>
          <a:xfrm>
            <a:off x="58420" y="1042799"/>
            <a:ext cx="12049760" cy="5262979"/>
          </a:xfrm>
          <a:prstGeom prst="rect">
            <a:avLst/>
          </a:prstGeom>
        </p:spPr>
        <p:txBody>
          <a:bodyPr wrap="square">
            <a:spAutoFit/>
          </a:bodyPr>
          <a:lstStyle/>
          <a:p>
            <a:r>
              <a:rPr lang="en-US" altLang="en-US" sz="2400" dirty="0">
                <a:ea typeface="Verdana" panose="020B0604030504040204" pitchFamily="34" charset="0"/>
                <a:cs typeface="Verdana" panose="020B0604030504040204" pitchFamily="34" charset="0"/>
              </a:rPr>
              <a:t>6. 5-year-old child plays with dolls in such a way that they appear to be having sex – he does this repeatedly and parents of neighbor kids don’t want their children to play with him – they are worried about the welfare of their children.</a:t>
            </a:r>
          </a:p>
          <a:p>
            <a:endParaRPr lang="en-US" altLang="en-US" sz="2400" dirty="0">
              <a:ea typeface="Verdana" panose="020B0604030504040204" pitchFamily="34" charset="0"/>
              <a:cs typeface="Verdana" panose="020B0604030504040204" pitchFamily="34" charset="0"/>
            </a:endParaRPr>
          </a:p>
          <a:p>
            <a:r>
              <a:rPr lang="en-US" altLang="en-US" sz="2400" dirty="0"/>
              <a:t>7. 4-year-old took candy from the local gas station even though mom has caught her before and told her that it is wrong to steal.</a:t>
            </a:r>
          </a:p>
          <a:p>
            <a:endParaRPr lang="en-US" altLang="en-US" sz="2400" dirty="0"/>
          </a:p>
          <a:p>
            <a:r>
              <a:rPr lang="en-US" altLang="en-US" sz="2400" dirty="0"/>
              <a:t>8. 5-year-old boy has threatened on more than one occasion to beat up a younger child in the neighborhood if the child tells on him. </a:t>
            </a:r>
          </a:p>
          <a:p>
            <a:endParaRPr lang="en-US" altLang="en-US" sz="2400" dirty="0"/>
          </a:p>
          <a:p>
            <a:r>
              <a:rPr lang="en-US" altLang="en-US" sz="2400" dirty="0"/>
              <a:t>9. 4-year-old boy set fire to neighbor’s doghouse “to see what dog would do if it was on fire.”</a:t>
            </a:r>
          </a:p>
          <a:p>
            <a:endParaRPr lang="en-US" altLang="en-US" sz="2400" dirty="0"/>
          </a:p>
          <a:p>
            <a:r>
              <a:rPr lang="en-US" altLang="en-US" sz="2400" dirty="0"/>
              <a:t>10. 5-year-old</a:t>
            </a:r>
            <a:r>
              <a:rPr lang="ja-JP" altLang="en-US" sz="2400" dirty="0"/>
              <a:t>’</a:t>
            </a:r>
            <a:r>
              <a:rPr lang="en-US" altLang="ja-JP" sz="2400" dirty="0"/>
              <a:t>s regular playmates are children who have gotten into trouble for vandalizing playground equipment at local school. </a:t>
            </a:r>
          </a:p>
        </p:txBody>
      </p:sp>
      <p:sp>
        <p:nvSpPr>
          <p:cNvPr id="4" name="Slide Number Placeholder 1"/>
          <p:cNvSpPr>
            <a:spLocks noGrp="1"/>
          </p:cNvSpPr>
          <p:nvPr>
            <p:ph type="sldNum" sz="quarter" idx="10"/>
          </p:nvPr>
        </p:nvSpPr>
        <p:spPr>
          <a:xfrm>
            <a:off x="9364980" y="9713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r>
              <a:rPr lang="en-US" altLang="en-US" dirty="0">
                <a:solidFill>
                  <a:srgbClr val="000000"/>
                </a:solidFill>
                <a:latin typeface="Verdana" pitchFamily="34" charset="0"/>
              </a:rPr>
              <a:t>6</a:t>
            </a:r>
          </a:p>
        </p:txBody>
      </p:sp>
    </p:spTree>
    <p:extLst>
      <p:ext uri="{BB962C8B-B14F-4D97-AF65-F5344CB8AC3E}">
        <p14:creationId xmlns:p14="http://schemas.microsoft.com/office/powerpoint/2010/main" val="883766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1"/>
          <p:cNvSpPr>
            <a:spLocks noGrp="1"/>
          </p:cNvSpPr>
          <p:nvPr>
            <p:ph type="sldNum" sz="quarter" idx="10"/>
          </p:nvPr>
        </p:nvSpPr>
        <p:spPr>
          <a:xfrm>
            <a:off x="9296400" y="198437"/>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fld id="{D2977217-2A57-4D6F-97F9-2AEEE469DCCE}" type="slidenum">
              <a:rPr lang="en-US" altLang="en-US" smtClean="0">
                <a:solidFill>
                  <a:srgbClr val="000000"/>
                </a:solidFill>
                <a:latin typeface="Verdana" pitchFamily="34" charset="0"/>
              </a:rPr>
              <a:pPr algn="r" eaLnBrk="1" hangingPunct="1"/>
              <a:t>7</a:t>
            </a:fld>
            <a:endParaRPr lang="en-US" altLang="en-US" dirty="0">
              <a:solidFill>
                <a:srgbClr val="000000"/>
              </a:solidFill>
              <a:latin typeface="Verdana" pitchFamily="34" charset="0"/>
            </a:endParaRPr>
          </a:p>
        </p:txBody>
      </p:sp>
      <p:sp>
        <p:nvSpPr>
          <p:cNvPr id="3" name="TextBox 2"/>
          <p:cNvSpPr txBox="1"/>
          <p:nvPr/>
        </p:nvSpPr>
        <p:spPr>
          <a:xfrm>
            <a:off x="2113280" y="87680"/>
            <a:ext cx="7569200" cy="523220"/>
          </a:xfrm>
          <a:prstGeom prst="rect">
            <a:avLst/>
          </a:prstGeom>
          <a:noFill/>
        </p:spPr>
        <p:txBody>
          <a:bodyPr wrap="square">
            <a:spAutoFit/>
          </a:bodyPr>
          <a:lstStyle/>
          <a:p>
            <a:pPr algn="ctr" eaLnBrk="0" hangingPunct="0">
              <a:defRPr/>
            </a:pPr>
            <a:r>
              <a:rPr lang="en-US" sz="2800" b="1" kern="0" dirty="0">
                <a:solidFill>
                  <a:schemeClr val="tx2"/>
                </a:solidFill>
                <a:cs typeface="Times New Roman" pitchFamily="18" charset="0"/>
              </a:rPr>
              <a:t>PECFAS Scoring for Behavior Toward Others</a:t>
            </a:r>
            <a:endParaRPr lang="en-US" sz="2800" b="1" kern="0" dirty="0">
              <a:solidFill>
                <a:schemeClr val="tx2"/>
              </a:solidFill>
              <a:cs typeface="Arial" charset="0"/>
            </a:endParaRPr>
          </a:p>
        </p:txBody>
      </p:sp>
      <p:sp>
        <p:nvSpPr>
          <p:cNvPr id="52228" name="TextBox 3"/>
          <p:cNvSpPr txBox="1">
            <a:spLocks noChangeArrowheads="1"/>
          </p:cNvSpPr>
          <p:nvPr/>
        </p:nvSpPr>
        <p:spPr bwMode="auto">
          <a:xfrm>
            <a:off x="81280" y="563562"/>
            <a:ext cx="11633200" cy="78483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ltLang="en-US" sz="2400" dirty="0">
                <a:latin typeface="+mn-lt"/>
              </a:rPr>
              <a:t>1. Chris, age 4 and her playmates will playfully tease one another about liking boys in their class, but Chris stomps away and won’t talk to friends for a couple of days afterwards when she is the target of the teasing. </a:t>
            </a:r>
          </a:p>
          <a:p>
            <a:pPr eaLnBrk="1" hangingPunct="1">
              <a:buFontTx/>
              <a:buAutoNum type="arabicPeriod"/>
            </a:pPr>
            <a:endParaRPr lang="en-US" altLang="en-US" sz="2400" dirty="0">
              <a:solidFill>
                <a:srgbClr val="FF0000"/>
              </a:solidFill>
              <a:latin typeface="+mn-lt"/>
            </a:endParaRPr>
          </a:p>
          <a:p>
            <a:pPr eaLnBrk="1" hangingPunct="1"/>
            <a:r>
              <a:rPr lang="en-US" altLang="en-US" sz="2400" dirty="0">
                <a:latin typeface="+mn-lt"/>
              </a:rPr>
              <a:t>2. 5-year-old is encopretic (has bowel movement in pants) at pre-school and doesn’t change his clothes after defecating until his teacher makes him, resulting in all of the other children in the school rejecting him. </a:t>
            </a:r>
          </a:p>
          <a:p>
            <a:pPr eaLnBrk="1" hangingPunct="1"/>
            <a:endParaRPr lang="en-US" altLang="en-US" sz="2400" dirty="0">
              <a:solidFill>
                <a:srgbClr val="FF0000"/>
              </a:solidFill>
              <a:latin typeface="+mn-lt"/>
            </a:endParaRPr>
          </a:p>
          <a:p>
            <a:pPr eaLnBrk="1" hangingPunct="1"/>
            <a:r>
              <a:rPr lang="en-US" altLang="en-US" sz="2400" dirty="0">
                <a:latin typeface="+mn-lt"/>
              </a:rPr>
              <a:t>3. 4-year-old boy has had a couple of arguments with his best friend over toys within the last month. Previously, he and his friend have gotten along very well. After arguing, they were able, with mom’s help, to talk about the problem and resolve it. </a:t>
            </a:r>
          </a:p>
          <a:p>
            <a:pPr eaLnBrk="1" hangingPunct="1"/>
            <a:endParaRPr lang="en-US" altLang="en-US" sz="2400" dirty="0">
              <a:solidFill>
                <a:srgbClr val="FF0000"/>
              </a:solidFill>
              <a:latin typeface="+mn-lt"/>
            </a:endParaRPr>
          </a:p>
          <a:p>
            <a:pPr eaLnBrk="1" hangingPunct="1"/>
            <a:r>
              <a:rPr lang="en-US" altLang="en-US" sz="2400" dirty="0">
                <a:latin typeface="+mn-lt"/>
              </a:rPr>
              <a:t>4. Child, age 4,  usually plays by himself, even though he is enrolled in after-school childcare and there are many opportunities for child to play with others his age. </a:t>
            </a:r>
          </a:p>
          <a:p>
            <a:pPr eaLnBrk="1" hangingPunct="1"/>
            <a:endParaRPr lang="en-US" altLang="en-US" sz="2400" dirty="0">
              <a:latin typeface="+mn-lt"/>
            </a:endParaRPr>
          </a:p>
          <a:p>
            <a:pPr eaLnBrk="1" hangingPunct="1"/>
            <a:r>
              <a:rPr lang="en-US" altLang="en-US" sz="2400" dirty="0">
                <a:latin typeface="+mn-lt"/>
              </a:rPr>
              <a:t>5. 5-year-old has no friends, due to physically hitting and pushing other kids. Parents of other children have complained about the child’s aggressiveness.</a:t>
            </a:r>
          </a:p>
          <a:p>
            <a:pPr eaLnBrk="1" hangingPunct="1"/>
            <a:endParaRPr lang="en-US" altLang="en-US" sz="2400" dirty="0">
              <a:latin typeface="+mn-lt"/>
            </a:endParaRPr>
          </a:p>
          <a:p>
            <a:pPr eaLnBrk="1" hangingPunct="1"/>
            <a:endParaRPr lang="en-US" altLang="en-US" sz="2400" dirty="0">
              <a:latin typeface="+mn-lt"/>
            </a:endParaRPr>
          </a:p>
          <a:p>
            <a:pPr eaLnBrk="1" hangingPunct="1"/>
            <a:endParaRPr lang="en-US" altLang="en-US" sz="2400" dirty="0">
              <a:solidFill>
                <a:srgbClr val="FF0000"/>
              </a:solidFill>
              <a:latin typeface="+mn-lt"/>
            </a:endParaRPr>
          </a:p>
          <a:p>
            <a:pPr eaLnBrk="1" hangingPunct="1"/>
            <a:endParaRPr lang="en-US" altLang="en-US" sz="2400" dirty="0">
              <a:solidFill>
                <a:srgbClr val="FF0000"/>
              </a:solidFill>
              <a:latin typeface="+mn-lt"/>
            </a:endParaRPr>
          </a:p>
        </p:txBody>
      </p:sp>
    </p:spTree>
    <p:extLst>
      <p:ext uri="{BB962C8B-B14F-4D97-AF65-F5344CB8AC3E}">
        <p14:creationId xmlns:p14="http://schemas.microsoft.com/office/powerpoint/2010/main" val="1318958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4160" y="632520"/>
            <a:ext cx="11602720" cy="5632311"/>
          </a:xfrm>
          <a:prstGeom prst="rect">
            <a:avLst/>
          </a:prstGeom>
        </p:spPr>
        <p:txBody>
          <a:bodyPr wrap="square">
            <a:spAutoFit/>
          </a:bodyPr>
          <a:lstStyle/>
          <a:p>
            <a:r>
              <a:rPr lang="en-US" altLang="en-US" sz="2400" dirty="0"/>
              <a:t>6. Neighborhood children make fun of 5-year-old who often cries when he doesn’t get his way. </a:t>
            </a:r>
          </a:p>
          <a:p>
            <a:endParaRPr lang="en-US" altLang="en-US" sz="2400" dirty="0"/>
          </a:p>
          <a:p>
            <a:r>
              <a:rPr lang="en-US" altLang="en-US" sz="2400" dirty="0"/>
              <a:t>7. 5 year old girl throws temper tantrums, often in restaurants, stores and other public places, several times a day. </a:t>
            </a:r>
          </a:p>
          <a:p>
            <a:endParaRPr lang="en-US" altLang="en-US" sz="2400" dirty="0"/>
          </a:p>
          <a:p>
            <a:r>
              <a:rPr lang="en-US" altLang="en-US" sz="2400" dirty="0"/>
              <a:t>8. 4-year old tortures family cat by hitting it with a hammer, and locking in the closet despite mom and dad’s attempts to stop behavior.</a:t>
            </a:r>
          </a:p>
          <a:p>
            <a:endParaRPr lang="en-US" altLang="en-US" sz="2400" dirty="0">
              <a:solidFill>
                <a:srgbClr val="FF0000"/>
              </a:solidFill>
            </a:endParaRPr>
          </a:p>
          <a:p>
            <a:r>
              <a:rPr lang="en-US" altLang="en-US" sz="2400" dirty="0"/>
              <a:t>9. 5-year-old often tells friends what to do while they are playing (i.e., always has to be the “boss” or “teacher” in role-playing situations). </a:t>
            </a:r>
          </a:p>
          <a:p>
            <a:endParaRPr lang="en-US" altLang="en-US" sz="2400" dirty="0">
              <a:solidFill>
                <a:srgbClr val="FF0000"/>
              </a:solidFill>
            </a:endParaRPr>
          </a:p>
          <a:p>
            <a:r>
              <a:rPr lang="en-US" altLang="en-US" sz="2400" dirty="0"/>
              <a:t>10.Mother observes her 5-year-old repeatedly being purposefully mean to the family dog by pulling it</a:t>
            </a:r>
            <a:r>
              <a:rPr lang="ja-JP" altLang="en-US" sz="2400" dirty="0"/>
              <a:t>’</a:t>
            </a:r>
            <a:r>
              <a:rPr lang="en-US" altLang="ja-JP" sz="2400" dirty="0"/>
              <a:t>s tail and poking at it. </a:t>
            </a:r>
          </a:p>
          <a:p>
            <a:endParaRPr lang="en-US" altLang="en-US" sz="2400" dirty="0"/>
          </a:p>
        </p:txBody>
      </p:sp>
      <p:sp>
        <p:nvSpPr>
          <p:cNvPr id="3" name="TextBox 2"/>
          <p:cNvSpPr txBox="1"/>
          <p:nvPr/>
        </p:nvSpPr>
        <p:spPr>
          <a:xfrm>
            <a:off x="2113280" y="87680"/>
            <a:ext cx="7569200" cy="523220"/>
          </a:xfrm>
          <a:prstGeom prst="rect">
            <a:avLst/>
          </a:prstGeom>
          <a:noFill/>
        </p:spPr>
        <p:txBody>
          <a:bodyPr wrap="square">
            <a:spAutoFit/>
          </a:bodyPr>
          <a:lstStyle/>
          <a:p>
            <a:pPr algn="ctr" eaLnBrk="0" hangingPunct="0">
              <a:defRPr/>
            </a:pPr>
            <a:r>
              <a:rPr lang="en-US" sz="2800" b="1" kern="0" dirty="0">
                <a:solidFill>
                  <a:schemeClr val="tx2"/>
                </a:solidFill>
                <a:cs typeface="Times New Roman" pitchFamily="18" charset="0"/>
              </a:rPr>
              <a:t>PECFAS Scoring for Behavior Towards Others</a:t>
            </a:r>
            <a:endParaRPr lang="en-US" sz="2800" b="1" kern="0" dirty="0">
              <a:solidFill>
                <a:schemeClr val="tx2"/>
              </a:solidFill>
              <a:cs typeface="Arial" charset="0"/>
            </a:endParaRPr>
          </a:p>
        </p:txBody>
      </p:sp>
      <p:sp>
        <p:nvSpPr>
          <p:cNvPr id="4" name="Slide Number Placeholder 1"/>
          <p:cNvSpPr>
            <a:spLocks noGrp="1"/>
          </p:cNvSpPr>
          <p:nvPr>
            <p:ph type="sldNum" sz="quarter" idx="10"/>
          </p:nvPr>
        </p:nvSpPr>
        <p:spPr>
          <a:xfrm>
            <a:off x="9296400" y="1587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r>
              <a:rPr lang="en-US" altLang="en-US" dirty="0">
                <a:solidFill>
                  <a:srgbClr val="000000"/>
                </a:solidFill>
                <a:latin typeface="Verdana" pitchFamily="34" charset="0"/>
              </a:rPr>
              <a:t>8</a:t>
            </a:r>
          </a:p>
        </p:txBody>
      </p:sp>
    </p:spTree>
    <p:extLst>
      <p:ext uri="{BB962C8B-B14F-4D97-AF65-F5344CB8AC3E}">
        <p14:creationId xmlns:p14="http://schemas.microsoft.com/office/powerpoint/2010/main" val="3996518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1"/>
          <p:cNvSpPr>
            <a:spLocks noGrp="1"/>
          </p:cNvSpPr>
          <p:nvPr>
            <p:ph type="sldNum" sz="quarter" idx="10"/>
          </p:nvPr>
        </p:nvSpPr>
        <p:spPr>
          <a:xfrm>
            <a:off x="9296400" y="15875"/>
            <a:ext cx="2743200" cy="3651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fld id="{434701BF-10D7-4683-A96F-B489F44378DE}" type="slidenum">
              <a:rPr lang="en-US" altLang="en-US" smtClean="0">
                <a:solidFill>
                  <a:srgbClr val="000000"/>
                </a:solidFill>
                <a:latin typeface="Verdana" pitchFamily="34" charset="0"/>
              </a:rPr>
              <a:pPr algn="r" eaLnBrk="1" hangingPunct="1"/>
              <a:t>9</a:t>
            </a:fld>
            <a:endParaRPr lang="en-US" altLang="en-US">
              <a:solidFill>
                <a:srgbClr val="000000"/>
              </a:solidFill>
              <a:latin typeface="Verdana" pitchFamily="34" charset="0"/>
            </a:endParaRPr>
          </a:p>
        </p:txBody>
      </p:sp>
      <p:sp>
        <p:nvSpPr>
          <p:cNvPr id="3" name="TextBox 2"/>
          <p:cNvSpPr txBox="1"/>
          <p:nvPr/>
        </p:nvSpPr>
        <p:spPr>
          <a:xfrm>
            <a:off x="2743200" y="15875"/>
            <a:ext cx="6553200" cy="523220"/>
          </a:xfrm>
          <a:prstGeom prst="rect">
            <a:avLst/>
          </a:prstGeom>
          <a:noFill/>
        </p:spPr>
        <p:txBody>
          <a:bodyPr>
            <a:spAutoFit/>
          </a:bodyPr>
          <a:lstStyle/>
          <a:p>
            <a:pPr algn="ctr" eaLnBrk="0" hangingPunct="0">
              <a:defRPr/>
            </a:pPr>
            <a:r>
              <a:rPr lang="en-US" sz="2800" b="1" kern="0" dirty="0">
                <a:solidFill>
                  <a:schemeClr val="tx2"/>
                </a:solidFill>
                <a:cs typeface="Times New Roman" pitchFamily="18" charset="0"/>
              </a:rPr>
              <a:t>PECFAS Quiz for Moods/ Emotions</a:t>
            </a:r>
            <a:endParaRPr lang="en-US" sz="2800" b="1" kern="0" dirty="0">
              <a:solidFill>
                <a:schemeClr val="tx2"/>
              </a:solidFill>
              <a:cs typeface="Arial" charset="0"/>
            </a:endParaRPr>
          </a:p>
        </p:txBody>
      </p:sp>
      <p:sp>
        <p:nvSpPr>
          <p:cNvPr id="71684" name="TextBox 3"/>
          <p:cNvSpPr txBox="1">
            <a:spLocks noChangeArrowheads="1"/>
          </p:cNvSpPr>
          <p:nvPr/>
        </p:nvSpPr>
        <p:spPr bwMode="auto">
          <a:xfrm>
            <a:off x="182880" y="887135"/>
            <a:ext cx="11856720" cy="59708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ltLang="en-US" sz="2400" dirty="0">
                <a:latin typeface="+mn-lt"/>
              </a:rPr>
              <a:t>1. 4 year old girl is depressed and refused to go to school for 2 weeks after mother was diagnosed with breast cancer. Child seems worried and doesn’t want to leave mother.</a:t>
            </a:r>
          </a:p>
          <a:p>
            <a:pPr eaLnBrk="1" hangingPunct="1">
              <a:buFontTx/>
              <a:buAutoNum type="arabicPeriod"/>
            </a:pPr>
            <a:endParaRPr lang="en-US" altLang="en-US" sz="2400" dirty="0">
              <a:solidFill>
                <a:srgbClr val="FF0000"/>
              </a:solidFill>
              <a:latin typeface="+mn-lt"/>
            </a:endParaRPr>
          </a:p>
          <a:p>
            <a:pPr eaLnBrk="1" hangingPunct="1"/>
            <a:r>
              <a:rPr lang="en-US" altLang="en-US" sz="2400" dirty="0">
                <a:latin typeface="+mn-lt"/>
              </a:rPr>
              <a:t>2. John</a:t>
            </a:r>
            <a:r>
              <a:rPr lang="ja-JP" altLang="en-US" sz="2400" dirty="0">
                <a:latin typeface="+mn-lt"/>
              </a:rPr>
              <a:t>’</a:t>
            </a:r>
            <a:r>
              <a:rPr lang="en-US" altLang="ja-JP" sz="2400" dirty="0">
                <a:latin typeface="+mn-lt"/>
              </a:rPr>
              <a:t>s (age 5) feelings are hurt very easily if he makes even minor mistakes.  He is more distressed by this than most kids his age.</a:t>
            </a:r>
          </a:p>
          <a:p>
            <a:pPr eaLnBrk="1" hangingPunct="1"/>
            <a:endParaRPr lang="en-US" altLang="en-US" sz="2400" dirty="0">
              <a:solidFill>
                <a:srgbClr val="FF0000"/>
              </a:solidFill>
              <a:latin typeface="+mn-lt"/>
            </a:endParaRPr>
          </a:p>
          <a:p>
            <a:pPr eaLnBrk="1" hangingPunct="1"/>
            <a:r>
              <a:rPr lang="en-US" altLang="en-US" sz="2400" dirty="0">
                <a:latin typeface="+mn-lt"/>
              </a:rPr>
              <a:t>3. 5-year-old insists on sleeping in bed with her mother, despite mother wanting the child to sleep in her own bed, because child is extremely fearful of typical “old-house” creaks.</a:t>
            </a:r>
          </a:p>
          <a:p>
            <a:pPr eaLnBrk="1" hangingPunct="1"/>
            <a:endParaRPr lang="en-US" altLang="en-US" sz="2400" dirty="0">
              <a:solidFill>
                <a:srgbClr val="FF0000"/>
              </a:solidFill>
              <a:latin typeface="+mn-lt"/>
            </a:endParaRPr>
          </a:p>
          <a:p>
            <a:pPr eaLnBrk="1" hangingPunct="1"/>
            <a:r>
              <a:rPr lang="en-US" altLang="en-US" sz="2400" dirty="0">
                <a:latin typeface="+mn-lt"/>
              </a:rPr>
              <a:t>4. 5-year-old child generally acts her age but since a new baby sister has arrived, sometimes sucks her thumb. </a:t>
            </a:r>
          </a:p>
          <a:p>
            <a:pPr eaLnBrk="1" hangingPunct="1"/>
            <a:endParaRPr lang="en-US" altLang="en-US" sz="2400" dirty="0">
              <a:latin typeface="+mn-lt"/>
            </a:endParaRPr>
          </a:p>
          <a:p>
            <a:pPr eaLnBrk="1" hangingPunct="1"/>
            <a:r>
              <a:rPr lang="en-US" altLang="en-US" sz="2400" dirty="0">
                <a:latin typeface="+mn-lt"/>
              </a:rPr>
              <a:t>5. 5 year old is sad much of the time, takes a long time to fall asleep at night despite trying, and has decreased appetite. </a:t>
            </a:r>
          </a:p>
          <a:p>
            <a:pPr eaLnBrk="1" hangingPunct="1"/>
            <a:endParaRPr lang="en-US" altLang="en-US" b="1" dirty="0">
              <a:latin typeface="Verdana" pitchFamily="34" charset="0"/>
            </a:endParaRPr>
          </a:p>
          <a:p>
            <a:pPr eaLnBrk="1" hangingPunct="1"/>
            <a:endParaRPr lang="en-US" altLang="en-US" sz="1400" b="1" dirty="0">
              <a:latin typeface="Verdana" pitchFamily="34" charset="0"/>
            </a:endParaRPr>
          </a:p>
          <a:p>
            <a:pPr eaLnBrk="1" hangingPunct="1"/>
            <a:endParaRPr lang="en-US" altLang="en-US" sz="1400" b="1" dirty="0">
              <a:latin typeface="Verdana" pitchFamily="34" charset="0"/>
            </a:endParaRPr>
          </a:p>
        </p:txBody>
      </p:sp>
    </p:spTree>
    <p:extLst>
      <p:ext uri="{BB962C8B-B14F-4D97-AF65-F5344CB8AC3E}">
        <p14:creationId xmlns:p14="http://schemas.microsoft.com/office/powerpoint/2010/main" val="2405582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500</TotalTime>
  <Words>2187</Words>
  <Application>Microsoft Office PowerPoint</Application>
  <PresentationFormat>Widescreen</PresentationFormat>
  <Paragraphs>170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DWMHA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Gorney</dc:creator>
  <cp:lastModifiedBy>Marika Orme</cp:lastModifiedBy>
  <cp:revision>8</cp:revision>
  <dcterms:created xsi:type="dcterms:W3CDTF">2018-10-03T17:03:56Z</dcterms:created>
  <dcterms:modified xsi:type="dcterms:W3CDTF">2025-02-05T20:08:43Z</dcterms:modified>
</cp:coreProperties>
</file>