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72" r:id="rId4"/>
  </p:sldMasterIdLst>
  <p:notesMasterIdLst>
    <p:notesMasterId r:id="rId17"/>
  </p:notesMasterIdLst>
  <p:handoutMasterIdLst>
    <p:handoutMasterId r:id="rId18"/>
  </p:handoutMasterIdLst>
  <p:sldIdLst>
    <p:sldId id="263" r:id="rId5"/>
    <p:sldId id="339" r:id="rId6"/>
    <p:sldId id="340" r:id="rId7"/>
    <p:sldId id="352" r:id="rId8"/>
    <p:sldId id="344" r:id="rId9"/>
    <p:sldId id="351" r:id="rId10"/>
    <p:sldId id="345" r:id="rId11"/>
    <p:sldId id="350" r:id="rId12"/>
    <p:sldId id="354" r:id="rId13"/>
    <p:sldId id="356" r:id="rId14"/>
    <p:sldId id="347" r:id="rId15"/>
    <p:sldId id="348" r:id="rId16"/>
  </p:sldIdLst>
  <p:sldSz cx="9144000" cy="6858000" type="screen4x3"/>
  <p:notesSz cx="7315200" cy="96012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ia Bradley-May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7" autoAdjust="0"/>
    <p:restoredTop sz="94660"/>
  </p:normalViewPr>
  <p:slideViewPr>
    <p:cSldViewPr>
      <p:cViewPr varScale="1">
        <p:scale>
          <a:sx n="40" d="100"/>
          <a:sy n="40" d="100"/>
        </p:scale>
        <p:origin x="12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C6ED22-1E1D-16DA-E9C5-5AB69BE94C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7E529-7603-68D7-F15E-2D38C35690E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B3F553-30DF-49BC-9BB5-33C595785182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D0C3B-662A-72BB-EE95-CF7742843F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09DB2-D40E-275F-8D02-02A647A450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A05AE6-5BD6-4585-946C-5130A25DEC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7D19C8-65B5-7B0E-2D71-0A7ED0F4A0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158563-2A9C-DBE0-4119-55DE1C632C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1D6CEFC9-E3DF-4D24-954F-F78CA94596B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C203DC9-04DF-2B21-577E-6576111CA7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26E3022-C258-003E-4CFA-2300D94222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428344-8852-AA0A-4C53-1D05B14427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7CCBB-57E4-2373-9BF1-78A0784E04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69D8269-A905-4B39-95B3-8887220551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DB0572AE-3EDA-9386-5F06-25492FC2E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37F3490-97C4-F52A-783B-CC1F80FC6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7D8FE7F-C2F6-0419-947A-5196159657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DC9B17A7-7FCB-40FD-9F70-7F6A794C37CD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B7281C3A-22F5-A025-5AAB-22757A4AA3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B9564BC2-635E-E173-E2D9-2BE54C5EC1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908BF79-398A-0ADA-91D8-1046468240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A5FA3499-909D-4968-926E-963D714FFB5D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A39D585D-7F25-CF55-3D9A-02FCEB536F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5782D6E2-F925-8916-4D26-80B5FCE98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0343F7B9-033A-6C80-2FED-202E51713C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45605B1E-82BF-47F7-B1A5-6B1A14510192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9A9C206-F43B-4FB3-D290-64D3D1E91B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C6A755A9-884D-C79D-0226-574FCFBF1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B297C91-E7DF-793F-1767-12420DDCB1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10104C15-7F60-41E8-ABF4-F1D1C5005474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882D51DF-FBA6-DF7D-B2D9-025B4FC998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A19765F-6EAD-6F18-CE6C-DE1AFCBE1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A5EA9B00-E6F1-00E3-3085-E48394ECBB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372C8A68-F751-45C6-AE63-664E611A39B2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82AFDA9-2386-85B2-8CC7-85B8F13916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FFD386F-1FE7-D1D3-5BA3-AFE29789B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6E053AAC-780E-EBAE-6E27-745EDDDB42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4E9C9A1C-77B3-4FBA-BD14-81C6B1F36916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D7EA221-5E3E-BBE4-D047-D28C2289F8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54398BA8-220C-3135-8479-398E03A66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A0D7878B-C19E-C09A-BB1F-2D659060D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B597BFA-1A53-4722-AE74-FC4FCE8ED7DC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6BC63C23-92DB-2ED9-0CBF-60B629DB75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A12CE387-B021-9411-1CEF-63DE426E7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C8AF794-A333-5754-97C8-9E7259B7C9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A8FAA708-923B-498F-A574-A66180B3C53E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DBDD3FC-683B-24DD-CB17-7C58B93552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464AA52-B55F-CD3A-4F32-58BCA29429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C672EFD-24FB-38F0-FCAA-FDFF9578E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68C09A07-3963-48CC-A328-ED4762A3B919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D65E504D-B7D2-08D3-BC9A-A8E0B4F0C8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5B80E767-D8BF-76EF-F5FC-32E832F8D9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B50A23E0-0CAE-47F0-F8DF-E865BB5562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8956A323-22B6-4B69-A7D4-0305CC8FF230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D750095-740C-4CDF-380C-4A03833881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B544AE0C-71A8-CA23-7D9B-94C79AC87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1AA79465-CC93-502A-567B-615B8FF4F3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2E8A30D2-9E2F-40CA-BE0C-7F1D3B3C0373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35F11419-3FD1-FEB9-B4E5-FC1B798E2B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CE840D07-C7F0-8429-6068-E9774E2D6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B33CA32B-D78D-D2FE-8CFE-76450E8C60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AFA3365C-2CC7-42AC-AA1C-EBA73265E7BB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B09B0693-B47A-F5A2-5173-0470E78BEA87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AE91C8C-53DE-820E-7595-2A744168D7DD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972388D-3039-F63C-4125-77F475FC3A50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5A279C1-36A8-12D2-B4AD-969D9E256E51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106E605B-9CF5-5194-8D45-2208A01167E2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10AA4ACF-AC92-A09D-00BB-6128638520C0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063D5C48-E4D2-E8F3-6BBD-C660BE476E84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97110116-C181-D11C-D0D3-9E235804F324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2DC9F2CB-347E-A126-DB25-D5834CC7F7BC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D4A82F84-8C39-184D-671A-742E06A73F35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56208209-4F8D-47F1-C118-835F87AD8DA6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A896892F-01DB-A736-2E05-1BECC14CD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027DF-12B9-44F0-9D0E-603A57FBBA32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814FEAA-F452-7854-2099-EC116028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53F49EE-705E-B5E7-2F20-9B4835EDA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9EAA2-BDC2-4D45-8760-263A3A03D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317454"/>
      </p:ext>
    </p:extLst>
  </p:cSld>
  <p:clrMapOvr>
    <a:masterClrMapping/>
  </p:clrMapOvr>
  <p:transition spd="slow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4D018-6600-489B-E284-080ED81A3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7B56C-9AA5-4C8F-AB28-8D21D3F34E86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1DC59-6159-4849-45A6-739282AA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AC4F8-BB70-8E15-E7A5-867F5FE2E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8C797-2356-4283-BD21-77D5572C39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343639"/>
      </p:ext>
    </p:extLst>
  </p:cSld>
  <p:clrMapOvr>
    <a:masterClrMapping/>
  </p:clrMapOvr>
  <p:transition spd="slow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0FDBE14-711B-A9B2-1EA0-349357CA8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6BC4F3-F76D-3038-5CEF-04F3C21AB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D5D1125-D3F2-DC62-A503-8CD3EA30518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E15D8-7D63-45B0-8E19-146DCD8C85D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D385203-4FEA-4060-C13E-744725A69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025DCE9-4233-9FD4-3846-F5DDC04B4B6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43E2E-495C-4112-AFD1-FE82EA006C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535104"/>
      </p:ext>
    </p:extLst>
  </p:cSld>
  <p:clrMapOvr>
    <a:masterClrMapping/>
  </p:clrMapOvr>
  <p:transition spd="slow" advTm="10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E3F1B-F64E-B8F9-3FEA-2F258D965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1DD24-C58C-4B80-BF0C-34A26E024A4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69328-7027-89AD-C46E-74DFCC28F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AC764-9849-7052-164B-95CC306E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69077-C050-40D5-8DB6-AB1D8E599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85458"/>
      </p:ext>
    </p:extLst>
  </p:cSld>
  <p:clrMapOvr>
    <a:masterClrMapping/>
  </p:clrMapOvr>
  <p:transition spd="slow" advTm="10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41DD2D-9ECB-64B0-92EE-FD8C56CFD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AB4043-12C8-D225-C246-5728D433F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D37A218-A46C-2864-3FDB-35453567049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41E37-AB95-483B-9D8F-5265114E9DCC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7AE2F63-0250-80DF-14A1-5440E3B4707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96F2FDB-2724-A2BA-2436-6246E020A89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4365C-1DB5-4048-87B8-12A9DB7E2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221178"/>
      </p:ext>
    </p:extLst>
  </p:cSld>
  <p:clrMapOvr>
    <a:masterClrMapping/>
  </p:clrMapOvr>
  <p:transition spd="slow" advTm="1000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9E276-1184-94CF-0934-B5ACEE2C607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6C6E2-D4F4-4945-81AB-13EBCCA5E35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708BE-288F-05E5-E554-F172FAE7D8B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8C5D1-BB86-4912-0449-BB91787969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63787-4CAB-47B4-B087-95E897BE94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546621"/>
      </p:ext>
    </p:extLst>
  </p:cSld>
  <p:clrMapOvr>
    <a:masterClrMapping/>
  </p:clrMapOvr>
  <p:transition spd="slow" advTm="10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0698-8880-F271-0447-B24A691C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29CD3-910D-43F4-8EB3-3B00D8F4566C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5ADC2-B1FC-066F-578B-29E247E50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AADF-6529-19F0-415E-23C62D12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296C-C722-4038-853B-4494C1A61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579795"/>
      </p:ext>
    </p:extLst>
  </p:cSld>
  <p:clrMapOvr>
    <a:masterClrMapping/>
  </p:clrMapOvr>
  <p:transition spd="slow" advTm="10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AE6F1-66C8-2422-B90C-295919AAC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4D64A-679D-4F0F-98EF-5EA147FA6CC7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FD7A-FF94-4463-931C-F2A02A98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4D0B3-2910-7DCD-3FC5-19AEF6651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DFE7B-F217-4FF8-A3EE-ED44642A4A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373085"/>
      </p:ext>
    </p:extLst>
  </p:cSld>
  <p:clrMapOvr>
    <a:masterClrMapping/>
  </p:clrMapOvr>
  <p:transition spd="slow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77306-63FF-4AFF-A658-23B1D2B2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F5E04-8B4C-4835-841B-D069C85563D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9BC94-D2DB-D473-E432-1B9510B78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8EF3F-4991-BB88-7F25-24517E36C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5E469-F980-463C-8013-D315844471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76391"/>
      </p:ext>
    </p:extLst>
  </p:cSld>
  <p:clrMapOvr>
    <a:masterClrMapping/>
  </p:clrMapOvr>
  <p:transition spd="slow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2D06A-498E-303A-6EE2-5912A9179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35EE-8488-41FB-93F3-64201879D9F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23C96-D2BE-4055-8460-9DA7ED251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39E33-DB30-883C-7367-D9BEC6652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1CE06-A57B-4D83-A1DB-FA667730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638318"/>
      </p:ext>
    </p:extLst>
  </p:cSld>
  <p:clrMapOvr>
    <a:masterClrMapping/>
  </p:clrMapOvr>
  <p:transition spd="slow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1B40E41-CA5E-865D-8D5F-79A03D4BC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AE318-FB15-429A-A3B4-4DA61352BC05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18C274-DD53-D7C6-3F2F-AFF48F80C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E73A96-1F8C-A8AA-F727-AC3BD9C2D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560AC-C22F-44FF-A218-452A7DE8B0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750934"/>
      </p:ext>
    </p:extLst>
  </p:cSld>
  <p:clrMapOvr>
    <a:masterClrMapping/>
  </p:clrMapOvr>
  <p:transition spd="slow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B68D4C2-AF6B-1F05-CA6D-104F457F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F7F67-9FFC-4ABD-924A-F6BC61833E1B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4282AF-BDFC-069A-927C-98C7A68D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AE09288-94F5-4802-AC45-7EFE90357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51715-CFAD-4028-A896-98C978FE59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262572"/>
      </p:ext>
    </p:extLst>
  </p:cSld>
  <p:clrMapOvr>
    <a:masterClrMapping/>
  </p:clrMapOvr>
  <p:transition spd="slow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5197D4B-4A40-AF2D-5929-C8CD56C9B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377E7-50A1-4215-B0BC-E208D38D5E7C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AB184F0-C23E-E748-20E9-C6CAD1E5E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6659BFC-C788-EB8C-69AE-9B8310157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B9C3A-E3C6-45FE-A946-519A3AC310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438777"/>
      </p:ext>
    </p:extLst>
  </p:cSld>
  <p:clrMapOvr>
    <a:masterClrMapping/>
  </p:clrMapOvr>
  <p:transition spd="slow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F13A629-7560-4B3F-C669-17A014AB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2087D-AF3F-4E74-85D1-F4EC9731B75F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99ED403-05B1-9147-7544-4E6D86AA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428B6A3-9349-20ED-E005-6495E2F4C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BDDCB-DD97-4F02-945A-2349A9A4DE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896744"/>
      </p:ext>
    </p:extLst>
  </p:cSld>
  <p:clrMapOvr>
    <a:masterClrMapping/>
  </p:clrMapOvr>
  <p:transition spd="slow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195F8C-ACBA-852A-A67E-1B0FDC85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17336-5116-44ED-9081-2DC15696387B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55B8B94-A94C-7BAA-3612-CB598B131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B5BC3F-B67A-8E04-1C8C-EB0433AEC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721D0-691B-449A-979B-1E77DDB881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270857"/>
      </p:ext>
    </p:extLst>
  </p:cSld>
  <p:clrMapOvr>
    <a:masterClrMapping/>
  </p:clrMapOvr>
  <p:transition spd="slow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E165C7A-08E6-79F7-9E03-8687DC49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87AEC-9139-44BA-9CAE-0C8A3E87F47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7A9183-99B7-3AA9-829E-E3DF0B6C1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121DCB-C6D1-8528-B44D-7CF79644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5B8F1-528E-49F2-9FF7-E9A5E5FBA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849106"/>
      </p:ext>
    </p:extLst>
  </p:cSld>
  <p:clrMapOvr>
    <a:masterClrMapping/>
  </p:clrMapOvr>
  <p:transition spd="slow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23EAA46E-E0C4-2B6A-0F17-5C29203E5BA7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A3FC1C7-B5F2-51CF-FD43-3B2013055EBA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F4C4F09-EEAF-F70E-43D8-B57F3E029225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69BDAA0-AA4E-AD36-F34B-2DF6CE8169BA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EED4362-38DF-B5E9-865E-65634041CDAD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22D4B48-68F9-70B4-EE02-F2DA1E61409C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56357460-609E-3EB2-A4A8-A6DFE356C39A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A1EA191-B7D2-943D-5181-467BA0647603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F7AE87B-7DB7-BD93-DA83-6804F8838F75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1B1BD7B-2635-4E10-8DB6-C8DC3E7DCFC9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9535F67-41C7-4FFD-13BF-FEE28FE5D7F4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74C84587-0BD1-1A63-C17A-0FAB9CB99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E291000-F692-B029-8CE4-CDB895339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36B3-94FA-11A4-B288-EE5D796104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DEF087-FC3D-4290-9D75-848C8B4D816F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E3296-933A-3AD0-4F04-4E46AB8C2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B320C-3B28-12C8-B87D-4D29AF755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F0F8388-5161-43C6-80E1-723E2C9A5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09" r:id="rId1"/>
    <p:sldLayoutId id="2147484596" r:id="rId2"/>
    <p:sldLayoutId id="2147484597" r:id="rId3"/>
    <p:sldLayoutId id="2147484598" r:id="rId4"/>
    <p:sldLayoutId id="2147484599" r:id="rId5"/>
    <p:sldLayoutId id="2147484600" r:id="rId6"/>
    <p:sldLayoutId id="2147484601" r:id="rId7"/>
    <p:sldLayoutId id="2147484602" r:id="rId8"/>
    <p:sldLayoutId id="2147484603" r:id="rId9"/>
    <p:sldLayoutId id="2147484604" r:id="rId10"/>
    <p:sldLayoutId id="2147484610" r:id="rId11"/>
    <p:sldLayoutId id="2147484605" r:id="rId12"/>
    <p:sldLayoutId id="2147484611" r:id="rId13"/>
    <p:sldLayoutId id="2147484606" r:id="rId14"/>
    <p:sldLayoutId id="2147484607" r:id="rId15"/>
    <p:sldLayoutId id="2147484608" r:id="rId16"/>
  </p:sldLayoutIdLst>
  <p:transition spd="slow" advTm="10000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swatson\Downloads\Progress%20Note%20Training_LICENSED%20(R.%20Morgan).mp4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wihn.org/providers/form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6AB6B14-D966-A3ED-452E-AF8E9BE9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28850"/>
            <a:ext cx="8229600" cy="8953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altLang="en-US" b="1" dirty="0">
                <a:ea typeface="ＭＳ Ｐゴシック" panose="020B0600070205080204" pitchFamily="34" charset="-128"/>
              </a:rPr>
            </a:br>
            <a:br>
              <a:rPr lang="en-US" altLang="en-US" b="1" dirty="0">
                <a:ea typeface="ＭＳ Ｐゴシック" panose="020B0600070205080204" pitchFamily="34" charset="-128"/>
              </a:rPr>
            </a:b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Specialized Residential </a:t>
            </a:r>
            <a:b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Standardized Progress Note Training</a:t>
            </a:r>
            <a:br>
              <a:rPr lang="en-US" sz="4400" b="1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</a:br>
            <a:br>
              <a:rPr lang="en-US" altLang="en-US" sz="3100" b="1">
                <a:ea typeface="ＭＳ Ｐゴシック" panose="020B0600070205080204" pitchFamily="34" charset="-128"/>
              </a:rPr>
            </a:br>
            <a:r>
              <a:rPr lang="en-US" altLang="en-US" sz="2200" b="1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Ryan </a:t>
            </a:r>
            <a: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Morgan, LMSW – Director, Residential Services</a:t>
            </a: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(313) 989-9513 | (313) 989-9525</a:t>
            </a: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n-US" altLang="en-US" sz="2200" b="1" u="sng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residentialreferral@dwihn.org</a:t>
            </a:r>
            <a:br>
              <a:rPr lang="en-US" altLang="en-US" sz="3100" b="1" dirty="0">
                <a:ea typeface="ＭＳ Ｐゴシック" panose="020B0600070205080204" pitchFamily="34" charset="-128"/>
              </a:rPr>
            </a:b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A92E021-51CF-3684-656F-E7D402A03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B9333B98-1E38-F669-C676-60D48C1B0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"/>
            <a:ext cx="411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rogress Note Training_LICENSED (R. Morgan).mp4">
            <a:hlinkClick r:id="" action="ppaction://media"/>
            <a:extLst>
              <a:ext uri="{FF2B5EF4-FFF2-40B4-BE49-F238E27FC236}">
                <a16:creationId xmlns:a16="http://schemas.microsoft.com/office/drawing/2014/main" id="{2551D0E0-8669-D508-1EE9-5C3EC57BF30F}"/>
              </a:ext>
            </a:extLst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68363"/>
            <a:ext cx="7391400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871ED192-9738-011E-5503-0750DBDD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566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18932C9-2EFD-A2D1-EA50-DA1EE90F82B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988" y="1143000"/>
            <a:ext cx="8151812" cy="3881438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Standardized Progress Note </a:t>
            </a:r>
            <a:b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Training Video, 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Instruction Packet, and Notes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are also available on the DWIHN website:</a:t>
            </a:r>
            <a:b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www.dwihn.org/providers/forms</a:t>
            </a:r>
            <a:endParaRPr lang="en-US" altLang="en-US" sz="3600"/>
          </a:p>
        </p:txBody>
      </p:sp>
      <p:pic>
        <p:nvPicPr>
          <p:cNvPr id="27651" name="Picture 7">
            <a:extLst>
              <a:ext uri="{FF2B5EF4-FFF2-40B4-BE49-F238E27FC236}">
                <a16:creationId xmlns:a16="http://schemas.microsoft.com/office/drawing/2014/main" id="{608D924A-2FCA-B7C8-D0BC-11ADEDB8C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7">
            <a:extLst>
              <a:ext uri="{FF2B5EF4-FFF2-40B4-BE49-F238E27FC236}">
                <a16:creationId xmlns:a16="http://schemas.microsoft.com/office/drawing/2014/main" id="{39D75BEB-E27B-771D-32ED-D15D9CF2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FFDA4787-F39F-8BD8-E247-D80C4C239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5927725" cy="444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7958FA8-21C4-522A-8EF3-AC2F06B4EA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609600"/>
            <a:ext cx="6348412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Purpose of Progress Notes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C26A206C-B55C-1EF5-9D13-6F73FDED6C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7086600" cy="3881438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/>
              <a:t>To monitor progress (or lack thereof) and/or concerns related to the Member’s achievement of goals in accordance with least-restrictive residential settings</a:t>
            </a:r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sz="2000" dirty="0"/>
              <a:t>To improve the collaboration, coordination, and communication between the supports coordinator/case manager and the residential provider</a:t>
            </a:r>
          </a:p>
          <a:p>
            <a:pPr eaLnBrk="1" hangingPunct="1">
              <a:defRPr/>
            </a:pPr>
            <a:endParaRPr lang="en-US" sz="1050" dirty="0"/>
          </a:p>
          <a:p>
            <a:pPr eaLnBrk="1" hangingPunct="1">
              <a:defRPr/>
            </a:pPr>
            <a:r>
              <a:rPr lang="en-US" sz="2000" b="1" dirty="0">
                <a:solidFill>
                  <a:srgbClr val="FF0000"/>
                </a:solidFill>
              </a:rPr>
              <a:t>*To capture the actual service time connected with providing clinically, meaningful activities as indicated by the Michigan Medicaid Provider Manual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n-US" sz="1050" dirty="0"/>
          </a:p>
        </p:txBody>
      </p:sp>
      <p:pic>
        <p:nvPicPr>
          <p:cNvPr id="9220" name="Picture 7">
            <a:extLst>
              <a:ext uri="{FF2B5EF4-FFF2-40B4-BE49-F238E27FC236}">
                <a16:creationId xmlns:a16="http://schemas.microsoft.com/office/drawing/2014/main" id="{514257B8-4E5B-DCC1-591C-989767AFF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1">
            <a:extLst>
              <a:ext uri="{FF2B5EF4-FFF2-40B4-BE49-F238E27FC236}">
                <a16:creationId xmlns:a16="http://schemas.microsoft.com/office/drawing/2014/main" id="{308F2FBD-8CC7-FE52-4E79-C501ADA1F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6145213"/>
            <a:ext cx="4010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4BE51907-5666-4078-9991-9B4499F21C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4988" y="1600200"/>
            <a:ext cx="7389812" cy="3881438"/>
          </a:xfrm>
        </p:spPr>
        <p:txBody>
          <a:bodyPr/>
          <a:lstStyle/>
          <a:p>
            <a:pPr marL="347663" indent="-347663" eaLnBrk="1" hangingPunct="1">
              <a:spcBef>
                <a:spcPts val="0"/>
              </a:spcBef>
              <a:spcAft>
                <a:spcPts val="3600"/>
              </a:spcAft>
              <a:tabLst>
                <a:tab pos="347663" algn="l"/>
              </a:tabLst>
              <a:defRPr/>
            </a:pPr>
            <a:r>
              <a:rPr lang="en-US" sz="2000" dirty="0"/>
              <a:t>To justify reimbursement for the services rendered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347663" indent="-347663" eaLnBrk="1" hangingPunct="1">
              <a:spcBef>
                <a:spcPts val="0"/>
              </a:spcBef>
              <a:spcAft>
                <a:spcPts val="800"/>
              </a:spcAft>
              <a:tabLst>
                <a:tab pos="347663" algn="l"/>
              </a:tabLst>
              <a:defRPr/>
            </a:pPr>
            <a:r>
              <a:rPr lang="en-US" sz="2000" dirty="0"/>
              <a:t>To understand the connection between the </a:t>
            </a:r>
            <a:r>
              <a:rPr lang="en-US" sz="2000" b="1" u="sng" dirty="0"/>
              <a:t>Residential Assessment</a:t>
            </a:r>
            <a:r>
              <a:rPr lang="en-US" sz="2000" b="1" baseline="30000" dirty="0"/>
              <a:t>1</a:t>
            </a:r>
            <a:r>
              <a:rPr lang="en-US" sz="2000" dirty="0"/>
              <a:t> and the </a:t>
            </a:r>
            <a:r>
              <a:rPr lang="en-US" sz="2000" b="1" u="sng" dirty="0"/>
              <a:t>Individual Plan of Service (IPOS)</a:t>
            </a:r>
            <a:r>
              <a:rPr lang="en-US" sz="2000" b="1" baseline="30000" dirty="0"/>
              <a:t>2</a:t>
            </a:r>
            <a:endParaRPr lang="en-US" sz="2000" b="1" u="sng" baseline="30000" dirty="0"/>
          </a:p>
          <a:p>
            <a:pPr marL="576263" lvl="3" indent="0" eaLnBrk="1" hangingPunct="1">
              <a:spcBef>
                <a:spcPts val="0"/>
              </a:spcBef>
              <a:spcAft>
                <a:spcPts val="800"/>
              </a:spcAft>
              <a:buFont typeface="Wingdings 3" panose="05040102010807070707" pitchFamily="18" charset="2"/>
              <a:buNone/>
              <a:defRPr/>
            </a:pPr>
            <a:r>
              <a:rPr lang="en-US" b="1" baseline="30000" dirty="0"/>
              <a:t>1</a:t>
            </a:r>
            <a:r>
              <a:rPr lang="en-US" dirty="0"/>
              <a:t>Completed by DWIHN residential staff</a:t>
            </a:r>
          </a:p>
          <a:p>
            <a:pPr marL="747713" lvl="3" indent="-171450" eaLnBrk="1" hangingPunct="1">
              <a:spcBef>
                <a:spcPts val="0"/>
              </a:spcBef>
              <a:spcAft>
                <a:spcPts val="2400"/>
              </a:spcAft>
              <a:buFont typeface="Wingdings 3" panose="05040102010807070707" pitchFamily="18" charset="2"/>
              <a:buNone/>
              <a:defRPr/>
            </a:pPr>
            <a:r>
              <a:rPr lang="en-US" b="1" baseline="30000" dirty="0"/>
              <a:t>2</a:t>
            </a:r>
            <a:r>
              <a:rPr lang="en-US" dirty="0"/>
              <a:t>Completed by the CRSP SC/CM in coordination with Member/Guardian, &amp; Residential Provider</a:t>
            </a:r>
          </a:p>
          <a:p>
            <a:pPr marL="347663" indent="-347663" eaLnBrk="1" hangingPunct="1">
              <a:spcBef>
                <a:spcPts val="0"/>
              </a:spcBef>
              <a:spcAft>
                <a:spcPts val="2400"/>
              </a:spcAft>
              <a:tabLst>
                <a:tab pos="347663" algn="l"/>
              </a:tabLst>
              <a:defRPr/>
            </a:pPr>
            <a:r>
              <a:rPr lang="en-US" sz="2000" dirty="0"/>
              <a:t>Allows direct care staff to work with Member to promote independence in the least restrictive setting</a:t>
            </a:r>
            <a:endParaRPr lang="en-US" altLang="en-US" sz="2000" dirty="0"/>
          </a:p>
        </p:txBody>
      </p:sp>
      <p:pic>
        <p:nvPicPr>
          <p:cNvPr id="11267" name="Picture 7">
            <a:extLst>
              <a:ext uri="{FF2B5EF4-FFF2-40B4-BE49-F238E27FC236}">
                <a16:creationId xmlns:a16="http://schemas.microsoft.com/office/drawing/2014/main" id="{209008BA-1E3A-92AF-1200-5514D9AB1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itle 1">
            <a:extLst>
              <a:ext uri="{FF2B5EF4-FFF2-40B4-BE49-F238E27FC236}">
                <a16:creationId xmlns:a16="http://schemas.microsoft.com/office/drawing/2014/main" id="{70A8B726-CF17-8BCD-D740-A0BF5CD8F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609600"/>
            <a:ext cx="6348412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Purpose of Progress Notes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 advTm="10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21E4D03A-CCE2-341B-D580-FC41A0941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781800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Progress Note DOs and DON’Ts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3315" name="Picture 7">
            <a:extLst>
              <a:ext uri="{FF2B5EF4-FFF2-40B4-BE49-F238E27FC236}">
                <a16:creationId xmlns:a16="http://schemas.microsoft.com/office/drawing/2014/main" id="{9A4D0388-8E78-7CF2-A43A-908D19E41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3">
            <a:extLst>
              <a:ext uri="{FF2B5EF4-FFF2-40B4-BE49-F238E27FC236}">
                <a16:creationId xmlns:a16="http://schemas.microsoft.com/office/drawing/2014/main" id="{FAC7103F-FF8F-20C2-2E15-88BF92D98D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6934200" cy="4594225"/>
          </a:xfrm>
        </p:spPr>
        <p:txBody>
          <a:bodyPr/>
          <a:lstStyle/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Document a summary of services provided (</a:t>
            </a:r>
            <a:r>
              <a:rPr lang="en-US" altLang="en-US" sz="1700" u="sng">
                <a:solidFill>
                  <a:schemeClr val="tx1"/>
                </a:solidFill>
              </a:rPr>
              <a:t>WHAT</a:t>
            </a:r>
            <a:r>
              <a:rPr lang="en-US" altLang="en-US" sz="1700">
                <a:solidFill>
                  <a:schemeClr val="tx1"/>
                </a:solidFill>
              </a:rPr>
              <a:t> you did) </a:t>
            </a: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 NOT</a:t>
            </a:r>
            <a:r>
              <a:rPr lang="en-US" altLang="en-US" sz="1700">
                <a:solidFill>
                  <a:schemeClr val="tx1"/>
                </a:solidFill>
              </a:rPr>
              <a:t>: Do not write your own </a:t>
            </a:r>
            <a:r>
              <a:rPr lang="en-US" altLang="en-US" sz="1700" i="1" u="sng">
                <a:solidFill>
                  <a:schemeClr val="tx1"/>
                </a:solidFill>
              </a:rPr>
              <a:t>personal opinions</a:t>
            </a:r>
            <a:r>
              <a:rPr lang="en-US" altLang="en-US" sz="1700">
                <a:solidFill>
                  <a:schemeClr val="tx1"/>
                </a:solidFill>
              </a:rPr>
              <a:t>, </a:t>
            </a:r>
            <a:r>
              <a:rPr lang="en-US" altLang="en-US" sz="1700" i="1" u="sng">
                <a:solidFill>
                  <a:schemeClr val="tx1"/>
                </a:solidFill>
              </a:rPr>
              <a:t>frustrations</a:t>
            </a:r>
            <a:r>
              <a:rPr lang="en-US" altLang="en-US" sz="1700">
                <a:solidFill>
                  <a:schemeClr val="tx1"/>
                </a:solidFill>
              </a:rPr>
              <a:t>, </a:t>
            </a:r>
            <a:r>
              <a:rPr lang="en-US" altLang="en-US" sz="1700" i="1" u="sng">
                <a:solidFill>
                  <a:schemeClr val="tx1"/>
                </a:solidFill>
              </a:rPr>
              <a:t>reactions</a:t>
            </a:r>
            <a:r>
              <a:rPr lang="en-US" altLang="en-US" sz="1700">
                <a:solidFill>
                  <a:schemeClr val="tx1"/>
                </a:solidFill>
              </a:rPr>
              <a:t> or </a:t>
            </a:r>
            <a:r>
              <a:rPr lang="en-US" altLang="en-US" sz="1700" i="1" u="sng">
                <a:solidFill>
                  <a:schemeClr val="tx1"/>
                </a:solidFill>
              </a:rPr>
              <a:t>feelings</a:t>
            </a:r>
            <a:r>
              <a:rPr lang="en-US" altLang="en-US" sz="1700">
                <a:solidFill>
                  <a:schemeClr val="tx1"/>
                </a:solidFill>
              </a:rPr>
              <a:t>:  “The Member seems a little unstable. / I didn’t like how Member folded his laundry.”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 u="sng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</a:t>
            </a:r>
            <a:r>
              <a:rPr lang="en-US" altLang="en-US" sz="1700" b="1">
                <a:solidFill>
                  <a:schemeClr val="tx1"/>
                </a:solidFill>
              </a:rPr>
              <a:t>BE SPECIFIC</a:t>
            </a:r>
            <a:r>
              <a:rPr lang="en-US" altLang="en-US" sz="1700">
                <a:solidFill>
                  <a:schemeClr val="tx1"/>
                </a:solidFill>
              </a:rPr>
              <a:t> - For example, include details such as, “Member raised her voice at Staff multiple times and called them stupid.” 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fontAlgn="t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Use quotations for facts explaining Member’s comments (“ …”)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 NOT</a:t>
            </a:r>
            <a:r>
              <a:rPr lang="en-US" altLang="en-US" sz="1700">
                <a:solidFill>
                  <a:schemeClr val="tx1"/>
                </a:solidFill>
              </a:rPr>
              <a:t>: Do not scribble, scratch out, or write side-notes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If progress note are handwritten, ensure writing is legible.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 advTm="10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1EF0BF20-0C96-6972-3883-9BE713919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Progress Note Instructions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BABB169-E756-A49F-A37E-7D190A4E27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4000"/>
            <a:ext cx="7086600" cy="3881438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srgbClr val="FF0000"/>
                </a:solidFill>
              </a:rPr>
              <a:t>*</a:t>
            </a:r>
            <a:r>
              <a:rPr lang="en-US" sz="2000" dirty="0">
                <a:solidFill>
                  <a:srgbClr val="FF0000"/>
                </a:solidFill>
              </a:rPr>
              <a:t>Utilize the specific Progress Note for the Member’s setting: </a:t>
            </a:r>
          </a:p>
          <a:p>
            <a:pPr marL="804863" lvl="2" indent="0" eaLnBrk="1" hangingPunct="1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en-US" sz="1200" b="1" dirty="0">
                <a:solidFill>
                  <a:srgbClr val="FF0000"/>
                </a:solidFill>
              </a:rPr>
              <a:t>Specialized Licensed; or </a:t>
            </a:r>
          </a:p>
          <a:p>
            <a:pPr marL="804863" lvl="2" indent="0" eaLnBrk="1" hangingPunct="1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en-US" sz="1200" b="1" dirty="0">
                <a:solidFill>
                  <a:srgbClr val="FF0000"/>
                </a:solidFill>
              </a:rPr>
              <a:t>Specialized Unlicensed | In-Home CLS Staffing Services</a:t>
            </a:r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Complete Member information at the top of Face Sheet: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Select Program Designation (</a:t>
            </a:r>
            <a:r>
              <a:rPr lang="en-US" sz="1400" b="1" dirty="0"/>
              <a:t>AMI</a:t>
            </a:r>
            <a:r>
              <a:rPr lang="en-US" sz="1400" dirty="0"/>
              <a:t> or </a:t>
            </a:r>
            <a:r>
              <a:rPr lang="en-US" sz="1400" b="1" dirty="0"/>
              <a:t>IDD</a:t>
            </a:r>
            <a:r>
              <a:rPr lang="en-US" sz="1400" dirty="0"/>
              <a:t>)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Member </a:t>
            </a:r>
            <a:r>
              <a:rPr lang="en-US" sz="1400" b="1" dirty="0"/>
              <a:t>Name</a:t>
            </a:r>
            <a:r>
              <a:rPr lang="en-US" sz="1400" dirty="0"/>
              <a:t> and </a:t>
            </a:r>
            <a:r>
              <a:rPr lang="en-US" sz="1400" b="1" dirty="0"/>
              <a:t>MHWIN ID#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Note </a:t>
            </a:r>
            <a:r>
              <a:rPr lang="en-US" sz="1400" b="1" dirty="0"/>
              <a:t>Date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defRPr/>
            </a:pPr>
            <a:r>
              <a:rPr lang="en-US" sz="1100" b="1" i="1" dirty="0">
                <a:solidFill>
                  <a:srgbClr val="FF0000"/>
                </a:solidFill>
              </a:rPr>
              <a:t>Now auto-populates onto PAGE #2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sz="2000" dirty="0"/>
              <a:t>Clinically-Responsible Service Provider </a:t>
            </a:r>
            <a:r>
              <a:rPr lang="en-US" sz="2000" b="1" dirty="0"/>
              <a:t>(CRSP)</a:t>
            </a:r>
            <a:r>
              <a:rPr lang="en-US" sz="2000" dirty="0"/>
              <a:t> with Support Coordinator </a:t>
            </a:r>
            <a:r>
              <a:rPr lang="en-US" sz="2000" b="1" dirty="0"/>
              <a:t>(SC)</a:t>
            </a:r>
            <a:r>
              <a:rPr lang="en-US" sz="2000" dirty="0"/>
              <a:t>/Case Manager </a:t>
            </a:r>
            <a:r>
              <a:rPr lang="en-US" sz="2000" b="1" dirty="0"/>
              <a:t>(CM)</a:t>
            </a:r>
            <a:r>
              <a:rPr lang="en-US" sz="2000" dirty="0"/>
              <a:t> </a:t>
            </a:r>
            <a:r>
              <a:rPr lang="en-US" sz="2000" b="1" dirty="0"/>
              <a:t>Name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Enter </a:t>
            </a:r>
            <a:r>
              <a:rPr lang="en-US" sz="2000" b="1" dirty="0"/>
              <a:t>Facility Name</a:t>
            </a:r>
            <a:endParaRPr lang="en-US" sz="1200" b="1" dirty="0"/>
          </a:p>
        </p:txBody>
      </p:sp>
      <p:pic>
        <p:nvPicPr>
          <p:cNvPr id="15364" name="Picture 7">
            <a:extLst>
              <a:ext uri="{FF2B5EF4-FFF2-40B4-BE49-F238E27FC236}">
                <a16:creationId xmlns:a16="http://schemas.microsoft.com/office/drawing/2014/main" id="{90D7B4E2-DEE7-048D-8B21-506E71ED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1">
            <a:extLst>
              <a:ext uri="{FF2B5EF4-FFF2-40B4-BE49-F238E27FC236}">
                <a16:creationId xmlns:a16="http://schemas.microsoft.com/office/drawing/2014/main" id="{8B7E6A33-8AB1-5306-2286-68C44ED7C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F11BB8BD-5196-DFB1-E838-6B36F51E3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6BA30A2-E5C0-8859-693F-E89DCD98BA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7086600" cy="3881437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sz="2000" dirty="0"/>
              <a:t>List </a:t>
            </a:r>
            <a:r>
              <a:rPr lang="en-US" sz="2000" b="1" dirty="0"/>
              <a:t>Identified Goal(s) </a:t>
            </a:r>
            <a:r>
              <a:rPr lang="en-US" sz="2000" dirty="0"/>
              <a:t>from Member’s Individual Plan of Service (</a:t>
            </a:r>
            <a:r>
              <a:rPr lang="en-US" sz="2000" b="1" dirty="0"/>
              <a:t>IPOS</a:t>
            </a:r>
            <a:r>
              <a:rPr lang="en-US" sz="2000" dirty="0"/>
              <a:t>)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/>
              <a:t>Any significant behavioral/medical changes in Member’s condition must be reported to the CRSP SC/CM to be addressed in the IPOS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altLang="en-US" sz="2000" b="1" dirty="0"/>
              <a:t>Enter </a:t>
            </a:r>
            <a:r>
              <a:rPr lang="en-US" altLang="en-US" sz="2000" dirty="0"/>
              <a:t>approved </a:t>
            </a:r>
            <a:r>
              <a:rPr lang="en-US" altLang="en-US" sz="2000" b="1" dirty="0"/>
              <a:t>CLS, PC</a:t>
            </a:r>
            <a:r>
              <a:rPr lang="en-US" altLang="en-US" sz="2000" dirty="0"/>
              <a:t>, and/or</a:t>
            </a:r>
            <a:r>
              <a:rPr lang="en-US" altLang="en-US" sz="2000" b="1" dirty="0"/>
              <a:t> </a:t>
            </a:r>
            <a:r>
              <a:rPr lang="en-US" altLang="en-US" sz="2000" dirty="0">
                <a:solidFill>
                  <a:srgbClr val="FF0000"/>
                </a:solidFill>
              </a:rPr>
              <a:t>*</a:t>
            </a:r>
            <a:r>
              <a:rPr lang="en-US" altLang="en-US" sz="2000" b="1" dirty="0"/>
              <a:t>Respite</a:t>
            </a:r>
            <a:r>
              <a:rPr lang="en-US" altLang="en-US" sz="2000" dirty="0"/>
              <a:t> hours confirmed by Residential Assessment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dirty="0"/>
              <a:t>Located in MHWIN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FF0000"/>
                </a:solidFill>
              </a:rPr>
              <a:t>*Respite Services does not require a Residential Assessment.</a:t>
            </a:r>
          </a:p>
          <a:p>
            <a:pPr eaLnBrk="1" hangingPunct="1"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Staff indicates their </a:t>
            </a:r>
            <a:r>
              <a:rPr lang="en-US" altLang="en-US" sz="2000" b="1" dirty="0">
                <a:solidFill>
                  <a:schemeClr val="tx1"/>
                </a:solidFill>
              </a:rPr>
              <a:t>Initials</a:t>
            </a:r>
            <a:r>
              <a:rPr lang="en-US" altLang="en-US" sz="2000" dirty="0">
                <a:solidFill>
                  <a:schemeClr val="tx1"/>
                </a:solidFill>
              </a:rPr>
              <a:t> and Number of </a:t>
            </a:r>
            <a:r>
              <a:rPr lang="en-US" altLang="en-US" sz="2000" b="1" dirty="0">
                <a:solidFill>
                  <a:schemeClr val="tx1"/>
                </a:solidFill>
              </a:rPr>
              <a:t>Minutes </a:t>
            </a:r>
            <a:r>
              <a:rPr lang="en-US" altLang="en-US" sz="2000" dirty="0">
                <a:solidFill>
                  <a:schemeClr val="tx1"/>
                </a:solidFill>
              </a:rPr>
              <a:t>spent rendering services for each identified </a:t>
            </a:r>
            <a:r>
              <a:rPr lang="en-US" altLang="en-US" sz="2000" b="1" dirty="0">
                <a:solidFill>
                  <a:schemeClr val="tx1"/>
                </a:solidFill>
              </a:rPr>
              <a:t>Objective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chemeClr val="tx1"/>
                </a:solidFill>
              </a:rPr>
              <a:t>Shift Columns: </a:t>
            </a:r>
            <a:r>
              <a:rPr lang="en-US" altLang="en-US" sz="1300" b="1" dirty="0">
                <a:solidFill>
                  <a:schemeClr val="tx1"/>
                </a:solidFill>
              </a:rPr>
              <a:t>AM</a:t>
            </a:r>
            <a:r>
              <a:rPr lang="en-US" altLang="en-US" sz="1300" dirty="0">
                <a:solidFill>
                  <a:schemeClr val="tx1"/>
                </a:solidFill>
              </a:rPr>
              <a:t>, </a:t>
            </a:r>
            <a:r>
              <a:rPr lang="en-US" altLang="en-US" sz="1300" b="1" dirty="0">
                <a:solidFill>
                  <a:schemeClr val="tx1"/>
                </a:solidFill>
              </a:rPr>
              <a:t>PM</a:t>
            </a:r>
            <a:r>
              <a:rPr lang="en-US" altLang="en-US" sz="1300" dirty="0">
                <a:solidFill>
                  <a:schemeClr val="tx1"/>
                </a:solidFill>
              </a:rPr>
              <a:t>, or </a:t>
            </a:r>
            <a:r>
              <a:rPr lang="en-US" altLang="en-US" sz="1300" b="1" dirty="0">
                <a:solidFill>
                  <a:schemeClr val="tx1"/>
                </a:solidFill>
              </a:rPr>
              <a:t>MN</a:t>
            </a:r>
            <a:r>
              <a:rPr lang="en-US" altLang="en-US" sz="1300" dirty="0">
                <a:solidFill>
                  <a:schemeClr val="tx1"/>
                </a:solidFill>
              </a:rPr>
              <a:t> (Midnight)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chemeClr val="tx1"/>
                </a:solidFill>
              </a:rPr>
              <a:t>Unlicensed settings can utilize “Hours-to-Minutes” conversion chart</a:t>
            </a:r>
            <a:endParaRPr lang="en-US" sz="1300" dirty="0">
              <a:solidFill>
                <a:schemeClr val="tx1"/>
              </a:solidFill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endParaRPr lang="en-US" altLang="en-US" sz="2000" dirty="0"/>
          </a:p>
          <a:p>
            <a:pPr marL="290513" eaLnBrk="1" hangingPunct="1">
              <a:lnSpc>
                <a:spcPct val="110000"/>
              </a:lnSpc>
              <a:spcBef>
                <a:spcPts val="0"/>
              </a:spcBef>
              <a:defRPr/>
            </a:pPr>
            <a:endParaRPr lang="en-US" sz="1600" b="1" dirty="0"/>
          </a:p>
        </p:txBody>
      </p:sp>
      <p:pic>
        <p:nvPicPr>
          <p:cNvPr id="17412" name="Picture 7">
            <a:extLst>
              <a:ext uri="{FF2B5EF4-FFF2-40B4-BE49-F238E27FC236}">
                <a16:creationId xmlns:a16="http://schemas.microsoft.com/office/drawing/2014/main" id="{136A741A-1EC2-339B-80B1-E89249815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1">
            <a:extLst>
              <a:ext uri="{FF2B5EF4-FFF2-40B4-BE49-F238E27FC236}">
                <a16:creationId xmlns:a16="http://schemas.microsoft.com/office/drawing/2014/main" id="{C8277AEF-3E03-F9EA-DECD-D99031C1D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99A28FE2-0E35-F896-A1BD-97FE645CE0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6856412" cy="3881437"/>
          </a:xfrm>
        </p:spPr>
        <p:txBody>
          <a:bodyPr/>
          <a:lstStyle/>
          <a:p>
            <a:pPr eaLnBrk="1" hangingPunct="1"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rgbClr val="FF0000"/>
                </a:solidFill>
              </a:rPr>
              <a:t>Each staff enters the </a:t>
            </a:r>
            <a:r>
              <a:rPr lang="en-US" altLang="en-US" sz="2000" b="1" dirty="0">
                <a:solidFill>
                  <a:srgbClr val="FF0000"/>
                </a:solidFill>
              </a:rPr>
              <a:t>START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</a:rPr>
              <a:t>Time</a:t>
            </a:r>
            <a:r>
              <a:rPr lang="en-US" altLang="en-US" sz="2000" dirty="0">
                <a:solidFill>
                  <a:srgbClr val="FF0000"/>
                </a:solidFill>
              </a:rPr>
              <a:t> for when they begin working with the member on the </a:t>
            </a:r>
            <a:r>
              <a:rPr lang="en-US" altLang="en-US" sz="2000" b="1" u="sng" dirty="0">
                <a:solidFill>
                  <a:srgbClr val="FF0000"/>
                </a:solidFill>
              </a:rPr>
              <a:t>FIRST</a:t>
            </a:r>
            <a:r>
              <a:rPr lang="en-US" altLang="en-US" sz="2000" dirty="0">
                <a:solidFill>
                  <a:srgbClr val="FF0000"/>
                </a:solidFill>
              </a:rPr>
              <a:t> CLS/PC service, and the </a:t>
            </a:r>
            <a:r>
              <a:rPr lang="en-US" altLang="en-US" sz="2000" b="1" dirty="0">
                <a:solidFill>
                  <a:srgbClr val="FF0000"/>
                </a:solidFill>
              </a:rPr>
              <a:t>STOP Time</a:t>
            </a:r>
            <a:r>
              <a:rPr lang="en-US" altLang="en-US" sz="2000" dirty="0">
                <a:solidFill>
                  <a:srgbClr val="FF0000"/>
                </a:solidFill>
              </a:rPr>
              <a:t> for when they stop working with member (regardless of work shift start/stop time).</a:t>
            </a:r>
            <a:r>
              <a:rPr lang="en-US" altLang="en-US" sz="2000" b="1" dirty="0">
                <a:solidFill>
                  <a:srgbClr val="FF0000"/>
                </a:solidFill>
              </a:rPr>
              <a:t>*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rgbClr val="FF0000"/>
                </a:solidFill>
              </a:rPr>
              <a:t>Per Medicaid Compliance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rgbClr val="FF0000"/>
                </a:solidFill>
              </a:rPr>
              <a:t>Residential Provider (or Designee) is responsible to review and tally total minutes for rendered services of 24-hour note.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en-US" b="1" u="sng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n-US" sz="2000" b="1" u="sng" dirty="0">
                <a:solidFill>
                  <a:srgbClr val="FF0000"/>
                </a:solidFill>
              </a:rPr>
              <a:t>Respite Care Services Only*</a:t>
            </a:r>
            <a:r>
              <a:rPr lang="en-US" altLang="en-US" sz="2000" b="1" dirty="0">
                <a:solidFill>
                  <a:srgbClr val="FF0000"/>
                </a:solidFill>
              </a:rPr>
              <a:t>:</a:t>
            </a:r>
            <a:r>
              <a:rPr lang="en-US" altLang="en-US" sz="2000" dirty="0">
                <a:solidFill>
                  <a:srgbClr val="FF0000"/>
                </a:solidFill>
              </a:rPr>
              <a:t> Member’s/Guardian’s signature are required as verification of rendered respite services as documented by CLS staffing provider.* </a:t>
            </a:r>
            <a:endParaRPr lang="en-US" altLang="en-US" sz="2000" dirty="0"/>
          </a:p>
          <a:p>
            <a:pPr lvl="1" eaLnBrk="1" hangingPunct="1">
              <a:spcBef>
                <a:spcPts val="50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400" b="1" i="1" dirty="0">
                <a:solidFill>
                  <a:srgbClr val="FF0000"/>
                </a:solidFill>
              </a:rPr>
              <a:t>Digital signatures are prohibited.*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endParaRPr lang="en-US" altLang="en-US" sz="1300" dirty="0">
              <a:solidFill>
                <a:srgbClr val="FF0000"/>
              </a:solidFill>
            </a:endParaRPr>
          </a:p>
        </p:txBody>
      </p:sp>
      <p:pic>
        <p:nvPicPr>
          <p:cNvPr id="19459" name="Picture 7">
            <a:extLst>
              <a:ext uri="{FF2B5EF4-FFF2-40B4-BE49-F238E27FC236}">
                <a16:creationId xmlns:a16="http://schemas.microsoft.com/office/drawing/2014/main" id="{C95D0578-06CC-3427-FB26-5661A4790D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itle 1">
            <a:extLst>
              <a:ext uri="{FF2B5EF4-FFF2-40B4-BE49-F238E27FC236}">
                <a16:creationId xmlns:a16="http://schemas.microsoft.com/office/drawing/2014/main" id="{FC67DFA0-71A4-7191-077B-F5143D7FE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61" name="TextBox 1">
            <a:extLst>
              <a:ext uri="{FF2B5EF4-FFF2-40B4-BE49-F238E27FC236}">
                <a16:creationId xmlns:a16="http://schemas.microsoft.com/office/drawing/2014/main" id="{E54918CE-88B7-AFE6-DACE-040CCF45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AEA5C8D1-5F57-BA6C-230F-2431FD6CE6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6704012" cy="38814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Staff initials each entry, listing the associated </a:t>
            </a:r>
            <a:r>
              <a:rPr lang="en-US" altLang="en-US" b="1"/>
              <a:t>Objective Code,</a:t>
            </a:r>
            <a:r>
              <a:rPr lang="en-US" altLang="en-US"/>
              <a:t> </a:t>
            </a:r>
            <a:r>
              <a:rPr lang="en-US" altLang="en-US" b="1"/>
              <a:t>Task ID Code,</a:t>
            </a:r>
            <a:r>
              <a:rPr lang="en-US" altLang="en-US"/>
              <a:t> and </a:t>
            </a:r>
            <a:r>
              <a:rPr lang="en-US" altLang="en-US" b="1"/>
              <a:t>Progress Code </a:t>
            </a:r>
            <a:r>
              <a:rPr lang="en-US" altLang="en-US"/>
              <a:t>of the note being written. </a:t>
            </a:r>
          </a:p>
          <a:p>
            <a:pPr lvl="1" eaLnBrk="1" hangingPunct="1">
              <a:spcBef>
                <a:spcPts val="500"/>
              </a:spcBef>
              <a:spcAft>
                <a:spcPts val="2000"/>
              </a:spcAft>
              <a:buFont typeface="Wingdings" panose="05000000000000000000" pitchFamily="2" charset="2"/>
              <a:buChar char="Ø"/>
            </a:pPr>
            <a:r>
              <a:rPr lang="en-US" altLang="en-US" sz="1300" b="1" i="1">
                <a:solidFill>
                  <a:srgbClr val="FF0000"/>
                </a:solidFill>
              </a:rPr>
              <a:t>Drop-down options are now available in .pdf (fillable) document.* </a:t>
            </a:r>
          </a:p>
          <a:p>
            <a:pPr eaLnBrk="1" hangingPunct="1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altLang="en-US"/>
              <a:t>Each staff member during their respective shifts must </a:t>
            </a:r>
            <a:r>
              <a:rPr lang="en-US" altLang="en-US" b="1"/>
              <a:t>PRINT</a:t>
            </a:r>
            <a:r>
              <a:rPr lang="en-US" altLang="en-US"/>
              <a:t>, </a:t>
            </a:r>
            <a:r>
              <a:rPr lang="en-US" altLang="en-US" b="1"/>
              <a:t>INITIAL</a:t>
            </a:r>
            <a:r>
              <a:rPr lang="en-US" altLang="en-US"/>
              <a:t>, and </a:t>
            </a:r>
            <a:r>
              <a:rPr lang="en-US" altLang="en-US" b="1"/>
              <a:t>SIGN</a:t>
            </a:r>
            <a:r>
              <a:rPr lang="en-US" altLang="en-US"/>
              <a:t> their name when documenting each rendered service. </a:t>
            </a:r>
          </a:p>
          <a:p>
            <a:pPr lvl="1" eaLnBrk="1" hangingPunct="1">
              <a:spcBef>
                <a:spcPts val="500"/>
              </a:spcBef>
              <a:spcAft>
                <a:spcPts val="2000"/>
              </a:spcAft>
              <a:buFont typeface="Wingdings" panose="05000000000000000000" pitchFamily="2" charset="2"/>
              <a:buChar char="Ø"/>
            </a:pPr>
            <a:r>
              <a:rPr lang="en-US" altLang="en-US" sz="1300" b="1" i="1">
                <a:solidFill>
                  <a:srgbClr val="FF0000"/>
                </a:solidFill>
              </a:rPr>
              <a:t>Digital signatures are prohibited.* </a:t>
            </a:r>
            <a:endParaRPr lang="en-US" altLang="en-US"/>
          </a:p>
          <a:p>
            <a:pPr eaLnBrk="1" hangingPunct="1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altLang="en-US"/>
              <a:t>If there is a need for more space to complete the daily progress note, please utilize additional copies of </a:t>
            </a:r>
            <a:r>
              <a:rPr lang="en-US" altLang="en-US" b="1"/>
              <a:t>Page #2</a:t>
            </a:r>
            <a:r>
              <a:rPr lang="en-US" altLang="en-US"/>
              <a:t>.</a:t>
            </a:r>
          </a:p>
          <a:p>
            <a:pPr eaLnBrk="1" hangingPunct="1">
              <a:spcBef>
                <a:spcPts val="50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endParaRPr lang="en-US" altLang="en-US" sz="1400" b="1" i="1">
              <a:solidFill>
                <a:srgbClr val="FF0000"/>
              </a:solidFill>
            </a:endParaRPr>
          </a:p>
        </p:txBody>
      </p:sp>
      <p:pic>
        <p:nvPicPr>
          <p:cNvPr id="21507" name="Picture 7">
            <a:extLst>
              <a:ext uri="{FF2B5EF4-FFF2-40B4-BE49-F238E27FC236}">
                <a16:creationId xmlns:a16="http://schemas.microsoft.com/office/drawing/2014/main" id="{6DBA8903-5883-8EF9-9FC1-2631BD2E3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itle 1">
            <a:extLst>
              <a:ext uri="{FF2B5EF4-FFF2-40B4-BE49-F238E27FC236}">
                <a16:creationId xmlns:a16="http://schemas.microsoft.com/office/drawing/2014/main" id="{DD14D546-3F6E-0AB5-21B2-33953ADCEB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9" name="TextBox 1">
            <a:extLst>
              <a:ext uri="{FF2B5EF4-FFF2-40B4-BE49-F238E27FC236}">
                <a16:creationId xmlns:a16="http://schemas.microsoft.com/office/drawing/2014/main" id="{4C98151D-417B-FF27-FB18-B035BF5EA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26030ACD-EA5D-57DB-0523-C9DA3E87DB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5300" y="1600200"/>
            <a:ext cx="8151813" cy="3881438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Standardized Progress Note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Training Video for 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4000" b="1">
                <a:latin typeface="Calibri" panose="020F0502020204030204" pitchFamily="34" charset="0"/>
                <a:cs typeface="Calibri" panose="020F0502020204030204" pitchFamily="34" charset="0"/>
              </a:rPr>
              <a:t>Specialized LICENSED Settings</a:t>
            </a:r>
            <a:endParaRPr lang="en-US" altLang="en-US" sz="4000"/>
          </a:p>
        </p:txBody>
      </p:sp>
      <p:pic>
        <p:nvPicPr>
          <p:cNvPr id="23555" name="Picture 7">
            <a:extLst>
              <a:ext uri="{FF2B5EF4-FFF2-40B4-BE49-F238E27FC236}">
                <a16:creationId xmlns:a16="http://schemas.microsoft.com/office/drawing/2014/main" id="{CF64316A-0043-F229-FF0C-65E5119D24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808663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fad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632D68A5DE1C4ABB71C7DE7084B852" ma:contentTypeVersion="11" ma:contentTypeDescription="Create a new document." ma:contentTypeScope="" ma:versionID="dbaba81ca2b158d2b0dbd21500f98e5d">
  <xsd:schema xmlns:xsd="http://www.w3.org/2001/XMLSchema" xmlns:xs="http://www.w3.org/2001/XMLSchema" xmlns:p="http://schemas.microsoft.com/office/2006/metadata/properties" xmlns:ns3="ce3f231e-ae35-4b33-be18-b13e1ffb2a75" xmlns:ns4="be1fd4fe-1821-4b4d-896e-5cfba62ba4b8" targetNamespace="http://schemas.microsoft.com/office/2006/metadata/properties" ma:root="true" ma:fieldsID="b57944961a2c5c32dceebcb1327d3331" ns3:_="" ns4:_="">
    <xsd:import namespace="ce3f231e-ae35-4b33-be18-b13e1ffb2a75"/>
    <xsd:import namespace="be1fd4fe-1821-4b4d-896e-5cfba62ba4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f231e-ae35-4b33-be18-b13e1ffb2a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fd4fe-1821-4b4d-896e-5cfba62ba4b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811B46-3BDE-47F2-83A6-A236C82A68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BC1F62-865B-4340-ADA4-935BD769B2BD}">
  <ds:schemaRefs>
    <ds:schemaRef ds:uri="http://schemas.microsoft.com/office/infopath/2007/PartnerControls"/>
    <ds:schemaRef ds:uri="ce3f231e-ae35-4b33-be18-b13e1ffb2a75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2006/documentManagement/types"/>
    <ds:schemaRef ds:uri="be1fd4fe-1821-4b4d-896e-5cfba62ba4b8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0B192BF-740A-46B3-BD4C-57E8867B8F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3f231e-ae35-4b33-be18-b13e1ffb2a75"/>
    <ds:schemaRef ds:uri="be1fd4fe-1821-4b4d-896e-5cfba62ba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40528</TotalTime>
  <Words>784</Words>
  <Application>Microsoft Office PowerPoint</Application>
  <PresentationFormat>On-screen Show (4:3)</PresentationFormat>
  <Paragraphs>84</Paragraphs>
  <Slides>12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Trebuchet MS</vt:lpstr>
      <vt:lpstr>Arial</vt:lpstr>
      <vt:lpstr>Wingdings 3</vt:lpstr>
      <vt:lpstr>Calibri</vt:lpstr>
      <vt:lpstr>ＭＳ Ｐゴシック</vt:lpstr>
      <vt:lpstr>Wingdings</vt:lpstr>
      <vt:lpstr>Facet</vt:lpstr>
      <vt:lpstr>  Specialized Residential  Standardized Progress Note Training  Ryan Morgan, LMSW – Director, Residential Services  (313) 989-9513 | (313) 989-9525 residentialreferral@dwihn.org </vt:lpstr>
      <vt:lpstr>Purpose of Progress Notes</vt:lpstr>
      <vt:lpstr>Purpose of Progress Notes</vt:lpstr>
      <vt:lpstr>Progress Note DOs and DON’Ts</vt:lpstr>
      <vt:lpstr>Progress Note Instructions</vt:lpstr>
      <vt:lpstr>Instructions (continued)</vt:lpstr>
      <vt:lpstr>Instructions (continued)</vt:lpstr>
      <vt:lpstr>Instructions (continued)</vt:lpstr>
      <vt:lpstr>PowerPoint Presentation</vt:lpstr>
      <vt:lpstr>PowerPoint Presentation</vt:lpstr>
      <vt:lpstr>PowerPoint Presentation</vt:lpstr>
      <vt:lpstr>PowerPoint Presentation</vt:lpstr>
    </vt:vector>
  </TitlesOfParts>
  <Company>Wayne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bblackwel</dc:creator>
  <cp:lastModifiedBy>Mélélé Cross</cp:lastModifiedBy>
  <cp:revision>308</cp:revision>
  <cp:lastPrinted>2024-07-29T15:19:58Z</cp:lastPrinted>
  <dcterms:created xsi:type="dcterms:W3CDTF">2014-02-16T20:31:46Z</dcterms:created>
  <dcterms:modified xsi:type="dcterms:W3CDTF">2026-02-02T17:16:10Z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0x0101000D632D68A5DE1C4ABB71C7DE7084B852</vt:lpwstr>
  </property>
</Properties>
</file>