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272" r:id="rId3"/>
  </p:sldMasterIdLst>
  <p:notesMasterIdLst>
    <p:notesMasterId r:id="rId14"/>
  </p:notesMasterIdLst>
  <p:handoutMasterIdLst>
    <p:handoutMasterId r:id="rId15"/>
  </p:handoutMasterIdLst>
  <p:sldIdLst>
    <p:sldId id="263" r:id="rId4"/>
    <p:sldId id="339" r:id="rId5"/>
    <p:sldId id="340" r:id="rId6"/>
    <p:sldId id="352" r:id="rId7"/>
    <p:sldId id="344" r:id="rId8"/>
    <p:sldId id="351" r:id="rId9"/>
    <p:sldId id="345" r:id="rId10"/>
    <p:sldId id="350" r:id="rId11"/>
    <p:sldId id="347" r:id="rId12"/>
    <p:sldId id="348" r:id="rId13"/>
  </p:sldIdLst>
  <p:sldSz cx="9144000" cy="6858000" type="screen4x3"/>
  <p:notesSz cx="9144000" cy="6858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anose="020B0603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oria Bradley-May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50" autoAdjust="0"/>
    <p:restoredTop sz="94660"/>
  </p:normalViewPr>
  <p:slideViewPr>
    <p:cSldViewPr>
      <p:cViewPr varScale="1">
        <p:scale>
          <a:sx n="40" d="100"/>
          <a:sy n="40" d="100"/>
        </p:scale>
        <p:origin x="136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0" d="100"/>
        <a:sy n="2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0827299-C103-C511-66E6-7D81CDCE071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556EBC-CC7F-4876-9B3A-0D8427B111D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3B3F553-30DF-49BC-9BB5-33C595785182}" type="datetimeFigureOut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A83DB2-1E78-82C4-69D5-AAF05D3AB44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3AC547-2AF4-E289-CDDF-1ED3B423BF7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E1454FE-91C6-4A4C-B47B-FF02CBB153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4C26759-9D1E-B2A7-0E1A-A2AEC45DA73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4A88FB-4212-5090-3269-F76A54F1D7A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fld id="{D5D4206E-EB7E-40BE-82DE-9875F714C641}" type="datetime1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835DD562-B4B2-5821-6243-456BF65F490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dirty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D2750AB-1CAB-8AC1-2158-66239613EB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929DE0-4857-9D48-F661-80E10C3B48C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9993A9-DF93-6DAA-9E07-46CE16A9AF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E360CFC-D7B7-46EE-9C8D-A4F567B1B7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>
            <a:extLst>
              <a:ext uri="{FF2B5EF4-FFF2-40B4-BE49-F238E27FC236}">
                <a16:creationId xmlns:a16="http://schemas.microsoft.com/office/drawing/2014/main" id="{C44EA558-B577-5820-A40E-A57F0379972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>
            <a:extLst>
              <a:ext uri="{FF2B5EF4-FFF2-40B4-BE49-F238E27FC236}">
                <a16:creationId xmlns:a16="http://schemas.microsoft.com/office/drawing/2014/main" id="{60980DB6-EB2C-6DF8-A251-4ACF99405C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id="{A1C934A1-0D5C-2B35-20D0-52441215221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fld id="{31B65B01-9EF7-4CE3-81B4-83FAA5609A0F}" type="slidenum">
              <a:rPr lang="en-US" altLang="en-US" smtClean="0">
                <a:latin typeface="Calibri" panose="020F0502020204030204" pitchFamily="34" charset="0"/>
              </a:rPr>
              <a:pPr/>
              <a:t>6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>
            <a:extLst>
              <a:ext uri="{FF2B5EF4-FFF2-40B4-BE49-F238E27FC236}">
                <a16:creationId xmlns:a16="http://schemas.microsoft.com/office/drawing/2014/main" id="{4CF6BD59-15BF-C9EE-5200-9E7ACB52FB0C}"/>
              </a:ext>
            </a:extLst>
          </p:cNvPr>
          <p:cNvGrpSpPr>
            <a:grpSpLocks/>
          </p:cNvGrpSpPr>
          <p:nvPr/>
        </p:nvGrpSpPr>
        <p:grpSpPr bwMode="auto">
          <a:xfrm>
            <a:off x="-7938" y="-7938"/>
            <a:ext cx="9169401" cy="6873876"/>
            <a:chOff x="-8466" y="-8468"/>
            <a:chExt cx="9169804" cy="6874935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30E11DB7-BE2B-8FBB-AF93-0DD949E41015}"/>
                </a:ext>
              </a:extLst>
            </p:cNvPr>
            <p:cNvCxnSpPr/>
            <p:nvPr/>
          </p:nvCxnSpPr>
          <p:spPr>
            <a:xfrm flipV="1">
              <a:off x="5130498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1E5BAFCC-8466-6AF3-5204-21926E154735}"/>
                </a:ext>
              </a:extLst>
            </p:cNvPr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 18">
              <a:extLst>
                <a:ext uri="{FF2B5EF4-FFF2-40B4-BE49-F238E27FC236}">
                  <a16:creationId xmlns:a16="http://schemas.microsoft.com/office/drawing/2014/main" id="{0E5D5C82-0F34-D2E2-56AE-AEE5D54F19D2}"/>
                </a:ext>
              </a:extLst>
            </p:cNvPr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19">
              <a:extLst>
                <a:ext uri="{FF2B5EF4-FFF2-40B4-BE49-F238E27FC236}">
                  <a16:creationId xmlns:a16="http://schemas.microsoft.com/office/drawing/2014/main" id="{26F24CE5-12A0-FED2-F9E6-35B98CC00810}"/>
                </a:ext>
              </a:extLst>
            </p:cNvPr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20">
              <a:extLst>
                <a:ext uri="{FF2B5EF4-FFF2-40B4-BE49-F238E27FC236}">
                  <a16:creationId xmlns:a16="http://schemas.microsoft.com/office/drawing/2014/main" id="{B73AB896-6651-B393-8134-6CAAF32B0683}"/>
                </a:ext>
              </a:extLst>
            </p:cNvPr>
            <p:cNvSpPr/>
            <p:nvPr/>
          </p:nvSpPr>
          <p:spPr>
            <a:xfrm>
              <a:off x="6638689" y="3919613"/>
              <a:ext cx="2513123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21">
              <a:extLst>
                <a:ext uri="{FF2B5EF4-FFF2-40B4-BE49-F238E27FC236}">
                  <a16:creationId xmlns:a16="http://schemas.microsoft.com/office/drawing/2014/main" id="{459C270A-DE9E-5996-A70A-824BF9908805}"/>
                </a:ext>
              </a:extLst>
            </p:cNvPr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22">
              <a:extLst>
                <a:ext uri="{FF2B5EF4-FFF2-40B4-BE49-F238E27FC236}">
                  <a16:creationId xmlns:a16="http://schemas.microsoft.com/office/drawing/2014/main" id="{9B005B73-B689-934C-6909-A63EFCED894D}"/>
                </a:ext>
              </a:extLst>
            </p:cNvPr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23">
              <a:extLst>
                <a:ext uri="{FF2B5EF4-FFF2-40B4-BE49-F238E27FC236}">
                  <a16:creationId xmlns:a16="http://schemas.microsoft.com/office/drawing/2014/main" id="{0AF03B77-ECCB-D3DC-3BA4-7B0473AB8ADF}"/>
                </a:ext>
              </a:extLst>
            </p:cNvPr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24">
              <a:extLst>
                <a:ext uri="{FF2B5EF4-FFF2-40B4-BE49-F238E27FC236}">
                  <a16:creationId xmlns:a16="http://schemas.microsoft.com/office/drawing/2014/main" id="{F72EF7D1-A992-32B5-5734-4ECD56A9472C}"/>
                </a:ext>
              </a:extLst>
            </p:cNvPr>
            <p:cNvSpPr/>
            <p:nvPr/>
          </p:nvSpPr>
          <p:spPr>
            <a:xfrm>
              <a:off x="8059565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27">
              <a:extLst>
                <a:ext uri="{FF2B5EF4-FFF2-40B4-BE49-F238E27FC236}">
                  <a16:creationId xmlns:a16="http://schemas.microsoft.com/office/drawing/2014/main" id="{8C2205B2-0FB8-540C-2D4A-E2307E9ADE0C}"/>
                </a:ext>
              </a:extLst>
            </p:cNvPr>
            <p:cNvSpPr/>
            <p:nvPr/>
          </p:nvSpPr>
          <p:spPr>
            <a:xfrm>
              <a:off x="-8466" y="-8468"/>
              <a:ext cx="863639" cy="5698416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E49AEE15-62F8-6872-75E9-D99003FFE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DBFC49-799C-4C0B-BB45-7922C4C4F649}" type="datetime1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16" name="Footer Placeholder 4">
            <a:extLst>
              <a:ext uri="{FF2B5EF4-FFF2-40B4-BE49-F238E27FC236}">
                <a16:creationId xmlns:a16="http://schemas.microsoft.com/office/drawing/2014/main" id="{4CFD7F92-91FA-02E5-499E-559904BB1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DWIHN RS REvision Date: 7/20/223 (SW)</a:t>
            </a:r>
            <a:endParaRPr lang="en-US" dirty="0"/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14082F85-F0E4-82E3-DB0A-647987F8A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E31CF7-B8AA-473C-86AC-B37A0567FFC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3448739"/>
      </p:ext>
    </p:extLst>
  </p:cSld>
  <p:clrMapOvr>
    <a:masterClrMapping/>
  </p:clrMapOvr>
  <p:transition spd="slow" advTm="1000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4CA822-8FEE-6109-9BF9-B539904D2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536FC-CE93-4B86-9532-D28DFA13F6BB}" type="datetime1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A1F4CC-EC74-1367-CDD1-B9D7A2AD5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DWIHN RS REvision Date: 7/20/223 (SW)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8F15C4-4AB7-F3E2-8538-74E521E33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00454B-B2BF-4152-9B5B-9C6E6EC6B1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8875395"/>
      </p:ext>
    </p:extLst>
  </p:cSld>
  <p:clrMapOvr>
    <a:masterClrMapping/>
  </p:clrMapOvr>
  <p:transition spd="slow" advTm="1000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E98765B-7567-8ED4-4786-B38994AF2C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 dirty="0">
                <a:solidFill>
                  <a:srgbClr val="C0E474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35A4FB0-2CA8-168B-BCEB-870DA30B65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 dirty="0">
                <a:solidFill>
                  <a:srgbClr val="C0E474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569B9D41-61EE-BEB8-505A-9505940F9B0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8D39B-2AB1-464F-8B96-8241EA56DEA8}" type="datetime1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66674EE-88E8-2A32-4E4C-982C96036BF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DWIHN RS REvision Date: 7/20/223 (SW)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80DFAA9-A431-923C-73EE-74DF224B6BD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A777A-4208-4DB6-9666-9B276F6F29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5826414"/>
      </p:ext>
    </p:extLst>
  </p:cSld>
  <p:clrMapOvr>
    <a:masterClrMapping/>
  </p:clrMapOvr>
  <p:transition spd="slow" advTm="10000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5058B8-F04A-BA78-0E46-AA6CCB476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2E21D2-1278-4ADD-9EA8-63B4035444B1}" type="datetime1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F3F5F9-DEE2-3FB7-B1C5-A5ABDF035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DWIHN RS REvision Date: 7/20/223 (SW)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A22FE4-F42D-3467-A90C-3EA66B302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7EA2E7-881F-4290-8FA9-86C5CB3374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533635"/>
      </p:ext>
    </p:extLst>
  </p:cSld>
  <p:clrMapOvr>
    <a:masterClrMapping/>
  </p:clrMapOvr>
  <p:transition spd="slow" advTm="10000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FC37188-082A-77C0-B6DA-3D48AD547D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600" y="790575"/>
            <a:ext cx="457200" cy="5842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 dirty="0">
                <a:solidFill>
                  <a:srgbClr val="C0E474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CAD99A-FBB8-3AD9-13D7-4F0DCBF04F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8463" y="2886075"/>
            <a:ext cx="457200" cy="585788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 dirty="0">
                <a:solidFill>
                  <a:srgbClr val="C0E474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DD789A82-1C67-40B4-C480-A90AE36BBBA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E5D37-DC7E-4558-AE45-01296A0509BE}" type="datetime1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98EFFD91-0F5E-E99E-B9E9-3E4F7557E8A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DWIHN RS REvision Date: 7/20/223 (SW)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11E7974-5CC0-9A16-13A6-5689C519E46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A813D6-7A6B-4805-9A27-FF268A571C7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458974"/>
      </p:ext>
    </p:extLst>
  </p:cSld>
  <p:clrMapOvr>
    <a:masterClrMapping/>
  </p:clrMapOvr>
  <p:transition spd="slow" advTm="10000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69119-EBF2-5214-70AA-A485AC56942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79CA5-BEB8-41F4-A07A-260927E10AF5}" type="datetime1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049545-68B2-13ED-2946-F81F185E674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DWIHN RS REvision Date: 7/20/223 (SW)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2D6E2C-A1EC-3EC7-245E-4BF09763F50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D2092-E220-439E-82DD-EDCBFCB783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7298268"/>
      </p:ext>
    </p:extLst>
  </p:cSld>
  <p:clrMapOvr>
    <a:masterClrMapping/>
  </p:clrMapOvr>
  <p:transition spd="slow" advTm="10000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2A871E-9D81-07EF-6F8C-144FA2DE1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FC50A-CE4C-49DB-8C24-CC066408CA15}" type="datetime1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C837EC-6427-D466-CC15-F1EBD27D5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DWIHN RS REvision Date: 7/20/223 (SW)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510A75-797A-4E37-225C-973647FE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09F957-F22B-41A1-B230-1C78E123BE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5897143"/>
      </p:ext>
    </p:extLst>
  </p:cSld>
  <p:clrMapOvr>
    <a:masterClrMapping/>
  </p:clrMapOvr>
  <p:transition spd="slow" advTm="10000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322195-A8BA-3C97-3621-DD7334A3F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86FB6-C4E0-4419-BF33-B4F9C022C965}" type="datetime1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CD9807-60F8-5086-9E3E-379D9F644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DWIHN RS REvision Date: 7/20/223 (SW)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7531A3-38A4-A718-83E9-40AE881C7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DC427D-D538-404B-8D67-FC0097E3D3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4845855"/>
      </p:ext>
    </p:extLst>
  </p:cSld>
  <p:clrMapOvr>
    <a:masterClrMapping/>
  </p:clrMapOvr>
  <p:transition spd="slow" advTm="1000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5F1E73-1094-EFBD-5AE4-3FD33E096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2ECAE9-E3D2-4DA8-B13B-059167C38B19}" type="datetime1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22F8CA-76BC-FC4D-3239-053176D8D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DWIHN RS REvision Date: 7/20/223 (SW)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8EAB54-9818-9A52-DB12-F65D8E5D5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66C3F-3D89-432D-818E-CF6A1D34B9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6328933"/>
      </p:ext>
    </p:extLst>
  </p:cSld>
  <p:clrMapOvr>
    <a:masterClrMapping/>
  </p:clrMapOvr>
  <p:transition spd="slow" advTm="1000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4110FE-9A99-6E4E-FB9E-6695A3D67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7BE582-B981-428C-8E37-55E29B1BE988}" type="datetime1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D784C6-E6DA-23BF-448D-651DF58B5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DWIHN RS REvision Date: 7/20/223 (SW)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24E145-CD7C-C180-1B29-F85E74CFC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40A911-5129-4E5B-8D09-76E216BB48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5309429"/>
      </p:ext>
    </p:extLst>
  </p:cSld>
  <p:clrMapOvr>
    <a:masterClrMapping/>
  </p:clrMapOvr>
  <p:transition spd="slow" advTm="1000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7C9DD6A-3788-204C-5785-8CC836607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A27F6F-C578-4F83-BCC8-80EDB64E94A8}" type="datetime1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E906746-5AD2-6951-AB7B-D554914BE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DWIHN RS REvision Date: 7/20/223 (SW)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4AF7CDD-CAD9-576E-ED29-D2B5D4677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11FEA5-495A-4FD0-9CB5-9349B69126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7357439"/>
      </p:ext>
    </p:extLst>
  </p:cSld>
  <p:clrMapOvr>
    <a:masterClrMapping/>
  </p:clrMapOvr>
  <p:transition spd="slow" advTm="1000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EE65376-3194-5BB1-FC9B-59726F30F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91B10-6592-4ED2-AB23-6E00B06F0A38}" type="datetime1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A1DC801-2F99-AC10-4FFA-67ED2ED04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DWIHN RS REvision Date: 7/20/223 (SW)</a:t>
            </a:r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B574904-121A-C291-7CC6-F636B1A2B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717F7-E910-486C-A88C-1E02A1EB73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3204492"/>
      </p:ext>
    </p:extLst>
  </p:cSld>
  <p:clrMapOvr>
    <a:masterClrMapping/>
  </p:clrMapOvr>
  <p:transition spd="slow" advTm="1000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CBE5A9FD-1FB6-EDDD-09DD-610A62B31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653E7C-A996-4B47-B7D0-CF8208E94919}" type="datetime1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C00EA12-ECB4-E169-EB3E-4A02D116E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DWIHN RS REvision Date: 7/20/223 (SW)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D2A0F84-5F03-E50C-3A01-75331C863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B81BF-D102-4DD6-AB58-F3717A09D9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2005942"/>
      </p:ext>
    </p:extLst>
  </p:cSld>
  <p:clrMapOvr>
    <a:masterClrMapping/>
  </p:clrMapOvr>
  <p:transition spd="slow" advTm="1000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39D0F4C-7062-ADB9-160B-7A8377615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155860-1168-4E3D-877D-39EFC04B52E7}" type="datetime1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EF2B56D1-C586-5DBC-6ABD-00F76B5E0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DWIHN RS REvision Date: 7/20/223 (SW)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FDF3C8C-8498-846E-552D-0617DCA24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EDEE77-713D-4E2E-A632-489FE5C11F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4921731"/>
      </p:ext>
    </p:extLst>
  </p:cSld>
  <p:clrMapOvr>
    <a:masterClrMapping/>
  </p:clrMapOvr>
  <p:transition spd="slow" advTm="1000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9462E18-76D7-6AB7-A926-17EB23D82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CDB1E-A06A-41CD-BC27-8A4BDD4F36DC}" type="datetime1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5B0A582-CD3D-A961-9C64-6C3AFAD95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DWIHN RS REvision Date: 7/20/223 (SW)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60C4BCA-B262-CBBC-3372-455327384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C5A13-9B57-437A-96A2-986239B493E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6652515"/>
      </p:ext>
    </p:extLst>
  </p:cSld>
  <p:clrMapOvr>
    <a:masterClrMapping/>
  </p:clrMapOvr>
  <p:transition spd="slow" advTm="1000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F8A5147-40A2-927D-65CA-A51702840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93E418-9085-4827-9FF0-E0132AF2A768}" type="datetime1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1AE93E8-C0EF-E43A-0C01-1FD32D016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DWIHN RS REvision Date: 7/20/223 (SW)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D96CCC1-DC48-0829-7B57-4F612E45F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E2B648-C552-4295-B146-0C80E378BE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7013105"/>
      </p:ext>
    </p:extLst>
  </p:cSld>
  <p:clrMapOvr>
    <a:masterClrMapping/>
  </p:clrMapOvr>
  <p:transition spd="slow" advTm="10000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6">
            <a:extLst>
              <a:ext uri="{FF2B5EF4-FFF2-40B4-BE49-F238E27FC236}">
                <a16:creationId xmlns:a16="http://schemas.microsoft.com/office/drawing/2014/main" id="{CEDDE1B9-9684-E364-001D-70ED95769C5B}"/>
              </a:ext>
            </a:extLst>
          </p:cNvPr>
          <p:cNvGrpSpPr>
            <a:grpSpLocks/>
          </p:cNvGrpSpPr>
          <p:nvPr/>
        </p:nvGrpSpPr>
        <p:grpSpPr bwMode="auto">
          <a:xfrm>
            <a:off x="-7938" y="-7938"/>
            <a:ext cx="9169401" cy="6873876"/>
            <a:chOff x="-8467" y="-8468"/>
            <a:chExt cx="9169805" cy="6874935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55FAACF4-DC9A-A2E8-1E49-C60461812103}"/>
                </a:ext>
              </a:extLst>
            </p:cNvPr>
            <p:cNvSpPr/>
            <p:nvPr/>
          </p:nvSpPr>
          <p:spPr>
            <a:xfrm>
              <a:off x="-8467" y="4013290"/>
              <a:ext cx="457221" cy="285317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F63C098D-3895-B273-BA4C-A9977D8E6084}"/>
                </a:ext>
              </a:extLst>
            </p:cNvPr>
            <p:cNvCxnSpPr/>
            <p:nvPr/>
          </p:nvCxnSpPr>
          <p:spPr>
            <a:xfrm flipV="1">
              <a:off x="5130497" y="4175239"/>
              <a:ext cx="4022902" cy="2683288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9E887F39-2755-4034-E263-76617B3D7F6B}"/>
                </a:ext>
              </a:extLst>
            </p:cNvPr>
            <p:cNvCxnSpPr/>
            <p:nvPr/>
          </p:nvCxnSpPr>
          <p:spPr>
            <a:xfrm>
              <a:off x="7041932" y="-529"/>
              <a:ext cx="1219254" cy="6859057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AB9FCFBD-40D5-86B3-8BB5-BE47D78E3F73}"/>
                </a:ext>
              </a:extLst>
            </p:cNvPr>
            <p:cNvSpPr/>
            <p:nvPr/>
          </p:nvSpPr>
          <p:spPr>
            <a:xfrm>
              <a:off x="6891113" y="-529"/>
              <a:ext cx="2270225" cy="686699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8B4DE6FE-516C-F3E5-E884-9B7746867E26}"/>
                </a:ext>
              </a:extLst>
            </p:cNvPr>
            <p:cNvSpPr/>
            <p:nvPr/>
          </p:nvSpPr>
          <p:spPr>
            <a:xfrm>
              <a:off x="7205452" y="-8468"/>
              <a:ext cx="1947948" cy="6866996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1F67B322-7E56-CEBE-799D-63DE4F3F85D8}"/>
                </a:ext>
              </a:extLst>
            </p:cNvPr>
            <p:cNvSpPr/>
            <p:nvPr/>
          </p:nvSpPr>
          <p:spPr>
            <a:xfrm>
              <a:off x="6638689" y="3919613"/>
              <a:ext cx="2513124" cy="2938915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6B3ACF97-B17C-9E0D-DD4B-0257611C46DC}"/>
                </a:ext>
              </a:extLst>
            </p:cNvPr>
            <p:cNvSpPr/>
            <p:nvPr/>
          </p:nvSpPr>
          <p:spPr>
            <a:xfrm>
              <a:off x="7010180" y="-8468"/>
              <a:ext cx="2143219" cy="6866996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E14D7A1E-F1F7-D0BF-39BC-9C5E5AF7FD5A}"/>
                </a:ext>
              </a:extLst>
            </p:cNvPr>
            <p:cNvSpPr/>
            <p:nvPr/>
          </p:nvSpPr>
          <p:spPr>
            <a:xfrm>
              <a:off x="8296112" y="-8468"/>
              <a:ext cx="857288" cy="6866996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6EADE5D3-5BA6-8A6A-48FB-55BDDD50DAD9}"/>
                </a:ext>
              </a:extLst>
            </p:cNvPr>
            <p:cNvSpPr/>
            <p:nvPr/>
          </p:nvSpPr>
          <p:spPr>
            <a:xfrm>
              <a:off x="8077027" y="-8468"/>
              <a:ext cx="1066847" cy="6866996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568DA10F-E492-5B1D-9968-A6B4ECAC0DA6}"/>
                </a:ext>
              </a:extLst>
            </p:cNvPr>
            <p:cNvSpPr/>
            <p:nvPr/>
          </p:nvSpPr>
          <p:spPr>
            <a:xfrm>
              <a:off x="8059564" y="4894488"/>
              <a:ext cx="1095423" cy="1964040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7B8D9E0D-9FE6-F04F-A442-022D0D3580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609600"/>
            <a:ext cx="6348413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8F71C7BD-DC33-3A4E-EFC4-9127A4976D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2160588"/>
            <a:ext cx="6348413" cy="388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AA060C-7954-8E9C-01D1-56C4E55168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22BE4C1-42A7-4F91-ABE9-41FF4D7DC3CE}" type="datetime1">
              <a:rPr lang="en-US"/>
              <a:pPr>
                <a:defRPr/>
              </a:pPr>
              <a:t>2/2/2026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9189B-42F3-B02C-657A-5EB1F9D826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DWIHN RS REvision Date: 7/20/223 (SW)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D7920B-0236-556C-98BD-BAA7B8534A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AB286C1F-31C3-4BD8-97BC-2C12C96373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33" r:id="rId1"/>
    <p:sldLayoutId id="2147484520" r:id="rId2"/>
    <p:sldLayoutId id="2147484521" r:id="rId3"/>
    <p:sldLayoutId id="2147484522" r:id="rId4"/>
    <p:sldLayoutId id="2147484523" r:id="rId5"/>
    <p:sldLayoutId id="2147484524" r:id="rId6"/>
    <p:sldLayoutId id="2147484525" r:id="rId7"/>
    <p:sldLayoutId id="2147484526" r:id="rId8"/>
    <p:sldLayoutId id="2147484527" r:id="rId9"/>
    <p:sldLayoutId id="2147484528" r:id="rId10"/>
    <p:sldLayoutId id="2147484534" r:id="rId11"/>
    <p:sldLayoutId id="2147484529" r:id="rId12"/>
    <p:sldLayoutId id="2147484535" r:id="rId13"/>
    <p:sldLayoutId id="2147484530" r:id="rId14"/>
    <p:sldLayoutId id="2147484531" r:id="rId15"/>
    <p:sldLayoutId id="2147484532" r:id="rId16"/>
  </p:sldLayoutIdLst>
  <p:transition spd="slow" advTm="10000">
    <p:fade/>
  </p:transition>
  <p:hf sldNum="0"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anose="05040102010807070707" pitchFamily="18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dwihn.org/providers/form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6485E28-0E86-3A27-B123-40846CD75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228850"/>
            <a:ext cx="8229600" cy="895350"/>
          </a:xfrm>
        </p:spPr>
        <p:txBody>
          <a:bodyPr rtlCol="0"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br>
              <a:rPr lang="en-US" altLang="en-US" b="1" dirty="0">
                <a:ea typeface="ＭＳ Ｐゴシック" panose="020B0600070205080204" pitchFamily="34" charset="-128"/>
              </a:rPr>
            </a:br>
            <a:br>
              <a:rPr lang="en-US" altLang="en-US" b="1" dirty="0">
                <a:ea typeface="ＭＳ Ｐゴシック" panose="020B0600070205080204" pitchFamily="34" charset="-128"/>
              </a:rPr>
            </a:b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Specialized Residential </a:t>
            </a:r>
            <a:b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Standardized Progress Note Training</a:t>
            </a:r>
            <a:br>
              <a:rPr lang="en-US" sz="4400" b="1" dirty="0">
                <a:latin typeface="Calibri" panose="020F0502020204030204" pitchFamily="34" charset="0"/>
                <a:ea typeface="ＭＳ Ｐゴシック" panose="020B0600070205080204" pitchFamily="34" charset="-128"/>
                <a:cs typeface="Calibri" panose="020F0502020204030204" pitchFamily="34" charset="0"/>
              </a:rPr>
            </a:br>
            <a:br>
              <a:rPr lang="en-US" altLang="en-US" sz="3100" b="1" dirty="0">
                <a:ea typeface="ＭＳ Ｐゴシック" panose="020B0600070205080204" pitchFamily="34" charset="-128"/>
              </a:rPr>
            </a:br>
            <a:r>
              <a:rPr lang="en-US" altLang="en-US" sz="2200" b="1" dirty="0">
                <a:solidFill>
                  <a:schemeClr val="tx1">
                    <a:lumMod val="65000"/>
                    <a:lumOff val="35000"/>
                  </a:schemeClr>
                </a:solidFill>
                <a:ea typeface="ＭＳ Ｐゴシック" panose="020B0600070205080204" pitchFamily="34" charset="-128"/>
              </a:rPr>
              <a:t>Annetta McClain, LBSW - Residential Care Specialist</a:t>
            </a:r>
            <a:br>
              <a:rPr lang="en-US" altLang="en-US" sz="2200" b="1" dirty="0">
                <a:solidFill>
                  <a:schemeClr val="tx1">
                    <a:lumMod val="65000"/>
                    <a:lumOff val="35000"/>
                  </a:schemeClr>
                </a:solidFill>
                <a:ea typeface="ＭＳ Ｐゴシック" panose="020B0600070205080204" pitchFamily="34" charset="-128"/>
              </a:rPr>
            </a:br>
            <a:r>
              <a:rPr lang="en-US" altLang="en-US" sz="2200" b="1" dirty="0">
                <a:solidFill>
                  <a:schemeClr val="tx1">
                    <a:lumMod val="65000"/>
                    <a:lumOff val="35000"/>
                  </a:schemeClr>
                </a:solidFill>
                <a:ea typeface="ＭＳ Ｐゴシック" panose="020B0600070205080204" pitchFamily="34" charset="-128"/>
              </a:rPr>
              <a:t>Ryan Morgan, LMSW – Director, Residential Services</a:t>
            </a:r>
            <a:br>
              <a:rPr lang="en-US" altLang="en-US" sz="2200" b="1" dirty="0">
                <a:solidFill>
                  <a:schemeClr val="tx1">
                    <a:lumMod val="65000"/>
                    <a:lumOff val="35000"/>
                  </a:schemeClr>
                </a:solidFill>
                <a:ea typeface="ＭＳ Ｐゴシック" panose="020B0600070205080204" pitchFamily="34" charset="-128"/>
              </a:rPr>
            </a:br>
            <a:br>
              <a:rPr lang="en-US" altLang="en-US" sz="2200" b="1" dirty="0">
                <a:solidFill>
                  <a:schemeClr val="tx1">
                    <a:lumMod val="65000"/>
                    <a:lumOff val="35000"/>
                  </a:schemeClr>
                </a:solidFill>
                <a:ea typeface="ＭＳ Ｐゴシック" panose="020B0600070205080204" pitchFamily="34" charset="-128"/>
              </a:rPr>
            </a:br>
            <a:r>
              <a:rPr lang="en-US" altLang="en-US" sz="2200" b="1" dirty="0">
                <a:solidFill>
                  <a:schemeClr val="tx1">
                    <a:lumMod val="65000"/>
                    <a:lumOff val="35000"/>
                  </a:schemeClr>
                </a:solidFill>
                <a:ea typeface="ＭＳ Ｐゴシック" panose="020B0600070205080204" pitchFamily="34" charset="-128"/>
              </a:rPr>
              <a:t>(313) 989-9513 | (313) 989-9525</a:t>
            </a:r>
            <a:br>
              <a:rPr lang="en-US" altLang="en-US" sz="2200" b="1" dirty="0">
                <a:solidFill>
                  <a:schemeClr val="tx1">
                    <a:lumMod val="65000"/>
                    <a:lumOff val="35000"/>
                  </a:schemeClr>
                </a:solidFill>
                <a:ea typeface="ＭＳ Ｐゴシック" panose="020B0600070205080204" pitchFamily="34" charset="-128"/>
              </a:rPr>
            </a:br>
            <a:r>
              <a:rPr lang="en-US" altLang="en-US" sz="2200" b="1" u="sng" dirty="0">
                <a:solidFill>
                  <a:schemeClr val="tx1">
                    <a:lumMod val="65000"/>
                    <a:lumOff val="35000"/>
                  </a:schemeClr>
                </a:solidFill>
                <a:ea typeface="ＭＳ Ｐゴシック" panose="020B0600070205080204" pitchFamily="34" charset="-128"/>
              </a:rPr>
              <a:t>residentialreferral@dwihn.org</a:t>
            </a:r>
            <a:br>
              <a:rPr lang="en-US" altLang="en-US" sz="3100" b="1" dirty="0">
                <a:ea typeface="ＭＳ Ｐゴシック" panose="020B0600070205080204" pitchFamily="34" charset="-128"/>
              </a:rPr>
            </a:br>
            <a:endParaRPr lang="en-US" altLang="en-US" b="1" dirty="0">
              <a:ea typeface="ＭＳ Ｐゴシック" panose="020B0600070205080204" pitchFamily="34" charset="-128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66CE219-B520-974F-1E4E-51012F399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31000" y="6492875"/>
            <a:ext cx="2413000" cy="365125"/>
          </a:xfrm>
        </p:spPr>
        <p:txBody>
          <a:bodyPr/>
          <a:lstStyle/>
          <a:p>
            <a:pPr algn="r">
              <a:defRPr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RS Revision Date: 7/25/2024 (SW)</a:t>
            </a:r>
          </a:p>
        </p:txBody>
      </p:sp>
      <p:pic>
        <p:nvPicPr>
          <p:cNvPr id="7172" name="Picture 2">
            <a:extLst>
              <a:ext uri="{FF2B5EF4-FFF2-40B4-BE49-F238E27FC236}">
                <a16:creationId xmlns:a16="http://schemas.microsoft.com/office/drawing/2014/main" id="{C50CFC80-DB0D-4B9B-B6A1-47438571E8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381000"/>
            <a:ext cx="4117975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10000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" descr="Text&#10;&#10;Description automatically generated with medium confidence">
            <a:extLst>
              <a:ext uri="{FF2B5EF4-FFF2-40B4-BE49-F238E27FC236}">
                <a16:creationId xmlns:a16="http://schemas.microsoft.com/office/drawing/2014/main" id="{70CE05D5-F2DD-61DE-6969-4EC57A6471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295400"/>
            <a:ext cx="5927725" cy="4446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1" name="Picture 7">
            <a:extLst>
              <a:ext uri="{FF2B5EF4-FFF2-40B4-BE49-F238E27FC236}">
                <a16:creationId xmlns:a16="http://schemas.microsoft.com/office/drawing/2014/main" id="{CD575C18-3AAE-5E58-33D1-F35EE7B5DE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2575" y="5702300"/>
            <a:ext cx="1000125" cy="92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1">
            <a:extLst>
              <a:ext uri="{FF2B5EF4-FFF2-40B4-BE49-F238E27FC236}">
                <a16:creationId xmlns:a16="http://schemas.microsoft.com/office/drawing/2014/main" id="{A496C216-C683-B6E9-8C87-0A9D7D129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31000" y="6492875"/>
            <a:ext cx="2413000" cy="365125"/>
          </a:xfrm>
        </p:spPr>
        <p:txBody>
          <a:bodyPr/>
          <a:lstStyle/>
          <a:p>
            <a:pPr algn="r">
              <a:defRPr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RS Revision Date: 7/25/2024 (SW)</a:t>
            </a:r>
          </a:p>
        </p:txBody>
      </p:sp>
    </p:spTree>
  </p:cSld>
  <p:clrMapOvr>
    <a:masterClrMapping/>
  </p:clrMapOvr>
  <p:transition spd="slow" advTm="10000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9C910BBC-E68A-E179-DB60-B4B1794F0E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1188" y="609600"/>
            <a:ext cx="6348412" cy="1320800"/>
          </a:xfrm>
        </p:spPr>
        <p:txBody>
          <a:bodyPr/>
          <a:lstStyle/>
          <a:p>
            <a:pPr eaLnBrk="1" hangingPunct="1"/>
            <a:r>
              <a:rPr lang="en-US" altLang="en-US" b="1"/>
              <a:t>Purpose of Progress Notes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9DE77E2E-461C-C6A8-240C-FD203A18A9C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11188" y="1600200"/>
            <a:ext cx="7086600" cy="3881438"/>
          </a:xfrm>
        </p:spPr>
        <p:txBody>
          <a:bodyPr/>
          <a:lstStyle/>
          <a:p>
            <a:pPr eaLnBrk="1" hangingPunct="1">
              <a:defRPr/>
            </a:pPr>
            <a:r>
              <a:rPr lang="en-US" sz="2000" dirty="0"/>
              <a:t>To monitor progress (or lack thereof) and/or concerns related to the Member’s achievement of goals in accordance with least-restrictive residential settings</a:t>
            </a:r>
          </a:p>
          <a:p>
            <a:pPr eaLnBrk="1" hangingPunct="1">
              <a:defRPr/>
            </a:pPr>
            <a:endParaRPr lang="en-US" sz="2000" dirty="0"/>
          </a:p>
          <a:p>
            <a:pPr eaLnBrk="1" hangingPunct="1">
              <a:defRPr/>
            </a:pPr>
            <a:r>
              <a:rPr lang="en-US" sz="2000" dirty="0"/>
              <a:t>To improve the collaboration, coordination, and communication between the supports coordinator/case manager and the residential provider</a:t>
            </a:r>
          </a:p>
          <a:p>
            <a:pPr eaLnBrk="1" hangingPunct="1">
              <a:defRPr/>
            </a:pPr>
            <a:endParaRPr lang="en-US" sz="1050" dirty="0"/>
          </a:p>
          <a:p>
            <a:pPr eaLnBrk="1" hangingPunct="1">
              <a:defRPr/>
            </a:pPr>
            <a:r>
              <a:rPr lang="en-US" sz="2000" b="1" dirty="0">
                <a:solidFill>
                  <a:srgbClr val="FF0000"/>
                </a:solidFill>
              </a:rPr>
              <a:t>*To capture the actual service time connected with providing clinically, meaningful activities as indicated by the Michigan Medicaid Provider Manual</a:t>
            </a:r>
          </a:p>
          <a:p>
            <a:pPr marL="0" indent="0" eaLnBrk="1" hangingPunct="1">
              <a:buFont typeface="Wingdings 3" panose="05040102010807070707" pitchFamily="18" charset="2"/>
              <a:buNone/>
              <a:defRPr/>
            </a:pPr>
            <a:endParaRPr lang="en-US" sz="1050" dirty="0"/>
          </a:p>
        </p:txBody>
      </p:sp>
      <p:pic>
        <p:nvPicPr>
          <p:cNvPr id="8196" name="Picture 7">
            <a:extLst>
              <a:ext uri="{FF2B5EF4-FFF2-40B4-BE49-F238E27FC236}">
                <a16:creationId xmlns:a16="http://schemas.microsoft.com/office/drawing/2014/main" id="{AE3F0E53-B47F-3501-21E3-8ACF3DAF0C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2575" y="5702300"/>
            <a:ext cx="1000125" cy="92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TextBox 1">
            <a:extLst>
              <a:ext uri="{FF2B5EF4-FFF2-40B4-BE49-F238E27FC236}">
                <a16:creationId xmlns:a16="http://schemas.microsoft.com/office/drawing/2014/main" id="{AFF45678-EB70-6598-1793-5D72DE9276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038" y="6145213"/>
            <a:ext cx="40100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b="1">
                <a:solidFill>
                  <a:srgbClr val="FF0000"/>
                </a:solidFill>
              </a:rPr>
              <a:t>*Red text indicates recent change to process.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457D4BC-115B-995C-F7CA-B3015A9E4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31000" y="6492875"/>
            <a:ext cx="2413000" cy="365125"/>
          </a:xfrm>
        </p:spPr>
        <p:txBody>
          <a:bodyPr/>
          <a:lstStyle/>
          <a:p>
            <a:pPr algn="r">
              <a:defRPr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RS Revision Date: 7/25/2024 (SW)</a:t>
            </a:r>
          </a:p>
        </p:txBody>
      </p:sp>
    </p:spTree>
  </p:cSld>
  <p:clrMapOvr>
    <a:masterClrMapping/>
  </p:clrMapOvr>
  <p:transition spd="slow" advTm="10000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5C18853D-A860-FE6C-80FB-E7458A6128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4988" y="1600200"/>
            <a:ext cx="7389812" cy="3881438"/>
          </a:xfrm>
        </p:spPr>
        <p:txBody>
          <a:bodyPr/>
          <a:lstStyle/>
          <a:p>
            <a:pPr marL="347663" indent="-347663" eaLnBrk="1" hangingPunct="1">
              <a:spcBef>
                <a:spcPts val="0"/>
              </a:spcBef>
              <a:spcAft>
                <a:spcPts val="3600"/>
              </a:spcAft>
              <a:tabLst>
                <a:tab pos="347663" algn="l"/>
              </a:tabLst>
              <a:defRPr/>
            </a:pPr>
            <a:r>
              <a:rPr lang="en-US" sz="2000" dirty="0"/>
              <a:t>To justify reimbursement for the services rendered</a:t>
            </a:r>
            <a:endParaRPr lang="en-US" altLang="en-US" sz="2000" dirty="0">
              <a:ea typeface="ＭＳ Ｐゴシック" panose="020B0600070205080204" pitchFamily="34" charset="-128"/>
            </a:endParaRPr>
          </a:p>
          <a:p>
            <a:pPr marL="347663" indent="-347663" eaLnBrk="1" hangingPunct="1">
              <a:spcBef>
                <a:spcPts val="0"/>
              </a:spcBef>
              <a:spcAft>
                <a:spcPts val="800"/>
              </a:spcAft>
              <a:tabLst>
                <a:tab pos="347663" algn="l"/>
              </a:tabLst>
              <a:defRPr/>
            </a:pPr>
            <a:r>
              <a:rPr lang="en-US" sz="2000" dirty="0"/>
              <a:t>To understand the connection between the </a:t>
            </a:r>
            <a:r>
              <a:rPr lang="en-US" sz="2000" b="1" u="sng" dirty="0"/>
              <a:t>Residential Assessment</a:t>
            </a:r>
            <a:r>
              <a:rPr lang="en-US" sz="2000" b="1" baseline="30000" dirty="0"/>
              <a:t>1</a:t>
            </a:r>
            <a:r>
              <a:rPr lang="en-US" sz="2000" dirty="0"/>
              <a:t> and the </a:t>
            </a:r>
            <a:r>
              <a:rPr lang="en-US" sz="2000" b="1" u="sng" dirty="0"/>
              <a:t>Individual Plan of Service (IPOS)</a:t>
            </a:r>
            <a:r>
              <a:rPr lang="en-US" sz="2000" b="1" baseline="30000" dirty="0"/>
              <a:t>2</a:t>
            </a:r>
            <a:endParaRPr lang="en-US" sz="2000" b="1" u="sng" baseline="30000" dirty="0"/>
          </a:p>
          <a:p>
            <a:pPr marL="576263" lvl="3" indent="0" eaLnBrk="1" hangingPunct="1">
              <a:spcBef>
                <a:spcPts val="0"/>
              </a:spcBef>
              <a:spcAft>
                <a:spcPts val="800"/>
              </a:spcAft>
              <a:buFont typeface="Wingdings 3" panose="05040102010807070707" pitchFamily="18" charset="2"/>
              <a:buNone/>
              <a:defRPr/>
            </a:pPr>
            <a:r>
              <a:rPr lang="en-US" b="1" baseline="30000" dirty="0"/>
              <a:t>1</a:t>
            </a:r>
            <a:r>
              <a:rPr lang="en-US" dirty="0"/>
              <a:t>Completed by DWIHN residential staff</a:t>
            </a:r>
          </a:p>
          <a:p>
            <a:pPr marL="747713" lvl="3" indent="-171450" eaLnBrk="1" hangingPunct="1">
              <a:spcBef>
                <a:spcPts val="0"/>
              </a:spcBef>
              <a:spcAft>
                <a:spcPts val="2400"/>
              </a:spcAft>
              <a:buFont typeface="Wingdings 3" panose="05040102010807070707" pitchFamily="18" charset="2"/>
              <a:buNone/>
              <a:defRPr/>
            </a:pPr>
            <a:r>
              <a:rPr lang="en-US" b="1" baseline="30000" dirty="0"/>
              <a:t>2</a:t>
            </a:r>
            <a:r>
              <a:rPr lang="en-US" dirty="0"/>
              <a:t>Completed by the CRSP SC/CM in coordination with Member/Guardian, &amp; Residential Provider</a:t>
            </a:r>
          </a:p>
          <a:p>
            <a:pPr marL="347663" indent="-347663" eaLnBrk="1" hangingPunct="1">
              <a:spcBef>
                <a:spcPts val="0"/>
              </a:spcBef>
              <a:spcAft>
                <a:spcPts val="2400"/>
              </a:spcAft>
              <a:tabLst>
                <a:tab pos="347663" algn="l"/>
              </a:tabLst>
              <a:defRPr/>
            </a:pPr>
            <a:r>
              <a:rPr lang="en-US" sz="2000" dirty="0"/>
              <a:t>Allows direct care staff to work with Member to promote independence in the least restrictive setting</a:t>
            </a:r>
            <a:endParaRPr lang="en-US" altLang="en-US" sz="20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0905843-A6FD-35F2-79AE-E65EC64DBE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1188" y="609600"/>
            <a:ext cx="6348412" cy="1320800"/>
          </a:xfrm>
        </p:spPr>
        <p:txBody>
          <a:bodyPr/>
          <a:lstStyle/>
          <a:p>
            <a:pPr eaLnBrk="1" hangingPunct="1"/>
            <a:r>
              <a:rPr lang="en-US" altLang="en-US" b="1"/>
              <a:t>Purpose of Progress Notes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pic>
        <p:nvPicPr>
          <p:cNvPr id="9220" name="Picture 7">
            <a:extLst>
              <a:ext uri="{FF2B5EF4-FFF2-40B4-BE49-F238E27FC236}">
                <a16:creationId xmlns:a16="http://schemas.microsoft.com/office/drawing/2014/main" id="{6653B5E3-F143-1BCD-E297-39DB52A32B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2575" y="5702300"/>
            <a:ext cx="1000125" cy="92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Footer Placeholder 1">
            <a:extLst>
              <a:ext uri="{FF2B5EF4-FFF2-40B4-BE49-F238E27FC236}">
                <a16:creationId xmlns:a16="http://schemas.microsoft.com/office/drawing/2014/main" id="{95964CED-C0C2-4899-41B5-9EFD464D2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31000" y="6492875"/>
            <a:ext cx="2413000" cy="365125"/>
          </a:xfrm>
        </p:spPr>
        <p:txBody>
          <a:bodyPr/>
          <a:lstStyle/>
          <a:p>
            <a:pPr algn="r">
              <a:defRPr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RS Revision Date: 7/25/2024 (SW)</a:t>
            </a:r>
          </a:p>
        </p:txBody>
      </p:sp>
    </p:spTree>
  </p:cSld>
  <p:clrMapOvr>
    <a:masterClrMapping/>
  </p:clrMapOvr>
  <p:transition spd="slow" advTm="10000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F01D2E67-1FCF-04FB-28FC-D539C370BC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6781800" cy="1320800"/>
          </a:xfrm>
        </p:spPr>
        <p:txBody>
          <a:bodyPr/>
          <a:lstStyle/>
          <a:p>
            <a:pPr eaLnBrk="1" hangingPunct="1"/>
            <a:r>
              <a:rPr lang="en-US" altLang="en-US" b="1"/>
              <a:t>Progress Note DOs and DON’Ts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0243" name="Content Placeholder 3">
            <a:extLst>
              <a:ext uri="{FF2B5EF4-FFF2-40B4-BE49-F238E27FC236}">
                <a16:creationId xmlns:a16="http://schemas.microsoft.com/office/drawing/2014/main" id="{F736448C-DD4E-1AE6-9F21-B735DEB1845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09600" y="1600200"/>
            <a:ext cx="6934200" cy="4594225"/>
          </a:xfrm>
        </p:spPr>
        <p:txBody>
          <a:bodyPr/>
          <a:lstStyle/>
          <a:p>
            <a:pPr marL="173038" indent="-173038" eaLnBrk="1" hangingPunct="1">
              <a:spcBef>
                <a:spcPct val="0"/>
              </a:spcBef>
            </a:pPr>
            <a:r>
              <a:rPr lang="en-US" altLang="en-US" sz="1700" b="1" u="sng">
                <a:solidFill>
                  <a:schemeClr val="tx1"/>
                </a:solidFill>
              </a:rPr>
              <a:t>DO</a:t>
            </a:r>
            <a:r>
              <a:rPr lang="en-US" altLang="en-US" sz="1700">
                <a:solidFill>
                  <a:schemeClr val="tx1"/>
                </a:solidFill>
              </a:rPr>
              <a:t>: Document a summary of services provided (</a:t>
            </a:r>
            <a:r>
              <a:rPr lang="en-US" altLang="en-US" sz="1700" u="sng">
                <a:solidFill>
                  <a:schemeClr val="tx1"/>
                </a:solidFill>
              </a:rPr>
              <a:t>WHAT</a:t>
            </a:r>
            <a:r>
              <a:rPr lang="en-US" altLang="en-US" sz="1700">
                <a:solidFill>
                  <a:schemeClr val="tx1"/>
                </a:solidFill>
              </a:rPr>
              <a:t> you did) </a:t>
            </a:r>
          </a:p>
          <a:p>
            <a:pPr marL="173038" indent="-173038" eaLnBrk="1" hangingPunct="1">
              <a:spcBef>
                <a:spcPct val="0"/>
              </a:spcBef>
            </a:pPr>
            <a:endParaRPr lang="en-US" altLang="en-US" sz="1700">
              <a:solidFill>
                <a:schemeClr val="tx1"/>
              </a:solidFill>
            </a:endParaRPr>
          </a:p>
          <a:p>
            <a:pPr marL="173038" indent="-173038" eaLnBrk="1" hangingPunct="1">
              <a:spcBef>
                <a:spcPct val="0"/>
              </a:spcBef>
            </a:pPr>
            <a:r>
              <a:rPr lang="en-US" altLang="en-US" sz="1700" b="1" u="sng">
                <a:solidFill>
                  <a:schemeClr val="tx1"/>
                </a:solidFill>
              </a:rPr>
              <a:t>DO NOT</a:t>
            </a:r>
            <a:r>
              <a:rPr lang="en-US" altLang="en-US" sz="1700">
                <a:solidFill>
                  <a:schemeClr val="tx1"/>
                </a:solidFill>
              </a:rPr>
              <a:t>: Do not write your own </a:t>
            </a:r>
            <a:r>
              <a:rPr lang="en-US" altLang="en-US" sz="1700" i="1" u="sng">
                <a:solidFill>
                  <a:schemeClr val="tx1"/>
                </a:solidFill>
              </a:rPr>
              <a:t>personal opinions</a:t>
            </a:r>
            <a:r>
              <a:rPr lang="en-US" altLang="en-US" sz="1700">
                <a:solidFill>
                  <a:schemeClr val="tx1"/>
                </a:solidFill>
              </a:rPr>
              <a:t>, </a:t>
            </a:r>
            <a:r>
              <a:rPr lang="en-US" altLang="en-US" sz="1700" i="1" u="sng">
                <a:solidFill>
                  <a:schemeClr val="tx1"/>
                </a:solidFill>
              </a:rPr>
              <a:t>frustrations</a:t>
            </a:r>
            <a:r>
              <a:rPr lang="en-US" altLang="en-US" sz="1700">
                <a:solidFill>
                  <a:schemeClr val="tx1"/>
                </a:solidFill>
              </a:rPr>
              <a:t>, </a:t>
            </a:r>
            <a:r>
              <a:rPr lang="en-US" altLang="en-US" sz="1700" i="1" u="sng">
                <a:solidFill>
                  <a:schemeClr val="tx1"/>
                </a:solidFill>
              </a:rPr>
              <a:t>reactions</a:t>
            </a:r>
            <a:r>
              <a:rPr lang="en-US" altLang="en-US" sz="1700">
                <a:solidFill>
                  <a:schemeClr val="tx1"/>
                </a:solidFill>
              </a:rPr>
              <a:t> or </a:t>
            </a:r>
            <a:r>
              <a:rPr lang="en-US" altLang="en-US" sz="1700" i="1" u="sng">
                <a:solidFill>
                  <a:schemeClr val="tx1"/>
                </a:solidFill>
              </a:rPr>
              <a:t>feelings</a:t>
            </a:r>
            <a:r>
              <a:rPr lang="en-US" altLang="en-US" sz="1700">
                <a:solidFill>
                  <a:schemeClr val="tx1"/>
                </a:solidFill>
              </a:rPr>
              <a:t>:  “The Member seems a little unstable. / I didn’t like how Member folded his laundry.”</a:t>
            </a:r>
            <a:endParaRPr lang="en-US" altLang="en-US" sz="170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173038" indent="-173038" eaLnBrk="1" hangingPunct="1">
              <a:spcBef>
                <a:spcPct val="0"/>
              </a:spcBef>
            </a:pPr>
            <a:endParaRPr lang="en-US" altLang="en-US" sz="1700" u="sng">
              <a:solidFill>
                <a:schemeClr val="tx1"/>
              </a:solidFill>
            </a:endParaRPr>
          </a:p>
          <a:p>
            <a:pPr marL="173038" indent="-173038" eaLnBrk="1" hangingPunct="1">
              <a:spcBef>
                <a:spcPct val="0"/>
              </a:spcBef>
            </a:pPr>
            <a:r>
              <a:rPr lang="en-US" altLang="en-US" sz="1700" b="1" u="sng">
                <a:solidFill>
                  <a:schemeClr val="tx1"/>
                </a:solidFill>
              </a:rPr>
              <a:t>DO</a:t>
            </a:r>
            <a:r>
              <a:rPr lang="en-US" altLang="en-US" sz="1700">
                <a:solidFill>
                  <a:schemeClr val="tx1"/>
                </a:solidFill>
              </a:rPr>
              <a:t>: </a:t>
            </a:r>
            <a:r>
              <a:rPr lang="en-US" altLang="en-US" sz="1700" b="1">
                <a:solidFill>
                  <a:schemeClr val="tx1"/>
                </a:solidFill>
              </a:rPr>
              <a:t>BE SPECIFIC</a:t>
            </a:r>
            <a:r>
              <a:rPr lang="en-US" altLang="en-US" sz="1700">
                <a:solidFill>
                  <a:schemeClr val="tx1"/>
                </a:solidFill>
              </a:rPr>
              <a:t> - For example, include details such as, “Member raised her voice at Staff multiple times and called them stupid.” </a:t>
            </a:r>
            <a:endParaRPr lang="en-US" altLang="en-US" sz="170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173038" indent="-173038" eaLnBrk="1" fontAlgn="t" hangingPunct="1">
              <a:spcBef>
                <a:spcPct val="0"/>
              </a:spcBef>
            </a:pPr>
            <a:endParaRPr lang="en-US" altLang="en-US" sz="1700">
              <a:solidFill>
                <a:schemeClr val="tx1"/>
              </a:solidFill>
            </a:endParaRPr>
          </a:p>
          <a:p>
            <a:pPr marL="173038" indent="-173038" eaLnBrk="1" hangingPunct="1">
              <a:spcBef>
                <a:spcPct val="0"/>
              </a:spcBef>
            </a:pPr>
            <a:r>
              <a:rPr lang="en-US" altLang="en-US" sz="1700" b="1" u="sng">
                <a:solidFill>
                  <a:schemeClr val="tx1"/>
                </a:solidFill>
              </a:rPr>
              <a:t>DO</a:t>
            </a:r>
            <a:r>
              <a:rPr lang="en-US" altLang="en-US" sz="1700">
                <a:solidFill>
                  <a:schemeClr val="tx1"/>
                </a:solidFill>
              </a:rPr>
              <a:t>: Use quotations for facts explaining Member’s comments (“ …”)</a:t>
            </a:r>
            <a:endParaRPr lang="en-US" altLang="en-US" sz="170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173038" indent="-173038" eaLnBrk="1" hangingPunct="1">
              <a:spcBef>
                <a:spcPct val="0"/>
              </a:spcBef>
            </a:pPr>
            <a:endParaRPr lang="en-US" altLang="en-US" sz="1700">
              <a:solidFill>
                <a:schemeClr val="tx1"/>
              </a:solidFill>
            </a:endParaRPr>
          </a:p>
          <a:p>
            <a:pPr marL="173038" indent="-173038" eaLnBrk="1" hangingPunct="1">
              <a:spcBef>
                <a:spcPct val="0"/>
              </a:spcBef>
            </a:pPr>
            <a:r>
              <a:rPr lang="en-US" altLang="en-US" sz="1700" b="1" u="sng">
                <a:solidFill>
                  <a:schemeClr val="tx1"/>
                </a:solidFill>
              </a:rPr>
              <a:t>DO NOT</a:t>
            </a:r>
            <a:r>
              <a:rPr lang="en-US" altLang="en-US" sz="1700">
                <a:solidFill>
                  <a:schemeClr val="tx1"/>
                </a:solidFill>
              </a:rPr>
              <a:t>: Do not scribble, scratch out, or write side-notes</a:t>
            </a:r>
            <a:endParaRPr lang="en-US" altLang="en-US" sz="170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marL="173038" indent="-173038" eaLnBrk="1" hangingPunct="1">
              <a:spcBef>
                <a:spcPct val="0"/>
              </a:spcBef>
            </a:pPr>
            <a:endParaRPr lang="en-US" altLang="en-US" sz="1700">
              <a:solidFill>
                <a:schemeClr val="tx1"/>
              </a:solidFill>
            </a:endParaRPr>
          </a:p>
          <a:p>
            <a:pPr marL="173038" indent="-173038" eaLnBrk="1" hangingPunct="1">
              <a:spcBef>
                <a:spcPct val="0"/>
              </a:spcBef>
            </a:pPr>
            <a:r>
              <a:rPr lang="en-US" altLang="en-US" sz="1700" b="1" u="sng">
                <a:solidFill>
                  <a:schemeClr val="tx1"/>
                </a:solidFill>
              </a:rPr>
              <a:t>DO</a:t>
            </a:r>
            <a:r>
              <a:rPr lang="en-US" altLang="en-US" sz="1700">
                <a:solidFill>
                  <a:schemeClr val="tx1"/>
                </a:solidFill>
              </a:rPr>
              <a:t>: If progress note are handwritten, ensure writing is legible.</a:t>
            </a:r>
            <a:endParaRPr lang="en-US" altLang="en-US" sz="17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pic>
        <p:nvPicPr>
          <p:cNvPr id="10244" name="Picture 7">
            <a:extLst>
              <a:ext uri="{FF2B5EF4-FFF2-40B4-BE49-F238E27FC236}">
                <a16:creationId xmlns:a16="http://schemas.microsoft.com/office/drawing/2014/main" id="{8611785A-FDCA-47F1-9780-2910D701B7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2575" y="5702300"/>
            <a:ext cx="1000125" cy="92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1">
            <a:extLst>
              <a:ext uri="{FF2B5EF4-FFF2-40B4-BE49-F238E27FC236}">
                <a16:creationId xmlns:a16="http://schemas.microsoft.com/office/drawing/2014/main" id="{81EFEB00-625C-8BAE-AC59-0167177D8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31000" y="6492875"/>
            <a:ext cx="2413000" cy="365125"/>
          </a:xfrm>
        </p:spPr>
        <p:txBody>
          <a:bodyPr/>
          <a:lstStyle/>
          <a:p>
            <a:pPr algn="r">
              <a:defRPr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RS Revision Date: 7/25/2024 (SW)</a:t>
            </a:r>
          </a:p>
        </p:txBody>
      </p:sp>
    </p:spTree>
  </p:cSld>
  <p:clrMapOvr>
    <a:masterClrMapping/>
  </p:clrMapOvr>
  <p:transition spd="slow" advTm="10000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528BA9AE-2675-DDEB-43AC-B3BCA9B1D3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Progress Note Instructions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71CE7DF0-2A84-1371-94EC-CFFBA26E636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11188" y="1524000"/>
            <a:ext cx="7086600" cy="3881438"/>
          </a:xfrm>
        </p:spPr>
        <p:txBody>
          <a:bodyPr/>
          <a:lstStyle/>
          <a:p>
            <a:pPr marL="342900" lvl="1" indent="-342900" eaLnBrk="1" hangingPunct="1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en-US" sz="2000" b="1" dirty="0">
                <a:solidFill>
                  <a:srgbClr val="FF0000"/>
                </a:solidFill>
              </a:rPr>
              <a:t>*</a:t>
            </a:r>
            <a:r>
              <a:rPr lang="en-US" sz="2000" dirty="0">
                <a:solidFill>
                  <a:srgbClr val="FF0000"/>
                </a:solidFill>
              </a:rPr>
              <a:t>Utilize the specific Progress Note for the Member’s setting: </a:t>
            </a:r>
          </a:p>
          <a:p>
            <a:pPr marL="804863" lvl="2" indent="0" eaLnBrk="1" hangingPunct="1">
              <a:lnSpc>
                <a:spcPct val="110000"/>
              </a:lnSpc>
              <a:spcBef>
                <a:spcPts val="0"/>
              </a:spcBef>
              <a:buFont typeface="Wingdings 3" panose="05040102010807070707" pitchFamily="18" charset="2"/>
              <a:buNone/>
              <a:defRPr/>
            </a:pPr>
            <a:r>
              <a:rPr lang="en-US" sz="1200" b="1" dirty="0">
                <a:solidFill>
                  <a:srgbClr val="FF0000"/>
                </a:solidFill>
              </a:rPr>
              <a:t>Specialized Licensed; or </a:t>
            </a:r>
          </a:p>
          <a:p>
            <a:pPr marL="804863" lvl="2" indent="0" eaLnBrk="1" hangingPunct="1">
              <a:lnSpc>
                <a:spcPct val="110000"/>
              </a:lnSpc>
              <a:spcBef>
                <a:spcPts val="0"/>
              </a:spcBef>
              <a:buFont typeface="Wingdings 3" panose="05040102010807070707" pitchFamily="18" charset="2"/>
              <a:buNone/>
              <a:defRPr/>
            </a:pPr>
            <a:r>
              <a:rPr lang="en-US" sz="1200" b="1" dirty="0">
                <a:solidFill>
                  <a:srgbClr val="FF0000"/>
                </a:solidFill>
              </a:rPr>
              <a:t>Specialized Unlicensed | In-Home CLS Staffing Services</a:t>
            </a:r>
          </a:p>
          <a:p>
            <a:pPr eaLnBrk="1" hangingPunct="1"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endParaRPr lang="en-US" sz="2000" dirty="0"/>
          </a:p>
          <a:p>
            <a:pPr eaLnBrk="1" hangingPunct="1"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en-US" sz="2000" dirty="0"/>
              <a:t>Complete Member information at the top of Face Sheet: </a:t>
            </a:r>
          </a:p>
          <a:p>
            <a:pPr marL="800100" lvl="1" indent="-342900" eaLnBrk="1" hangingPunct="1">
              <a:spcBef>
                <a:spcPts val="0"/>
              </a:spcBef>
              <a:spcAft>
                <a:spcPts val="500"/>
              </a:spcAft>
              <a:buFont typeface="Wingdings" panose="05000000000000000000" pitchFamily="2" charset="2"/>
              <a:buChar char="Ø"/>
              <a:defRPr/>
            </a:pPr>
            <a:r>
              <a:rPr lang="en-US" sz="1400" dirty="0"/>
              <a:t>Select Program Designation (</a:t>
            </a:r>
            <a:r>
              <a:rPr lang="en-US" sz="1400" b="1" dirty="0"/>
              <a:t>AMI</a:t>
            </a:r>
            <a:r>
              <a:rPr lang="en-US" sz="1400" dirty="0"/>
              <a:t> or </a:t>
            </a:r>
            <a:r>
              <a:rPr lang="en-US" sz="1400" b="1" dirty="0"/>
              <a:t>IDD</a:t>
            </a:r>
            <a:r>
              <a:rPr lang="en-US" sz="1400" dirty="0"/>
              <a:t>)</a:t>
            </a:r>
            <a:r>
              <a:rPr lang="en-US" sz="1400" b="1" i="1" dirty="0">
                <a:solidFill>
                  <a:srgbClr val="FF0000"/>
                </a:solidFill>
              </a:rPr>
              <a:t>*</a:t>
            </a:r>
          </a:p>
          <a:p>
            <a:pPr marL="800100" lvl="1" indent="-342900" eaLnBrk="1" hangingPunct="1">
              <a:spcBef>
                <a:spcPts val="0"/>
              </a:spcBef>
              <a:spcAft>
                <a:spcPts val="500"/>
              </a:spcAft>
              <a:buFont typeface="Wingdings" panose="05000000000000000000" pitchFamily="2" charset="2"/>
              <a:buChar char="Ø"/>
              <a:defRPr/>
            </a:pPr>
            <a:r>
              <a:rPr lang="en-US" sz="1400" dirty="0"/>
              <a:t>Member </a:t>
            </a:r>
            <a:r>
              <a:rPr lang="en-US" sz="1400" b="1" dirty="0"/>
              <a:t>Name</a:t>
            </a:r>
            <a:r>
              <a:rPr lang="en-US" sz="1400" dirty="0"/>
              <a:t> and </a:t>
            </a:r>
            <a:r>
              <a:rPr lang="en-US" sz="1400" b="1" dirty="0"/>
              <a:t>MHWIN ID#</a:t>
            </a:r>
            <a:r>
              <a:rPr lang="en-US" sz="1400" b="1" i="1" dirty="0">
                <a:solidFill>
                  <a:srgbClr val="FF0000"/>
                </a:solidFill>
              </a:rPr>
              <a:t>*</a:t>
            </a:r>
          </a:p>
          <a:p>
            <a:pPr marL="800100" lvl="1" indent="-342900" eaLnBrk="1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400" dirty="0"/>
              <a:t>Note </a:t>
            </a:r>
            <a:r>
              <a:rPr lang="en-US" sz="1400" b="1" dirty="0"/>
              <a:t>Date</a:t>
            </a:r>
            <a:r>
              <a:rPr lang="en-US" sz="1400" b="1" i="1" dirty="0">
                <a:solidFill>
                  <a:srgbClr val="FF0000"/>
                </a:solidFill>
              </a:rPr>
              <a:t>*</a:t>
            </a:r>
          </a:p>
          <a:p>
            <a:pPr marL="1257300" lvl="2" indent="-342900" eaLnBrk="1" hangingPunct="1">
              <a:spcBef>
                <a:spcPts val="0"/>
              </a:spcBef>
              <a:spcAft>
                <a:spcPts val="2000"/>
              </a:spcAft>
              <a:buFont typeface="Wingdings" panose="05000000000000000000" pitchFamily="2" charset="2"/>
              <a:buChar char="Ø"/>
              <a:defRPr/>
            </a:pPr>
            <a:r>
              <a:rPr lang="en-US" sz="1100" b="1" i="1" dirty="0">
                <a:solidFill>
                  <a:srgbClr val="FF0000"/>
                </a:solidFill>
              </a:rPr>
              <a:t>Now auto-populates onto PAGE #2</a:t>
            </a:r>
          </a:p>
          <a:p>
            <a:pPr marL="342900" lvl="1" indent="-342900" eaLnBrk="1" hangingPunct="1">
              <a:spcBef>
                <a:spcPts val="0"/>
              </a:spcBef>
              <a:spcAft>
                <a:spcPts val="2000"/>
              </a:spcAft>
              <a:buFont typeface="Wingdings" panose="05000000000000000000" pitchFamily="2" charset="2"/>
              <a:buChar char="Ø"/>
              <a:tabLst>
                <a:tab pos="228600" algn="l"/>
              </a:tabLst>
              <a:defRPr/>
            </a:pPr>
            <a:r>
              <a:rPr lang="en-US" sz="2000" dirty="0"/>
              <a:t>Clinically-Responsible Service Provider </a:t>
            </a:r>
            <a:r>
              <a:rPr lang="en-US" sz="2000" b="1" dirty="0"/>
              <a:t>(CRSP)</a:t>
            </a:r>
            <a:r>
              <a:rPr lang="en-US" sz="2000" dirty="0"/>
              <a:t> with Support Coordinator </a:t>
            </a:r>
            <a:r>
              <a:rPr lang="en-US" sz="2000" b="1" dirty="0"/>
              <a:t>(SC)</a:t>
            </a:r>
            <a:r>
              <a:rPr lang="en-US" sz="2000" dirty="0"/>
              <a:t>/Case Manager </a:t>
            </a:r>
            <a:r>
              <a:rPr lang="en-US" sz="2000" b="1" dirty="0"/>
              <a:t>(CM)</a:t>
            </a:r>
            <a:r>
              <a:rPr lang="en-US" sz="2000" dirty="0"/>
              <a:t> </a:t>
            </a:r>
            <a:r>
              <a:rPr lang="en-US" sz="2000" b="1" dirty="0"/>
              <a:t>Name</a:t>
            </a:r>
          </a:p>
          <a:p>
            <a:pPr marL="342900" lvl="1" indent="-342900" eaLnBrk="1" hangingPunct="1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  <a:defRPr/>
            </a:pPr>
            <a:r>
              <a:rPr lang="en-US" sz="2000" dirty="0"/>
              <a:t>Enter </a:t>
            </a:r>
            <a:r>
              <a:rPr lang="en-US" sz="2000" b="1" dirty="0"/>
              <a:t>Facility Name</a:t>
            </a:r>
            <a:endParaRPr lang="en-US" sz="1200" b="1" dirty="0"/>
          </a:p>
        </p:txBody>
      </p:sp>
      <p:sp>
        <p:nvSpPr>
          <p:cNvPr id="11268" name="TextBox 1">
            <a:extLst>
              <a:ext uri="{FF2B5EF4-FFF2-40B4-BE49-F238E27FC236}">
                <a16:creationId xmlns:a16="http://schemas.microsoft.com/office/drawing/2014/main" id="{80F4A5EC-6CDB-17BD-D0F0-149602E994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788" y="6324600"/>
            <a:ext cx="34718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solidFill>
                  <a:srgbClr val="FF0000"/>
                </a:solidFill>
              </a:rPr>
              <a:t>*Red text indicates recent change to process.</a:t>
            </a:r>
          </a:p>
        </p:txBody>
      </p:sp>
      <p:pic>
        <p:nvPicPr>
          <p:cNvPr id="11269" name="Picture 7">
            <a:extLst>
              <a:ext uri="{FF2B5EF4-FFF2-40B4-BE49-F238E27FC236}">
                <a16:creationId xmlns:a16="http://schemas.microsoft.com/office/drawing/2014/main" id="{7C6C4917-A65A-51E3-D4F5-1BB157B862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2575" y="5702300"/>
            <a:ext cx="1000125" cy="92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1">
            <a:extLst>
              <a:ext uri="{FF2B5EF4-FFF2-40B4-BE49-F238E27FC236}">
                <a16:creationId xmlns:a16="http://schemas.microsoft.com/office/drawing/2014/main" id="{5A374F1B-99D0-FF3C-D464-8B355508A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31000" y="6492875"/>
            <a:ext cx="2413000" cy="365125"/>
          </a:xfrm>
        </p:spPr>
        <p:txBody>
          <a:bodyPr/>
          <a:lstStyle/>
          <a:p>
            <a:pPr algn="r">
              <a:defRPr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RS Revision Date: 7/25/2024 (SW)</a:t>
            </a:r>
          </a:p>
        </p:txBody>
      </p:sp>
    </p:spTree>
  </p:cSld>
  <p:clrMapOvr>
    <a:masterClrMapping/>
  </p:clrMapOvr>
  <p:transition spd="slow" advTm="10000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6FE0B5CB-6210-8601-192B-26E415F0C5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Instructions (continued)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66C4521B-FFA8-FC64-BA29-E872F87641E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11188" y="1528763"/>
            <a:ext cx="7086600" cy="3881437"/>
          </a:xfrm>
        </p:spPr>
        <p:txBody>
          <a:bodyPr/>
          <a:lstStyle/>
          <a:p>
            <a:pPr marL="342900" lvl="1" indent="-342900" eaLnBrk="1" hangingPunct="1">
              <a:lnSpc>
                <a:spcPct val="110000"/>
              </a:lnSpc>
              <a:spcBef>
                <a:spcPts val="0"/>
              </a:spcBef>
              <a:spcAft>
                <a:spcPts val="500"/>
              </a:spcAft>
              <a:buFont typeface="Wingdings" panose="05000000000000000000" pitchFamily="2" charset="2"/>
              <a:buChar char="Ø"/>
              <a:tabLst>
                <a:tab pos="228600" algn="l"/>
              </a:tabLst>
              <a:defRPr/>
            </a:pPr>
            <a:r>
              <a:rPr lang="en-US" sz="2000" dirty="0"/>
              <a:t>List </a:t>
            </a:r>
            <a:r>
              <a:rPr lang="en-US" sz="2000" b="1" dirty="0"/>
              <a:t>Identified Goal(s) </a:t>
            </a:r>
            <a:r>
              <a:rPr lang="en-US" sz="2000" dirty="0"/>
              <a:t>from Member’s Individual Plan of Service (</a:t>
            </a:r>
            <a:r>
              <a:rPr lang="en-US" sz="2000" b="1" dirty="0"/>
              <a:t>IPOS</a:t>
            </a:r>
            <a:r>
              <a:rPr lang="en-US" sz="2000" dirty="0"/>
              <a:t>) </a:t>
            </a:r>
          </a:p>
          <a:p>
            <a:pPr marL="800100" lvl="1" indent="-342900" eaLnBrk="1" hangingPunct="1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en-US" sz="1300" dirty="0"/>
              <a:t>Any significant behavioral/medical changes in Member’s condition must be reported to the CRSP SC/CM to be addressed in the IPOS</a:t>
            </a:r>
          </a:p>
          <a:p>
            <a:pPr marL="342900" lvl="1" indent="-342900" eaLnBrk="1" hangingPunct="1">
              <a:lnSpc>
                <a:spcPct val="110000"/>
              </a:lnSpc>
              <a:spcBef>
                <a:spcPts val="0"/>
              </a:spcBef>
              <a:spcAft>
                <a:spcPts val="500"/>
              </a:spcAft>
              <a:buFont typeface="Wingdings" panose="05000000000000000000" pitchFamily="2" charset="2"/>
              <a:buChar char="Ø"/>
              <a:tabLst>
                <a:tab pos="228600" algn="l"/>
              </a:tabLst>
              <a:defRPr/>
            </a:pPr>
            <a:r>
              <a:rPr lang="en-US" altLang="en-US" sz="2000" b="1" dirty="0"/>
              <a:t>Enter </a:t>
            </a:r>
            <a:r>
              <a:rPr lang="en-US" altLang="en-US" sz="2000" dirty="0"/>
              <a:t>approved </a:t>
            </a:r>
            <a:r>
              <a:rPr lang="en-US" altLang="en-US" sz="2000" b="1" dirty="0"/>
              <a:t>CLS, PC</a:t>
            </a:r>
            <a:r>
              <a:rPr lang="en-US" altLang="en-US" sz="2000" dirty="0"/>
              <a:t>, and/or</a:t>
            </a:r>
            <a:r>
              <a:rPr lang="en-US" altLang="en-US" sz="2000" b="1" dirty="0"/>
              <a:t> </a:t>
            </a:r>
            <a:r>
              <a:rPr lang="en-US" altLang="en-US" sz="2000" dirty="0">
                <a:solidFill>
                  <a:srgbClr val="FF0000"/>
                </a:solidFill>
              </a:rPr>
              <a:t>*</a:t>
            </a:r>
            <a:r>
              <a:rPr lang="en-US" altLang="en-US" sz="2000" b="1" dirty="0"/>
              <a:t>Respite</a:t>
            </a:r>
            <a:r>
              <a:rPr lang="en-US" altLang="en-US" sz="2000" dirty="0"/>
              <a:t> hours confirmed by Residential Assessment</a:t>
            </a:r>
          </a:p>
          <a:p>
            <a:pPr marL="800100" lvl="1" indent="-342900" eaLnBrk="1" hangingPunct="1">
              <a:spcBef>
                <a:spcPts val="0"/>
              </a:spcBef>
              <a:spcAft>
                <a:spcPts val="400"/>
              </a:spcAft>
              <a:buFont typeface="Wingdings" panose="05000000000000000000" pitchFamily="2" charset="2"/>
              <a:buChar char="Ø"/>
              <a:defRPr/>
            </a:pPr>
            <a:r>
              <a:rPr lang="en-US" sz="1300" dirty="0"/>
              <a:t>Located in MHWIN</a:t>
            </a:r>
          </a:p>
          <a:p>
            <a:pPr marL="800100" lvl="1" indent="-342900" eaLnBrk="1" hangingPunct="1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Ø"/>
              <a:defRPr/>
            </a:pPr>
            <a:r>
              <a:rPr lang="en-US" sz="1300" b="1" dirty="0">
                <a:solidFill>
                  <a:srgbClr val="FF0000"/>
                </a:solidFill>
              </a:rPr>
              <a:t>*Respite Services does not require a Residential Assessment.</a:t>
            </a:r>
          </a:p>
          <a:p>
            <a:pPr eaLnBrk="1" hangingPunct="1">
              <a:spcAft>
                <a:spcPts val="50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solidFill>
                  <a:schemeClr val="tx1"/>
                </a:solidFill>
              </a:rPr>
              <a:t>Staff indicates their </a:t>
            </a:r>
            <a:r>
              <a:rPr lang="en-US" altLang="en-US" sz="2000" b="1" dirty="0">
                <a:solidFill>
                  <a:schemeClr val="tx1"/>
                </a:solidFill>
              </a:rPr>
              <a:t>Initials</a:t>
            </a:r>
            <a:r>
              <a:rPr lang="en-US" altLang="en-US" sz="2000" dirty="0">
                <a:solidFill>
                  <a:schemeClr val="tx1"/>
                </a:solidFill>
              </a:rPr>
              <a:t> and Number of </a:t>
            </a:r>
            <a:r>
              <a:rPr lang="en-US" altLang="en-US" sz="2000" b="1" dirty="0">
                <a:solidFill>
                  <a:schemeClr val="tx1"/>
                </a:solidFill>
              </a:rPr>
              <a:t>Minutes </a:t>
            </a:r>
            <a:r>
              <a:rPr lang="en-US" altLang="en-US" sz="2000" dirty="0">
                <a:solidFill>
                  <a:schemeClr val="tx1"/>
                </a:solidFill>
              </a:rPr>
              <a:t>spent rendering services for each identified </a:t>
            </a:r>
            <a:r>
              <a:rPr lang="en-US" altLang="en-US" sz="2000" b="1" dirty="0">
                <a:solidFill>
                  <a:schemeClr val="tx1"/>
                </a:solidFill>
              </a:rPr>
              <a:t>Objective</a:t>
            </a:r>
            <a:endParaRPr lang="en-US" altLang="en-US" sz="2000" dirty="0">
              <a:solidFill>
                <a:schemeClr val="tx1"/>
              </a:solidFill>
            </a:endParaRPr>
          </a:p>
          <a:p>
            <a:pPr marL="800100" lvl="1" indent="-342900" eaLnBrk="1" hangingPunct="1">
              <a:spcBef>
                <a:spcPts val="0"/>
              </a:spcBef>
              <a:spcAft>
                <a:spcPts val="50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en-US" sz="1300" dirty="0">
                <a:solidFill>
                  <a:schemeClr val="tx1"/>
                </a:solidFill>
              </a:rPr>
              <a:t>Shift Columns: </a:t>
            </a:r>
            <a:r>
              <a:rPr lang="en-US" altLang="en-US" sz="1300" b="1" dirty="0">
                <a:solidFill>
                  <a:schemeClr val="tx1"/>
                </a:solidFill>
              </a:rPr>
              <a:t>AM</a:t>
            </a:r>
            <a:r>
              <a:rPr lang="en-US" altLang="en-US" sz="1300" dirty="0">
                <a:solidFill>
                  <a:schemeClr val="tx1"/>
                </a:solidFill>
              </a:rPr>
              <a:t>, </a:t>
            </a:r>
            <a:r>
              <a:rPr lang="en-US" altLang="en-US" sz="1300" b="1" dirty="0">
                <a:solidFill>
                  <a:schemeClr val="tx1"/>
                </a:solidFill>
              </a:rPr>
              <a:t>PM</a:t>
            </a:r>
            <a:r>
              <a:rPr lang="en-US" altLang="en-US" sz="1300" dirty="0">
                <a:solidFill>
                  <a:schemeClr val="tx1"/>
                </a:solidFill>
              </a:rPr>
              <a:t>, or </a:t>
            </a:r>
            <a:r>
              <a:rPr lang="en-US" altLang="en-US" sz="1300" b="1" dirty="0">
                <a:solidFill>
                  <a:schemeClr val="tx1"/>
                </a:solidFill>
              </a:rPr>
              <a:t>MN</a:t>
            </a:r>
            <a:r>
              <a:rPr lang="en-US" altLang="en-US" sz="1300" dirty="0">
                <a:solidFill>
                  <a:schemeClr val="tx1"/>
                </a:solidFill>
              </a:rPr>
              <a:t> (Midnight)</a:t>
            </a:r>
          </a:p>
          <a:p>
            <a:pPr marL="800100" lvl="1" indent="-342900" eaLnBrk="1" hangingPunct="1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Ø"/>
              <a:defRPr/>
            </a:pPr>
            <a:r>
              <a:rPr lang="en-US" sz="1300" b="1" dirty="0">
                <a:solidFill>
                  <a:schemeClr val="tx1"/>
                </a:solidFill>
              </a:rPr>
              <a:t>Unlicensed settings can utilize “Hours-to-Minutes” conversion chart</a:t>
            </a:r>
            <a:endParaRPr lang="en-US" sz="1300" dirty="0">
              <a:solidFill>
                <a:schemeClr val="tx1"/>
              </a:solidFill>
            </a:endParaRPr>
          </a:p>
          <a:p>
            <a:pPr marL="342900" lvl="1" indent="-342900" eaLnBrk="1" hangingPunct="1">
              <a:lnSpc>
                <a:spcPct val="110000"/>
              </a:lnSpc>
              <a:spcBef>
                <a:spcPts val="0"/>
              </a:spcBef>
              <a:spcAft>
                <a:spcPts val="2000"/>
              </a:spcAft>
              <a:buFont typeface="Wingdings" panose="05000000000000000000" pitchFamily="2" charset="2"/>
              <a:buChar char="Ø"/>
              <a:tabLst>
                <a:tab pos="228600" algn="l"/>
              </a:tabLst>
              <a:defRPr/>
            </a:pPr>
            <a:endParaRPr lang="en-US" altLang="en-US" sz="2000" dirty="0"/>
          </a:p>
          <a:p>
            <a:pPr marL="290513" eaLnBrk="1" hangingPunct="1">
              <a:lnSpc>
                <a:spcPct val="110000"/>
              </a:lnSpc>
              <a:spcBef>
                <a:spcPts val="0"/>
              </a:spcBef>
              <a:defRPr/>
            </a:pPr>
            <a:endParaRPr lang="en-US" sz="1600" b="1" dirty="0"/>
          </a:p>
        </p:txBody>
      </p:sp>
      <p:sp>
        <p:nvSpPr>
          <p:cNvPr id="12292" name="TextBox 1">
            <a:extLst>
              <a:ext uri="{FF2B5EF4-FFF2-40B4-BE49-F238E27FC236}">
                <a16:creationId xmlns:a16="http://schemas.microsoft.com/office/drawing/2014/main" id="{460707E2-9CD0-D419-3CD3-B9F27E52FB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788" y="6324600"/>
            <a:ext cx="34718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solidFill>
                  <a:srgbClr val="FF0000"/>
                </a:solidFill>
              </a:rPr>
              <a:t>*Red text indicates recent change to process.</a:t>
            </a:r>
          </a:p>
        </p:txBody>
      </p:sp>
      <p:pic>
        <p:nvPicPr>
          <p:cNvPr id="12293" name="Picture 7">
            <a:extLst>
              <a:ext uri="{FF2B5EF4-FFF2-40B4-BE49-F238E27FC236}">
                <a16:creationId xmlns:a16="http://schemas.microsoft.com/office/drawing/2014/main" id="{B4D839A1-F607-0E0C-4B1E-E5D5E63588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2575" y="5702300"/>
            <a:ext cx="1000125" cy="92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1">
            <a:extLst>
              <a:ext uri="{FF2B5EF4-FFF2-40B4-BE49-F238E27FC236}">
                <a16:creationId xmlns:a16="http://schemas.microsoft.com/office/drawing/2014/main" id="{9864B137-9609-8293-A698-4BFBFDFAE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31000" y="6492875"/>
            <a:ext cx="2413000" cy="365125"/>
          </a:xfrm>
        </p:spPr>
        <p:txBody>
          <a:bodyPr/>
          <a:lstStyle/>
          <a:p>
            <a:pPr algn="r">
              <a:defRPr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RS Revision Date: 7/25/2024 (SW)</a:t>
            </a:r>
          </a:p>
        </p:txBody>
      </p:sp>
    </p:spTree>
  </p:cSld>
  <p:clrMapOvr>
    <a:masterClrMapping/>
  </p:clrMapOvr>
  <p:transition spd="slow" advTm="10000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4E1DFDC2-6624-D093-320A-6960FA758D4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11188" y="1528763"/>
            <a:ext cx="6856412" cy="3881437"/>
          </a:xfrm>
        </p:spPr>
        <p:txBody>
          <a:bodyPr/>
          <a:lstStyle/>
          <a:p>
            <a:pPr eaLnBrk="1" hangingPunct="1">
              <a:spcAft>
                <a:spcPts val="50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en-US" sz="2000" dirty="0">
                <a:solidFill>
                  <a:srgbClr val="FF0000"/>
                </a:solidFill>
              </a:rPr>
              <a:t>Each staff enters the </a:t>
            </a:r>
            <a:r>
              <a:rPr lang="en-US" altLang="en-US" sz="2000" b="1" dirty="0">
                <a:solidFill>
                  <a:srgbClr val="FF0000"/>
                </a:solidFill>
              </a:rPr>
              <a:t>START</a:t>
            </a:r>
            <a:r>
              <a:rPr lang="en-US" altLang="en-US" sz="2000" dirty="0">
                <a:solidFill>
                  <a:srgbClr val="FF0000"/>
                </a:solidFill>
              </a:rPr>
              <a:t> </a:t>
            </a:r>
            <a:r>
              <a:rPr lang="en-US" altLang="en-US" sz="2000" b="1" dirty="0">
                <a:solidFill>
                  <a:srgbClr val="FF0000"/>
                </a:solidFill>
              </a:rPr>
              <a:t>Time</a:t>
            </a:r>
            <a:r>
              <a:rPr lang="en-US" altLang="en-US" sz="2000" dirty="0">
                <a:solidFill>
                  <a:srgbClr val="FF0000"/>
                </a:solidFill>
              </a:rPr>
              <a:t> for when they begin working with the member on the </a:t>
            </a:r>
            <a:r>
              <a:rPr lang="en-US" altLang="en-US" sz="2000" b="1" u="sng" dirty="0">
                <a:solidFill>
                  <a:srgbClr val="FF0000"/>
                </a:solidFill>
              </a:rPr>
              <a:t>FIRST</a:t>
            </a:r>
            <a:r>
              <a:rPr lang="en-US" altLang="en-US" sz="2000" dirty="0">
                <a:solidFill>
                  <a:srgbClr val="FF0000"/>
                </a:solidFill>
              </a:rPr>
              <a:t> CLS/PC service, and the </a:t>
            </a:r>
            <a:r>
              <a:rPr lang="en-US" altLang="en-US" sz="2000" b="1" dirty="0">
                <a:solidFill>
                  <a:srgbClr val="FF0000"/>
                </a:solidFill>
              </a:rPr>
              <a:t>STOP Time</a:t>
            </a:r>
            <a:r>
              <a:rPr lang="en-US" altLang="en-US" sz="2000" dirty="0">
                <a:solidFill>
                  <a:srgbClr val="FF0000"/>
                </a:solidFill>
              </a:rPr>
              <a:t> for when they stop working with member (regardless of work shift start/stop time).</a:t>
            </a:r>
            <a:r>
              <a:rPr lang="en-US" altLang="en-US" sz="2000" b="1" dirty="0">
                <a:solidFill>
                  <a:srgbClr val="FF0000"/>
                </a:solidFill>
              </a:rPr>
              <a:t>*</a:t>
            </a:r>
            <a:r>
              <a:rPr lang="en-US" altLang="en-US" sz="2000" dirty="0">
                <a:solidFill>
                  <a:srgbClr val="FF0000"/>
                </a:solidFill>
              </a:rPr>
              <a:t> </a:t>
            </a:r>
          </a:p>
          <a:p>
            <a:pPr marL="800100" lvl="1" indent="-342900" eaLnBrk="1" hangingPunct="1">
              <a:spcBef>
                <a:spcPts val="0"/>
              </a:spcBef>
              <a:spcAft>
                <a:spcPts val="50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en-US" sz="1300" dirty="0">
                <a:solidFill>
                  <a:srgbClr val="FF0000"/>
                </a:solidFill>
              </a:rPr>
              <a:t>Per Medicaid Compliance</a:t>
            </a:r>
          </a:p>
          <a:p>
            <a:pPr marL="800100" lvl="1" indent="-342900" eaLnBrk="1" hangingPunct="1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en-US" sz="1300" dirty="0">
                <a:solidFill>
                  <a:srgbClr val="FF0000"/>
                </a:solidFill>
              </a:rPr>
              <a:t>Residential Provider (or Designee) is responsible to review and tally total minutes for rendered services of 24-hour note.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endParaRPr lang="en-US" altLang="en-US" b="1" u="sng" dirty="0">
              <a:solidFill>
                <a:srgbClr val="FF0000"/>
              </a:solidFill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Ø"/>
              <a:defRPr/>
            </a:pPr>
            <a:r>
              <a:rPr lang="en-US" altLang="en-US" sz="2000" b="1" u="sng" dirty="0">
                <a:solidFill>
                  <a:srgbClr val="FF0000"/>
                </a:solidFill>
              </a:rPr>
              <a:t>Respite Care Services Only*</a:t>
            </a:r>
            <a:r>
              <a:rPr lang="en-US" altLang="en-US" sz="2000" b="1" dirty="0">
                <a:solidFill>
                  <a:srgbClr val="FF0000"/>
                </a:solidFill>
              </a:rPr>
              <a:t>:</a:t>
            </a:r>
            <a:r>
              <a:rPr lang="en-US" altLang="en-US" sz="2000" dirty="0">
                <a:solidFill>
                  <a:srgbClr val="FF0000"/>
                </a:solidFill>
              </a:rPr>
              <a:t> Member’s/Guardian’s signature are required as verification of rendered respite services as documented by CLS staffing provider.* </a:t>
            </a:r>
            <a:endParaRPr lang="en-US" altLang="en-US" sz="2000" dirty="0"/>
          </a:p>
          <a:p>
            <a:pPr lvl="1" eaLnBrk="1" hangingPunct="1">
              <a:spcBef>
                <a:spcPts val="500"/>
              </a:spcBef>
              <a:spcAft>
                <a:spcPts val="1800"/>
              </a:spcAft>
              <a:buFont typeface="Wingdings" panose="05000000000000000000" pitchFamily="2" charset="2"/>
              <a:buChar char="Ø"/>
              <a:defRPr/>
            </a:pPr>
            <a:r>
              <a:rPr lang="en-US" altLang="en-US" sz="1400" b="1" i="1" dirty="0">
                <a:solidFill>
                  <a:srgbClr val="FF0000"/>
                </a:solidFill>
              </a:rPr>
              <a:t>Digital signatures are prohibited.* </a:t>
            </a:r>
          </a:p>
          <a:p>
            <a:pPr marL="800100" lvl="1" indent="-342900" eaLnBrk="1" hangingPunct="1">
              <a:spcBef>
                <a:spcPts val="0"/>
              </a:spcBef>
              <a:spcAft>
                <a:spcPts val="500"/>
              </a:spcAft>
              <a:buFont typeface="Wingdings" panose="05000000000000000000" pitchFamily="2" charset="2"/>
              <a:buChar char="Ø"/>
              <a:defRPr/>
            </a:pPr>
            <a:endParaRPr lang="en-US" altLang="en-US" sz="1300" dirty="0">
              <a:solidFill>
                <a:srgbClr val="FF0000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7FA32B2-89C8-C835-44C4-C21B6AB278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Instructions (continued)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4340" name="TextBox 1">
            <a:extLst>
              <a:ext uri="{FF2B5EF4-FFF2-40B4-BE49-F238E27FC236}">
                <a16:creationId xmlns:a16="http://schemas.microsoft.com/office/drawing/2014/main" id="{773011A1-8EC4-24D7-3444-57976C98F6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788" y="6324600"/>
            <a:ext cx="34718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solidFill>
                  <a:srgbClr val="FF0000"/>
                </a:solidFill>
              </a:rPr>
              <a:t>*Red text indicates recent change to process.</a:t>
            </a:r>
          </a:p>
        </p:txBody>
      </p:sp>
      <p:pic>
        <p:nvPicPr>
          <p:cNvPr id="14341" name="Picture 7">
            <a:extLst>
              <a:ext uri="{FF2B5EF4-FFF2-40B4-BE49-F238E27FC236}">
                <a16:creationId xmlns:a16="http://schemas.microsoft.com/office/drawing/2014/main" id="{C7EA9165-1BB8-1766-A5BC-48B9F1012C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2575" y="5702300"/>
            <a:ext cx="1000125" cy="92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1">
            <a:extLst>
              <a:ext uri="{FF2B5EF4-FFF2-40B4-BE49-F238E27FC236}">
                <a16:creationId xmlns:a16="http://schemas.microsoft.com/office/drawing/2014/main" id="{B2C2DD09-FE00-3D5D-8DE9-C02165663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31000" y="6492875"/>
            <a:ext cx="2413000" cy="365125"/>
          </a:xfrm>
        </p:spPr>
        <p:txBody>
          <a:bodyPr/>
          <a:lstStyle/>
          <a:p>
            <a:pPr algn="r">
              <a:defRPr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RS Revision Date: 7/25/2024 (SW)</a:t>
            </a:r>
          </a:p>
        </p:txBody>
      </p:sp>
    </p:spTree>
  </p:cSld>
  <p:clrMapOvr>
    <a:masterClrMapping/>
  </p:clrMapOvr>
  <p:transition spd="slow" advTm="10000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>
            <a:extLst>
              <a:ext uri="{FF2B5EF4-FFF2-40B4-BE49-F238E27FC236}">
                <a16:creationId xmlns:a16="http://schemas.microsoft.com/office/drawing/2014/main" id="{7134F137-E071-63AC-ADC3-7D304DCDF0F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11188" y="1528763"/>
            <a:ext cx="6704012" cy="3881437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en-US" altLang="en-US"/>
              <a:t>Staff initials each entry, listing the associated </a:t>
            </a:r>
            <a:r>
              <a:rPr lang="en-US" altLang="en-US" b="1"/>
              <a:t>Objective Code,</a:t>
            </a:r>
            <a:r>
              <a:rPr lang="en-US" altLang="en-US"/>
              <a:t> </a:t>
            </a:r>
            <a:r>
              <a:rPr lang="en-US" altLang="en-US" b="1"/>
              <a:t>Task ID Code,</a:t>
            </a:r>
            <a:r>
              <a:rPr lang="en-US" altLang="en-US"/>
              <a:t> and </a:t>
            </a:r>
            <a:r>
              <a:rPr lang="en-US" altLang="en-US" b="1"/>
              <a:t>Progress Code </a:t>
            </a:r>
            <a:r>
              <a:rPr lang="en-US" altLang="en-US"/>
              <a:t>of the note being written. </a:t>
            </a:r>
          </a:p>
          <a:p>
            <a:pPr lvl="1" eaLnBrk="1" hangingPunct="1">
              <a:spcBef>
                <a:spcPts val="500"/>
              </a:spcBef>
              <a:spcAft>
                <a:spcPts val="2000"/>
              </a:spcAft>
              <a:buFont typeface="Wingdings" panose="05000000000000000000" pitchFamily="2" charset="2"/>
              <a:buChar char="Ø"/>
            </a:pPr>
            <a:r>
              <a:rPr lang="en-US" altLang="en-US" sz="1300" b="1" i="1">
                <a:solidFill>
                  <a:srgbClr val="FF0000"/>
                </a:solidFill>
              </a:rPr>
              <a:t>Drop-down options are now available in .pdf (fillable) document.* </a:t>
            </a:r>
          </a:p>
          <a:p>
            <a:pPr eaLnBrk="1" hangingPunct="1">
              <a:spcBef>
                <a:spcPct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en-US" altLang="en-US"/>
              <a:t>Each staff member during their respective shifts must </a:t>
            </a:r>
            <a:r>
              <a:rPr lang="en-US" altLang="en-US" b="1"/>
              <a:t>PRINT</a:t>
            </a:r>
            <a:r>
              <a:rPr lang="en-US" altLang="en-US"/>
              <a:t>, </a:t>
            </a:r>
            <a:r>
              <a:rPr lang="en-US" altLang="en-US" b="1"/>
              <a:t>INITIAL</a:t>
            </a:r>
            <a:r>
              <a:rPr lang="en-US" altLang="en-US"/>
              <a:t>, and </a:t>
            </a:r>
            <a:r>
              <a:rPr lang="en-US" altLang="en-US" b="1"/>
              <a:t>SIGN</a:t>
            </a:r>
            <a:r>
              <a:rPr lang="en-US" altLang="en-US"/>
              <a:t> their name when documenting each rendered service. </a:t>
            </a:r>
          </a:p>
          <a:p>
            <a:pPr lvl="1" eaLnBrk="1" hangingPunct="1">
              <a:spcBef>
                <a:spcPts val="500"/>
              </a:spcBef>
              <a:spcAft>
                <a:spcPts val="2000"/>
              </a:spcAft>
              <a:buFont typeface="Wingdings" panose="05000000000000000000" pitchFamily="2" charset="2"/>
              <a:buChar char="Ø"/>
            </a:pPr>
            <a:r>
              <a:rPr lang="en-US" altLang="en-US" sz="1300" b="1" i="1">
                <a:solidFill>
                  <a:srgbClr val="FF0000"/>
                </a:solidFill>
              </a:rPr>
              <a:t>Digital signatures are prohibited.* </a:t>
            </a:r>
            <a:endParaRPr lang="en-US" altLang="en-US"/>
          </a:p>
          <a:p>
            <a:pPr eaLnBrk="1" hangingPunct="1">
              <a:spcAft>
                <a:spcPts val="1800"/>
              </a:spcAft>
              <a:buFont typeface="Wingdings" panose="05000000000000000000" pitchFamily="2" charset="2"/>
              <a:buChar char="Ø"/>
            </a:pPr>
            <a:r>
              <a:rPr lang="en-US" altLang="en-US"/>
              <a:t>If there is a need for more space to complete the daily progress note, please utilize additional copies of </a:t>
            </a:r>
            <a:r>
              <a:rPr lang="en-US" altLang="en-US" b="1"/>
              <a:t>Page #2</a:t>
            </a:r>
            <a:r>
              <a:rPr lang="en-US" altLang="en-US"/>
              <a:t>.</a:t>
            </a:r>
          </a:p>
          <a:p>
            <a:pPr eaLnBrk="1" hangingPunct="1">
              <a:spcBef>
                <a:spcPts val="500"/>
              </a:spcBef>
              <a:spcAft>
                <a:spcPts val="1800"/>
              </a:spcAft>
              <a:buFont typeface="Wingdings" panose="05000000000000000000" pitchFamily="2" charset="2"/>
              <a:buChar char="Ø"/>
            </a:pPr>
            <a:endParaRPr lang="en-US" altLang="en-US" sz="1400" b="1" i="1">
              <a:solidFill>
                <a:srgbClr val="FF0000"/>
              </a:solidFill>
            </a:endParaRPr>
          </a:p>
        </p:txBody>
      </p:sp>
      <p:sp>
        <p:nvSpPr>
          <p:cNvPr id="15363" name="Title 1">
            <a:extLst>
              <a:ext uri="{FF2B5EF4-FFF2-40B4-BE49-F238E27FC236}">
                <a16:creationId xmlns:a16="http://schemas.microsoft.com/office/drawing/2014/main" id="{BCC5390F-08E4-2699-B7F6-5302D63E5D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Instructions (continued)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5364" name="TextBox 1">
            <a:extLst>
              <a:ext uri="{FF2B5EF4-FFF2-40B4-BE49-F238E27FC236}">
                <a16:creationId xmlns:a16="http://schemas.microsoft.com/office/drawing/2014/main" id="{076A1522-9C92-799A-9629-FC84FE7866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1788" y="6324600"/>
            <a:ext cx="34718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solidFill>
                  <a:srgbClr val="FF0000"/>
                </a:solidFill>
              </a:rPr>
              <a:t>*Red text indicates recent change to process.</a:t>
            </a:r>
          </a:p>
        </p:txBody>
      </p:sp>
      <p:pic>
        <p:nvPicPr>
          <p:cNvPr id="15365" name="Picture 7">
            <a:extLst>
              <a:ext uri="{FF2B5EF4-FFF2-40B4-BE49-F238E27FC236}">
                <a16:creationId xmlns:a16="http://schemas.microsoft.com/office/drawing/2014/main" id="{63692DFE-AD33-5962-8AB2-E3A36656AA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2575" y="5702300"/>
            <a:ext cx="1000125" cy="92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1">
            <a:extLst>
              <a:ext uri="{FF2B5EF4-FFF2-40B4-BE49-F238E27FC236}">
                <a16:creationId xmlns:a16="http://schemas.microsoft.com/office/drawing/2014/main" id="{3D0F65FC-4675-9BC0-09FE-10C339EA0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31000" y="6492875"/>
            <a:ext cx="2413000" cy="365125"/>
          </a:xfrm>
        </p:spPr>
        <p:txBody>
          <a:bodyPr/>
          <a:lstStyle/>
          <a:p>
            <a:pPr algn="r">
              <a:defRPr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RS Revision Date: 7/25/2024 (SW)</a:t>
            </a:r>
          </a:p>
        </p:txBody>
      </p:sp>
    </p:spTree>
  </p:cSld>
  <p:clrMapOvr>
    <a:masterClrMapping/>
  </p:clrMapOvr>
  <p:transition spd="slow" advTm="10000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2">
            <a:extLst>
              <a:ext uri="{FF2B5EF4-FFF2-40B4-BE49-F238E27FC236}">
                <a16:creationId xmlns:a16="http://schemas.microsoft.com/office/drawing/2014/main" id="{1464F967-5D2D-59AB-5402-DD287494951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53988" y="1143000"/>
            <a:ext cx="8151812" cy="3881438"/>
          </a:xfrm>
        </p:spPr>
        <p:txBody>
          <a:bodyPr/>
          <a:lstStyle/>
          <a:p>
            <a:pPr marL="0" indent="0" algn="ctr" eaLnBrk="1" hangingPunct="1">
              <a:lnSpc>
                <a:spcPct val="150000"/>
              </a:lnSpc>
              <a:spcBef>
                <a:spcPct val="0"/>
              </a:spcBef>
              <a:buFont typeface="Wingdings 3" panose="05040102010807070707" pitchFamily="18" charset="2"/>
              <a:buNone/>
            </a:pPr>
            <a:r>
              <a:rPr lang="en-US" altLang="en-US" sz="3600" b="1">
                <a:latin typeface="Calibri" panose="020F0502020204030204" pitchFamily="34" charset="0"/>
                <a:cs typeface="Calibri" panose="020F0502020204030204" pitchFamily="34" charset="0"/>
              </a:rPr>
              <a:t>Standardized Progress Note, </a:t>
            </a:r>
            <a:br>
              <a:rPr lang="en-US" altLang="en-US" sz="3600" b="1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en-US" sz="3600" b="1">
                <a:latin typeface="Calibri" panose="020F0502020204030204" pitchFamily="34" charset="0"/>
                <a:cs typeface="Calibri" panose="020F0502020204030204" pitchFamily="34" charset="0"/>
              </a:rPr>
              <a:t>Instruction Packet, and </a:t>
            </a:r>
          </a:p>
          <a:p>
            <a:pPr marL="0" indent="0" algn="ctr" eaLnBrk="1" hangingPunct="1">
              <a:lnSpc>
                <a:spcPct val="150000"/>
              </a:lnSpc>
              <a:spcBef>
                <a:spcPct val="0"/>
              </a:spcBef>
              <a:buFont typeface="Wingdings 3" panose="05040102010807070707" pitchFamily="18" charset="2"/>
              <a:buNone/>
            </a:pPr>
            <a:r>
              <a:rPr lang="en-US" altLang="en-US" sz="3600" b="1">
                <a:latin typeface="Calibri" panose="020F0502020204030204" pitchFamily="34" charset="0"/>
                <a:cs typeface="Calibri" panose="020F0502020204030204" pitchFamily="34" charset="0"/>
              </a:rPr>
              <a:t>Training Video, </a:t>
            </a:r>
          </a:p>
          <a:p>
            <a:pPr marL="0" indent="0" algn="ctr" eaLnBrk="1" hangingPunct="1">
              <a:lnSpc>
                <a:spcPct val="150000"/>
              </a:lnSpc>
              <a:spcBef>
                <a:spcPct val="0"/>
              </a:spcBef>
              <a:buFont typeface="Wingdings 3" panose="05040102010807070707" pitchFamily="18" charset="2"/>
              <a:buNone/>
            </a:pPr>
            <a:r>
              <a:rPr lang="en-US" altLang="en-US" sz="3600" b="1">
                <a:latin typeface="Calibri" panose="020F0502020204030204" pitchFamily="34" charset="0"/>
                <a:cs typeface="Calibri" panose="020F0502020204030204" pitchFamily="34" charset="0"/>
              </a:rPr>
              <a:t>are available on the DWIHN website:</a:t>
            </a:r>
            <a:br>
              <a:rPr lang="en-US" altLang="en-US" sz="3600" b="1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en-US" sz="3600" b="1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www.dwihn.org/providers/forms</a:t>
            </a:r>
            <a:endParaRPr lang="en-US" altLang="en-US" sz="3600"/>
          </a:p>
        </p:txBody>
      </p:sp>
      <p:pic>
        <p:nvPicPr>
          <p:cNvPr id="16387" name="Picture 7">
            <a:extLst>
              <a:ext uri="{FF2B5EF4-FFF2-40B4-BE49-F238E27FC236}">
                <a16:creationId xmlns:a16="http://schemas.microsoft.com/office/drawing/2014/main" id="{68AB3420-39C4-ACA2-ED94-E026A5F5E6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2575" y="5702300"/>
            <a:ext cx="1000125" cy="92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1">
            <a:extLst>
              <a:ext uri="{FF2B5EF4-FFF2-40B4-BE49-F238E27FC236}">
                <a16:creationId xmlns:a16="http://schemas.microsoft.com/office/drawing/2014/main" id="{A233875E-0DBE-1E62-4B76-46935EC580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31000" y="6492875"/>
            <a:ext cx="2413000" cy="365125"/>
          </a:xfrm>
        </p:spPr>
        <p:txBody>
          <a:bodyPr/>
          <a:lstStyle/>
          <a:p>
            <a:pPr algn="r">
              <a:defRPr/>
            </a:pP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RS Revision Date: 7/25/2024 (SW)</a:t>
            </a:r>
          </a:p>
        </p:txBody>
      </p:sp>
    </p:spTree>
  </p:cSld>
  <p:clrMapOvr>
    <a:masterClrMapping/>
  </p:clrMapOvr>
  <p:transition spd="slow" advTm="10000">
    <p:fade/>
  </p:transition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632D68A5DE1C4ABB71C7DE7084B852" ma:contentTypeVersion="11" ma:contentTypeDescription="Create a new document." ma:contentTypeScope="" ma:versionID="dbaba81ca2b158d2b0dbd21500f98e5d">
  <xsd:schema xmlns:xsd="http://www.w3.org/2001/XMLSchema" xmlns:xs="http://www.w3.org/2001/XMLSchema" xmlns:p="http://schemas.microsoft.com/office/2006/metadata/properties" xmlns:ns3="ce3f231e-ae35-4b33-be18-b13e1ffb2a75" xmlns:ns4="be1fd4fe-1821-4b4d-896e-5cfba62ba4b8" targetNamespace="http://schemas.microsoft.com/office/2006/metadata/properties" ma:root="true" ma:fieldsID="b57944961a2c5c32dceebcb1327d3331" ns3:_="" ns4:_="">
    <xsd:import namespace="ce3f231e-ae35-4b33-be18-b13e1ffb2a75"/>
    <xsd:import namespace="be1fd4fe-1821-4b4d-896e-5cfba62ba4b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3f231e-ae35-4b33-be18-b13e1ffb2a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1fd4fe-1821-4b4d-896e-5cfba62ba4b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D811B46-3BDE-47F2-83A6-A236C82A68A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0B192BF-740A-46B3-BD4C-57E8867B8FC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e3f231e-ae35-4b33-be18-b13e1ffb2a75"/>
    <ds:schemaRef ds:uri="be1fd4fe-1821-4b4d-896e-5cfba62ba4b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40435</TotalTime>
  <Words>836</Words>
  <Application>Microsoft Office PowerPoint</Application>
  <PresentationFormat>On-screen Show (4:3)</PresentationFormat>
  <Paragraphs>78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Trebuchet MS</vt:lpstr>
      <vt:lpstr>Arial</vt:lpstr>
      <vt:lpstr>Wingdings 3</vt:lpstr>
      <vt:lpstr>Calibri</vt:lpstr>
      <vt:lpstr>ＭＳ Ｐゴシック</vt:lpstr>
      <vt:lpstr>Wingdings</vt:lpstr>
      <vt:lpstr>Facet</vt:lpstr>
      <vt:lpstr>  Specialized Residential  Standardized Progress Note Training  Annetta McClain, LBSW - Residential Care Specialist Ryan Morgan, LMSW – Director, Residential Services  (313) 989-9513 | (313) 989-9525 residentialreferral@dwihn.org </vt:lpstr>
      <vt:lpstr>Purpose of Progress Notes</vt:lpstr>
      <vt:lpstr>Purpose of Progress Notes</vt:lpstr>
      <vt:lpstr>Progress Note DOs and DON’Ts</vt:lpstr>
      <vt:lpstr>Progress Note Instructions</vt:lpstr>
      <vt:lpstr>Instructions (continued)</vt:lpstr>
      <vt:lpstr>Instructions (continued)</vt:lpstr>
      <vt:lpstr>Instructions (continued)</vt:lpstr>
      <vt:lpstr>PowerPoint Presentation</vt:lpstr>
      <vt:lpstr>PowerPoint Presentation</vt:lpstr>
    </vt:vector>
  </TitlesOfParts>
  <Company>Wayne County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bblackwel</dc:creator>
  <cp:lastModifiedBy>Mélélé Cross</cp:lastModifiedBy>
  <cp:revision>302</cp:revision>
  <dcterms:created xsi:type="dcterms:W3CDTF">2014-02-16T20:31:46Z</dcterms:created>
  <dcterms:modified xsi:type="dcterms:W3CDTF">2026-02-02T17:27:02Z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0x0101000D632D68A5DE1C4ABB71C7DE7084B852</vt:lpwstr>
  </property>
</Properties>
</file>