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</p:sldMasterIdLst>
  <p:notesMasterIdLst>
    <p:notesMasterId r:id="rId18"/>
  </p:notesMasterIdLst>
  <p:sldIdLst>
    <p:sldId id="267" r:id="rId6"/>
    <p:sldId id="260" r:id="rId7"/>
    <p:sldId id="259" r:id="rId8"/>
    <p:sldId id="258" r:id="rId9"/>
    <p:sldId id="263" r:id="rId10"/>
    <p:sldId id="958" r:id="rId11"/>
    <p:sldId id="956" r:id="rId12"/>
    <p:sldId id="960" r:id="rId13"/>
    <p:sldId id="265" r:id="rId14"/>
    <p:sldId id="957" r:id="rId15"/>
    <p:sldId id="261" r:id="rId16"/>
    <p:sldId id="2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3A3A"/>
    <a:srgbClr val="427475"/>
    <a:srgbClr val="80AC8A"/>
    <a:srgbClr val="FFFFFF"/>
    <a:srgbClr val="99CE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7364A8-B482-482F-B0E4-CDCB3544765F}" v="52" dt="2020-11-12T22:45:10.1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8" autoAdjust="0"/>
    <p:restoredTop sz="91230" autoAdjust="0"/>
  </p:normalViewPr>
  <p:slideViewPr>
    <p:cSldViewPr snapToGrid="0">
      <p:cViewPr varScale="1">
        <p:scale>
          <a:sx n="69" d="100"/>
          <a:sy n="69" d="100"/>
        </p:scale>
        <p:origin x="116" y="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EF52D4-2CC6-4165-88C3-E71C17037FE0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A00168-A12A-4B29-9C5F-10DC90A93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627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A00168-A12A-4B29-9C5F-10DC90A93E7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105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14815-580B-4D46-A240-F4AE4467D5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E813C1-E17E-4DA2-8F7A-6E54079E6A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E421-E662-49E6-9A27-277D84ABF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A335D-91CB-4D78-B980-39DFEC4C4EB6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04BCB1-59D3-4291-9B4F-472FE22CB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8387CE-22A5-4DF0-ACAC-91253C943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774FA-531F-48CB-ACFF-E466DFF3D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6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BD13B-4F87-46E6-8CA1-D9A4D064C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828861-70FB-4DC5-8424-125A2C873B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81396B-B1D9-4666-8005-F7DA424E9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A335D-91CB-4D78-B980-39DFEC4C4EB6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C323D-BABA-486A-A2F0-D9942336E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A486D-D426-4528-97A2-6B2155460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774FA-531F-48CB-ACFF-E466DFF3D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6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12BEC4-8BD1-4E28-8AAA-5458565499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42D75F-6BFE-46E1-93F3-F7FA86A66F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CF8BD-A9FC-46EF-8CB1-A6169B1FE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A335D-91CB-4D78-B980-39DFEC4C4EB6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5F52C-EA6C-4E8F-8030-6F6B93756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68DFD-322B-4722-AE8C-A411D7468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774FA-531F-48CB-ACFF-E466DFF3D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852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601930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073573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0EEF0-6608-4D4E-A12E-E42B568463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0611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E1E1-BC4D-43E3-8BCC-D2FE5CC27C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239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E818E-8BB1-47EA-A285-E84BCCAD77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7007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E1E1-BC4D-43E3-8BCC-D2FE5CC27C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8575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E1E1-BC4D-43E3-8BCC-D2FE5CC27C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6611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E1E1-BC4D-43E3-8BCC-D2FE5CC27C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91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36B60-C01E-4D96-891F-4890C1C5A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3B7F9-CE6D-4ECF-BB31-6600835CDF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4A646-A40C-414B-A699-17F680FEE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A335D-91CB-4D78-B980-39DFEC4C4EB6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FC513B-F382-4F72-B2B9-C3B15DEE9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251204-EE1D-4419-A354-032130406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774FA-531F-48CB-ACFF-E466DFF3D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0196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E1E1-BC4D-43E3-8BCC-D2FE5CC27C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1332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2" y="182563"/>
            <a:ext cx="2455335" cy="127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1" y="283586"/>
            <a:ext cx="1308439" cy="4742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1" y="1679406"/>
            <a:ext cx="6934201" cy="4115568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8395759" y="5876926"/>
            <a:ext cx="3609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Prepared for </a:t>
            </a:r>
          </a:p>
          <a:p>
            <a:pPr algn="r"/>
            <a:r>
              <a:rPr lang="en-US" sz="160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Audience / Organization Name</a:t>
            </a:r>
          </a:p>
          <a:p>
            <a:pPr algn="r"/>
            <a:r>
              <a:rPr lang="en-US" sz="160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Date of Presentation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2209801" y="4963977"/>
            <a:ext cx="693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Name of Presenter</a:t>
            </a:r>
          </a:p>
          <a:p>
            <a:pPr algn="ctr"/>
            <a:r>
              <a:rPr lang="en-US" sz="160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Any Other Information</a:t>
            </a:r>
          </a:p>
        </p:txBody>
      </p:sp>
    </p:spTree>
    <p:extLst>
      <p:ext uri="{BB962C8B-B14F-4D97-AF65-F5344CB8AC3E}">
        <p14:creationId xmlns:p14="http://schemas.microsoft.com/office/powerpoint/2010/main" val="16614161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1652322"/>
            <a:ext cx="10972800" cy="3477392"/>
          </a:xfrm>
        </p:spPr>
        <p:txBody>
          <a:bodyPr/>
          <a:lstStyle>
            <a:lvl1pPr marL="342891" indent="-342891">
              <a:buClr>
                <a:srgbClr val="FF0000"/>
              </a:buClr>
              <a:buFont typeface="Arial"/>
              <a:buChar char="•"/>
              <a:defRPr>
                <a:solidFill>
                  <a:schemeClr val="tx1"/>
                </a:solidFill>
              </a:defRPr>
            </a:lvl1pPr>
            <a:lvl3pPr marL="1142971" indent="-228594">
              <a:buClr>
                <a:srgbClr val="990000"/>
              </a:buClr>
              <a:buFont typeface="Wingdings" charset="2"/>
              <a:buChar char="§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9705" y="5978528"/>
            <a:ext cx="1626659" cy="841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381" y="6096003"/>
            <a:ext cx="959019" cy="34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687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853"/>
            <a:ext cx="109728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652322"/>
            <a:ext cx="10972800" cy="3477392"/>
          </a:xfrm>
        </p:spPr>
        <p:txBody>
          <a:bodyPr/>
          <a:lstStyle>
            <a:lvl1pPr marL="342891" indent="-342891">
              <a:buClr>
                <a:srgbClr val="FF0000"/>
              </a:buClr>
              <a:buFont typeface="Arial"/>
              <a:buChar char="•"/>
              <a:defRPr>
                <a:solidFill>
                  <a:schemeClr val="tx1"/>
                </a:solidFill>
              </a:defRPr>
            </a:lvl1pPr>
            <a:lvl3pPr marL="1142971" indent="-228594">
              <a:buClr>
                <a:srgbClr val="990000"/>
              </a:buClr>
              <a:buFont typeface="Wingdings" charset="2"/>
              <a:buChar char="§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9705" y="5978528"/>
            <a:ext cx="1626659" cy="841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381" y="6096003"/>
            <a:ext cx="959019" cy="34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8744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1652322"/>
            <a:ext cx="10972800" cy="3477392"/>
          </a:xfrm>
        </p:spPr>
        <p:txBody>
          <a:bodyPr/>
          <a:lstStyle>
            <a:lvl1pPr marL="342891" indent="-342891">
              <a:buClr>
                <a:srgbClr val="FF0000"/>
              </a:buClr>
              <a:buFont typeface="Arial"/>
              <a:buChar char="•"/>
              <a:defRPr>
                <a:solidFill>
                  <a:schemeClr val="tx1"/>
                </a:solidFill>
              </a:defRPr>
            </a:lvl1pPr>
            <a:lvl3pPr marL="1142971" indent="-228594">
              <a:buClr>
                <a:srgbClr val="990000"/>
              </a:buClr>
              <a:buFont typeface="Wingdings" charset="2"/>
              <a:buChar char="§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9705" y="5978528"/>
            <a:ext cx="1626659" cy="841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381" y="6096003"/>
            <a:ext cx="959019" cy="34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264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45019" y="1435947"/>
            <a:ext cx="11491383" cy="4603517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 marL="0" indent="0">
              <a:buNone/>
              <a:defRPr lang="en-US" dirty="0" smtClean="0"/>
            </a:lvl2pPr>
            <a:lvl3pPr marL="150813" indent="-150813">
              <a:tabLst/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  Fifth level</a:t>
            </a:r>
          </a:p>
          <a:p>
            <a:pPr lvl="6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45019" y="677335"/>
            <a:ext cx="11491383" cy="352213"/>
          </a:xfrm>
        </p:spPr>
        <p:txBody>
          <a:bodyPr/>
          <a:lstStyle>
            <a:lvl1pPr>
              <a:defRPr sz="2400" b="0" cap="all" spc="-150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SUBTITLES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05D92C-47DA-4DAE-8F41-247A92E8A0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867" y="5936776"/>
            <a:ext cx="759866" cy="81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3329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594518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888B9-3FA2-4AC7-8CCD-9413F583C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A5FEA-EEB9-4C59-8726-82ADFAE66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16BF3-2138-4A95-9325-4A4EDED5D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A335D-91CB-4D78-B980-39DFEC4C4EB6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CF99B-4121-4955-91BF-56705C104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7AE7C-539C-4D96-8F8D-2956B0F9F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774FA-531F-48CB-ACFF-E466DFF3D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879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E2C5A-D918-475D-AE0F-D58F81069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64B53-31F1-4E58-9225-9A932FB9D2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F778F2-1E49-4647-B372-F98C722464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9C925A-3540-4505-B359-BF89E8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A335D-91CB-4D78-B980-39DFEC4C4EB6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00AABB-2513-4E37-B759-A0B90802D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8EA783-2896-4EC0-9760-D56CB2E52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774FA-531F-48CB-ACFF-E466DFF3D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920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B6806-AB7A-4753-A2F8-F8F6AD8F3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9323B7-DB15-48B4-8470-6AC98C2B8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1DB515-D7D4-4056-AC36-9B30903CD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11A84D-DE3F-41CF-A4B4-54120168F1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E16B38-D165-451F-962F-D5EA7BB5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4CDC17-A557-441D-A49C-F20D66C75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A335D-91CB-4D78-B980-39DFEC4C4EB6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DE498D-AE0F-4F61-AD93-1B78BB822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7061E9-E81C-4C71-A568-5394C9FA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774FA-531F-48CB-ACFF-E466DFF3D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893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17933-19D6-4311-A117-7BC2F8593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CB2899-08C0-4E7C-985D-A6470D0F6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A335D-91CB-4D78-B980-39DFEC4C4EB6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3EFE70-808E-4835-B24E-E23722B63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11D107-C559-465C-8526-D5622F0B4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774FA-531F-48CB-ACFF-E466DFF3D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089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240D48-6B90-4B20-ADD6-FF95F292C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A335D-91CB-4D78-B980-39DFEC4C4EB6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D5750F-89D9-4F26-B49B-5B6486812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1048BC-D10E-4E20-BEDF-DBF84A1E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774FA-531F-48CB-ACFF-E466DFF3D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830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65939-3116-44A5-BAAE-A019D6129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A954E-BC20-4028-AA1F-8C513D136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337F4A-0457-4574-AED4-68B386221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9E1F9-2924-4A0D-BDE0-19160311F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A335D-91CB-4D78-B980-39DFEC4C4EB6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B5E56-EE78-4B9E-8485-9BA3F45AB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388B58-C291-47DA-996F-6F4675D70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774FA-531F-48CB-ACFF-E466DFF3D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29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744CA-BE4C-4E7F-BEF5-39DCBD803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E1F59A-744A-4B05-BC48-8842E2C851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0F0D94-DCD5-48D3-BA48-76B4DE3C03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A63EEB-022D-4554-A7A5-B44A93F1F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A335D-91CB-4D78-B980-39DFEC4C4EB6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83D03B-1B60-44DD-BB07-9BB51E4A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5DD2F4-A56E-455E-A1EE-C85A44A3A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774FA-531F-48CB-ACFF-E466DFF3D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2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DF031E-A4D6-4462-B19C-A8CA391F3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58AD1-83DB-4335-B416-B737955E6F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D6F506-3A73-4338-83AC-9709D59B78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A335D-91CB-4D78-B980-39DFEC4C4EB6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5EC038-5331-4B46-9E80-8095E04A37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E12C50-E158-488F-A64E-A21720AC1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774FA-531F-48CB-ACFF-E466DFF3D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98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EE1E1-BC4D-43E3-8BCC-D2FE5CC27C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1018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kern="1200">
          <a:solidFill>
            <a:srgbClr val="00958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bowserd@detroitmi.gov" TargetMode="External"/><Relationship Id="rId2" Type="http://schemas.openxmlformats.org/officeDocument/2006/relationships/hyperlink" Target="mailto:clays@detroitmi.gov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CBE1851-2230-47A9-B000-CE9046EA6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4285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1DBFE2-CC21-4621-9639-55E236BD6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276" y="803705"/>
            <a:ext cx="4208656" cy="3034857"/>
          </a:xfrm>
        </p:spPr>
        <p:txBody>
          <a:bodyPr anchor="b">
            <a:normAutofit/>
          </a:bodyPr>
          <a:lstStyle/>
          <a:p>
            <a:pPr algn="r"/>
            <a:r>
              <a:rPr lang="en-US" sz="5000" dirty="0">
                <a:solidFill>
                  <a:srgbClr val="FFFFFF"/>
                </a:solidFill>
              </a:rPr>
              <a:t>Presentation to Detroit Wayne Integrated Health Network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424508-7274-4246-A993-96AC1137A9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921" y="4013165"/>
            <a:ext cx="4204012" cy="2205732"/>
          </a:xfrm>
        </p:spPr>
        <p:txBody>
          <a:bodyPr anchor="t">
            <a:normAutofit/>
          </a:bodyPr>
          <a:lstStyle/>
          <a:p>
            <a:pPr algn="r"/>
            <a:r>
              <a:rPr lang="en-US" sz="1800" dirty="0">
                <a:solidFill>
                  <a:srgbClr val="FFFFFF"/>
                </a:solidFill>
              </a:rPr>
              <a:t>Sheilah P. Clay Executive Director</a:t>
            </a:r>
          </a:p>
          <a:p>
            <a:pPr algn="r"/>
            <a:r>
              <a:rPr lang="en-US" sz="1800" dirty="0">
                <a:solidFill>
                  <a:srgbClr val="FFFFFF"/>
                </a:solidFill>
              </a:rPr>
              <a:t>David Bowser, Deputy Director</a:t>
            </a:r>
          </a:p>
          <a:p>
            <a:pPr algn="r"/>
            <a:r>
              <a:rPr lang="en-US" sz="1800" dirty="0">
                <a:solidFill>
                  <a:srgbClr val="FFFFFF"/>
                </a:solidFill>
              </a:rPr>
              <a:t>November 13, 2020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3B93832-6514-44F4-849B-5EE2C8A23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6679" y="3928939"/>
            <a:ext cx="393192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>
            <a:extLst>
              <a:ext uri="{FF2B5EF4-FFF2-40B4-BE49-F238E27FC236}">
                <a16:creationId xmlns:a16="http://schemas.microsoft.com/office/drawing/2014/main" id="{E670262F-45E9-4B5B-8D9E-3D46CED814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" r="2616" b="1"/>
          <a:stretch/>
        </p:blipFill>
        <p:spPr bwMode="auto">
          <a:xfrm>
            <a:off x="6096000" y="765988"/>
            <a:ext cx="5459470" cy="532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3555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16077-EAD5-4040-898C-FFABDAD8F84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algn="r"/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96B69C-091C-402C-B303-55C04179C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800032"/>
            <a:ext cx="6172200" cy="5257935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Comprehensive assessment by CHC Lead CSM that includes behavioral health questions.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Client includes and agrees to behavioral health services in Passport (service plan).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Contact DWIHN Access Center to refer client and/or check for current or past service status.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Assist client in connecting with DWIHN service provider. This includes providing transportation, if needed.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If approved by client and ROIs signed, serve on wrap-around team and follow-up with provider on minimum monthly basis for client status and progress.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CHC will have direct partnership relationship with MRS, CAM, and the Detroit Health Department.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D6CBC-7E26-4755-A0E6-8C6C604E27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solidFill>
            <a:schemeClr val="bg2">
              <a:lumMod val="5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AE050E-2E01-47EA-B956-F85253098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E1E1-BC4D-43E3-8BCC-D2FE5CC27C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2" name="Picture 2" descr="Behavioral Health Services | Northeast Georgia Health System">
            <a:extLst>
              <a:ext uri="{FF2B5EF4-FFF2-40B4-BE49-F238E27FC236}">
                <a16:creationId xmlns:a16="http://schemas.microsoft.com/office/drawing/2014/main" id="{C7049F84-B221-49B6-BCBC-3F8684920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690562"/>
            <a:ext cx="3932237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B5BB541A-19D8-4C93-B085-905C93C18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155" y="2641978"/>
            <a:ext cx="2572552" cy="234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185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604D41-D7CD-4740-B01A-2FE74B2A5832}"/>
              </a:ext>
            </a:extLst>
          </p:cNvPr>
          <p:cNvSpPr/>
          <p:nvPr/>
        </p:nvSpPr>
        <p:spPr>
          <a:xfrm>
            <a:off x="3157538" y="0"/>
            <a:ext cx="903446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C36CAB-403E-41B1-8AF6-A1A76ED1DA76}"/>
              </a:ext>
            </a:extLst>
          </p:cNvPr>
          <p:cNvSpPr txBox="1"/>
          <p:nvPr/>
        </p:nvSpPr>
        <p:spPr>
          <a:xfrm>
            <a:off x="314325" y="1157288"/>
            <a:ext cx="24048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Phase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2EAA8F-E5C5-478C-9EC5-88B30BA26F5E}"/>
              </a:ext>
            </a:extLst>
          </p:cNvPr>
          <p:cNvSpPr txBox="1"/>
          <p:nvPr/>
        </p:nvSpPr>
        <p:spPr>
          <a:xfrm>
            <a:off x="314325" y="3075057"/>
            <a:ext cx="24048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Phase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7C26DB-157B-4519-81F9-A768D56C69F6}"/>
              </a:ext>
            </a:extLst>
          </p:cNvPr>
          <p:cNvSpPr txBox="1"/>
          <p:nvPr/>
        </p:nvSpPr>
        <p:spPr>
          <a:xfrm>
            <a:off x="423862" y="4992826"/>
            <a:ext cx="24048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Phase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3940A0-65F4-40CB-A0C7-C80B82AD2E5E}"/>
              </a:ext>
            </a:extLst>
          </p:cNvPr>
          <p:cNvSpPr txBox="1"/>
          <p:nvPr/>
        </p:nvSpPr>
        <p:spPr>
          <a:xfrm>
            <a:off x="3390899" y="243209"/>
            <a:ext cx="856773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dirty="0">
                <a:solidFill>
                  <a:srgbClr val="11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1, 2020 – March 31, 2021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1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Hire 1 pod, and 4 additional case managers dedicated to Code Blue and housing support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1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 CHC case management and referral support for 60 existing clients, and on-ramp support for at least 100 additional clients.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1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the number of clients who transition to lighter touch support to better understand 1 pod average-caseload capacity.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1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additional funding is secured, expand to 3 pods, each with the capacity to serve at least 160 clients, for a total program caseload of at least 480 Detroit residents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543A180-D7D0-4A2E-983A-C42E17FDFE9F}"/>
              </a:ext>
            </a:extLst>
          </p:cNvPr>
          <p:cNvCxnSpPr>
            <a:cxnSpLocks/>
          </p:cNvCxnSpPr>
          <p:nvPr/>
        </p:nvCxnSpPr>
        <p:spPr>
          <a:xfrm>
            <a:off x="3390899" y="2627446"/>
            <a:ext cx="8415337" cy="0"/>
          </a:xfrm>
          <a:prstGeom prst="line">
            <a:avLst/>
          </a:prstGeom>
          <a:ln>
            <a:solidFill>
              <a:srgbClr val="11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1875560-5C05-44A9-9FDF-B98F8221A17F}"/>
              </a:ext>
            </a:extLst>
          </p:cNvPr>
          <p:cNvSpPr txBox="1"/>
          <p:nvPr/>
        </p:nvSpPr>
        <p:spPr>
          <a:xfrm>
            <a:off x="3390899" y="2740087"/>
            <a:ext cx="8567737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dirty="0">
                <a:solidFill>
                  <a:srgbClr val="11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 1, 2021 – December 31, 2021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1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additional funding is secured, ramp to full scale of pilot: 3 pods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1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evaluation of program impact will emerge – assess progress from the client’s perspective in addition to evaluating outcomes reported by the referral partners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1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Validate caseload capacity and scale-ability of model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ED639A9-2111-499C-92FE-DF684714DECC}"/>
              </a:ext>
            </a:extLst>
          </p:cNvPr>
          <p:cNvCxnSpPr>
            <a:cxnSpLocks/>
          </p:cNvCxnSpPr>
          <p:nvPr/>
        </p:nvCxnSpPr>
        <p:spPr>
          <a:xfrm>
            <a:off x="3390899" y="4392746"/>
            <a:ext cx="8415337" cy="0"/>
          </a:xfrm>
          <a:prstGeom prst="line">
            <a:avLst/>
          </a:prstGeom>
          <a:ln>
            <a:solidFill>
              <a:srgbClr val="11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3D315D1-E6DA-496F-B9C8-A8A37A37FCD7}"/>
              </a:ext>
            </a:extLst>
          </p:cNvPr>
          <p:cNvSpPr txBox="1"/>
          <p:nvPr/>
        </p:nvSpPr>
        <p:spPr>
          <a:xfrm>
            <a:off x="3390899" y="4491134"/>
            <a:ext cx="85677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dirty="0">
                <a:solidFill>
                  <a:srgbClr val="11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 1, 2022 – December 31, 2022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1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Maintain active caseload for 5 pods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1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Continue evaluation of program impact, and validation of scale-ability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11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en-US" sz="1600" dirty="0">
                <a:solidFill>
                  <a:srgbClr val="11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CHC pilot shows significant multiplier effect over traditional referrals, develop program design and sustainability model to continue scaling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11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en-US" sz="1600" dirty="0">
                <a:solidFill>
                  <a:srgbClr val="11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CHC pilot does not show improved impact over traditional referrals, begin wind down of program and transition of remaining clients </a:t>
            </a:r>
          </a:p>
        </p:txBody>
      </p:sp>
    </p:spTree>
    <p:extLst>
      <p:ext uri="{BB962C8B-B14F-4D97-AF65-F5344CB8AC3E}">
        <p14:creationId xmlns:p14="http://schemas.microsoft.com/office/powerpoint/2010/main" val="1119752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CBE1851-2230-47A9-B000-CE9046EA6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4285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A5107C-6BB2-458B-BE5F-5DBE075458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276" y="803705"/>
            <a:ext cx="4208656" cy="3034857"/>
          </a:xfrm>
        </p:spPr>
        <p:txBody>
          <a:bodyPr anchor="b">
            <a:normAutofit/>
          </a:bodyPr>
          <a:lstStyle/>
          <a:p>
            <a:pPr algn="r"/>
            <a:r>
              <a:rPr lang="en-US" sz="5400" dirty="0">
                <a:solidFill>
                  <a:srgbClr val="FFFFFF"/>
                </a:solidFill>
              </a:rPr>
              <a:t>Q &amp; 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2498B-4079-4C3D-90E9-5541CE7E23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921" y="4013165"/>
            <a:ext cx="4204012" cy="2205732"/>
          </a:xfrm>
        </p:spPr>
        <p:txBody>
          <a:bodyPr anchor="t">
            <a:normAutofit lnSpcReduction="10000"/>
          </a:bodyPr>
          <a:lstStyle/>
          <a:p>
            <a:pPr algn="r"/>
            <a:r>
              <a:rPr lang="en-US" sz="1800" dirty="0">
                <a:solidFill>
                  <a:srgbClr val="FFFFFF"/>
                </a:solidFill>
              </a:rPr>
              <a:t>Contact Info:</a:t>
            </a:r>
          </a:p>
          <a:p>
            <a:pPr algn="r"/>
            <a:endParaRPr lang="en-US" sz="1800" dirty="0">
              <a:solidFill>
                <a:srgbClr val="FFFFFF"/>
              </a:solidFill>
            </a:endParaRPr>
          </a:p>
          <a:p>
            <a:pPr algn="r"/>
            <a:r>
              <a:rPr lang="en-US" sz="1800" dirty="0">
                <a:solidFill>
                  <a:srgbClr val="FFFFFF"/>
                </a:solidFill>
              </a:rPr>
              <a:t>Sheilah P. Clay</a:t>
            </a:r>
          </a:p>
          <a:p>
            <a:pPr algn="r"/>
            <a:r>
              <a:rPr lang="en-US" sz="1800" dirty="0">
                <a:solidFill>
                  <a:schemeClr val="bg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clays@detroitmi.gov</a:t>
            </a:r>
            <a:endParaRPr lang="en-US" sz="1800" dirty="0">
              <a:solidFill>
                <a:schemeClr val="bg2"/>
              </a:solidFill>
            </a:endParaRPr>
          </a:p>
          <a:p>
            <a:pPr algn="r"/>
            <a:r>
              <a:rPr lang="en-US" sz="1800" dirty="0">
                <a:solidFill>
                  <a:srgbClr val="FFFFFF"/>
                </a:solidFill>
              </a:rPr>
              <a:t>David Bowser</a:t>
            </a:r>
          </a:p>
          <a:p>
            <a:pPr algn="r"/>
            <a:r>
              <a:rPr lang="en-US" sz="1800" dirty="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bowserd@detroitmi.gov</a:t>
            </a:r>
            <a:endParaRPr lang="en-US" sz="1800" dirty="0">
              <a:solidFill>
                <a:schemeClr val="bg2"/>
              </a:solidFill>
            </a:endParaRPr>
          </a:p>
          <a:p>
            <a:pPr algn="r"/>
            <a:endParaRPr lang="en-US" sz="1800" dirty="0">
              <a:solidFill>
                <a:srgbClr val="FFFFFF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B93832-6514-44F4-849B-5EE2C8A23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6679" y="3928939"/>
            <a:ext cx="393192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>
            <a:extLst>
              <a:ext uri="{FF2B5EF4-FFF2-40B4-BE49-F238E27FC236}">
                <a16:creationId xmlns:a16="http://schemas.microsoft.com/office/drawing/2014/main" id="{BDAC417A-4041-4796-B417-6566FE6B99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" r="2294" b="-3"/>
          <a:stretch/>
        </p:blipFill>
        <p:spPr bwMode="auto">
          <a:xfrm>
            <a:off x="6096000" y="783367"/>
            <a:ext cx="5459470" cy="529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9709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Community Health Corp2-03.png" descr="Community Health Corp2-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" y="-2"/>
            <a:ext cx="12189632" cy="6858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Community Health Corp2-04.png" descr="Community Health Corp2-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" y="0"/>
            <a:ext cx="12189632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8A6838-36B4-4439-B164-373CEEF4D897}"/>
              </a:ext>
            </a:extLst>
          </p:cNvPr>
          <p:cNvSpPr txBox="1"/>
          <p:nvPr/>
        </p:nvSpPr>
        <p:spPr>
          <a:xfrm>
            <a:off x="320040" y="381000"/>
            <a:ext cx="11551920" cy="1828800"/>
          </a:xfrm>
          <a:prstGeom prst="rect">
            <a:avLst/>
          </a:prstGeom>
          <a:solidFill>
            <a:srgbClr val="80AC8A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61F6A9-38C4-472D-99B3-3924230136F7}"/>
              </a:ext>
            </a:extLst>
          </p:cNvPr>
          <p:cNvSpPr txBox="1"/>
          <p:nvPr/>
        </p:nvSpPr>
        <p:spPr>
          <a:xfrm>
            <a:off x="661489" y="381000"/>
            <a:ext cx="110631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Health is Personal.</a:t>
            </a:r>
          </a:p>
          <a:p>
            <a:endParaRPr lang="en-US" sz="3200" dirty="0">
              <a:solidFill>
                <a:srgbClr val="113A3A"/>
              </a:solidFill>
            </a:endParaRPr>
          </a:p>
          <a:p>
            <a:r>
              <a:rPr lang="en-US" sz="2400" dirty="0">
                <a:solidFill>
                  <a:srgbClr val="11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Community Health Corps takes an individual-centered total care approach to overcome poverty and provide connection to available resources.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33EE78-A7C7-4099-BF17-453DD3896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0EEF0-6608-4D4E-A12E-E42B568463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F85DC7-57D1-4E0C-BC8F-3CA33023F59F}"/>
              </a:ext>
            </a:extLst>
          </p:cNvPr>
          <p:cNvSpPr txBox="1"/>
          <p:nvPr/>
        </p:nvSpPr>
        <p:spPr>
          <a:xfrm>
            <a:off x="661489" y="381000"/>
            <a:ext cx="11063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That was prior to COVID-19.</a:t>
            </a:r>
            <a:endParaRPr lang="en-US" sz="2400" dirty="0">
              <a:solidFill>
                <a:srgbClr val="113A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D5D4E6-3F26-4F55-AA1E-BFCF6D0A2091}"/>
              </a:ext>
            </a:extLst>
          </p:cNvPr>
          <p:cNvSpPr txBox="1"/>
          <p:nvPr/>
        </p:nvSpPr>
        <p:spPr>
          <a:xfrm>
            <a:off x="749242" y="1088886"/>
            <a:ext cx="110631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1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Detroit residents who were isolated and in crisis before still need support.</a:t>
            </a:r>
          </a:p>
          <a:p>
            <a:endParaRPr lang="en-US" dirty="0">
              <a:solidFill>
                <a:srgbClr val="113A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11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Detroit residents who were on the edge of isolation or crisis have likely tipped over that edge, </a:t>
            </a:r>
          </a:p>
          <a:p>
            <a:r>
              <a:rPr lang="en-US" dirty="0">
                <a:solidFill>
                  <a:srgbClr val="11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the need for the Community Health Corps even more acute.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4ECFBCD-B3BE-4CFB-92B0-709AE59B5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894" y="2529785"/>
            <a:ext cx="5346758" cy="26791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FC531D2-39F0-479B-B2D3-035CDBF34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652" y="2534184"/>
            <a:ext cx="5435105" cy="267479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BF86F3A-EBF6-4D00-9394-C33A3E35BD0C}"/>
              </a:ext>
            </a:extLst>
          </p:cNvPr>
          <p:cNvSpPr txBox="1"/>
          <p:nvPr/>
        </p:nvSpPr>
        <p:spPr>
          <a:xfrm>
            <a:off x="749241" y="5449547"/>
            <a:ext cx="110631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1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next three years are critical to Detroit’s recovery. </a:t>
            </a:r>
          </a:p>
          <a:p>
            <a:endParaRPr lang="en-US" dirty="0">
              <a:solidFill>
                <a:srgbClr val="113A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11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Community Health Corps connects residents to supports and services, </a:t>
            </a:r>
          </a:p>
          <a:p>
            <a:r>
              <a:rPr lang="en-US" dirty="0">
                <a:solidFill>
                  <a:srgbClr val="11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confronts this challenge by </a:t>
            </a:r>
            <a:r>
              <a:rPr lang="en-US" b="1" dirty="0">
                <a:solidFill>
                  <a:srgbClr val="11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investing in people. </a:t>
            </a:r>
          </a:p>
        </p:txBody>
      </p:sp>
    </p:spTree>
    <p:extLst>
      <p:ext uri="{BB962C8B-B14F-4D97-AF65-F5344CB8AC3E}">
        <p14:creationId xmlns:p14="http://schemas.microsoft.com/office/powerpoint/2010/main" val="3387136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Community Health Corp2-07.png" descr="Community Health Corp2-0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1046"/>
            <a:ext cx="12192003" cy="68559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95331-FC5D-4F70-A2F9-9019A995C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Door-to-Door CHC Material</a:t>
            </a:r>
          </a:p>
        </p:txBody>
      </p:sp>
      <p:pic>
        <p:nvPicPr>
          <p:cNvPr id="7" name="Content Placeholder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A72B9A9-E5D1-4DFE-8430-355387045AD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604" y="1825625"/>
            <a:ext cx="1838791" cy="435133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EAEE78-58FD-47A1-B30A-6822263F433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5E3BE-1565-439D-903C-5235F20F8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E818E-8BB1-47EA-A285-E84BCCAD77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B2B7358-61D9-4557-9954-6CAE193EA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18" y="1825625"/>
            <a:ext cx="5891759" cy="4191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6381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B2DD2D-E1FE-49FE-B980-9E8272DFC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5227321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122" t="3309"/>
          <a:stretch/>
        </p:blipFill>
        <p:spPr>
          <a:xfrm>
            <a:off x="5227320" y="336883"/>
            <a:ext cx="6897800" cy="617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491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CHC Emergency Housing &amp; Disaster Relief Branch (ESG/CDBG)</a:t>
            </a: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221862" y="1719618"/>
            <a:ext cx="5948831" cy="43346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b="1">
                <a:solidFill>
                  <a:srgbClr val="FEFFFF"/>
                </a:solidFill>
              </a:rPr>
              <a:t>Precariously Housed Outreach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>
                <a:solidFill>
                  <a:srgbClr val="FEFFFF"/>
                </a:solidFill>
              </a:rPr>
              <a:t>Door-to-door outreach to Detroit Land Bank Authority (DLBA) or land developer-owned,  occupied properties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>
                <a:solidFill>
                  <a:srgbClr val="FEFFFF"/>
                </a:solidFill>
              </a:rPr>
              <a:t>Many homes are in a state of uninhabitable disrepair with no utilities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>
                <a:solidFill>
                  <a:srgbClr val="FEFFFF"/>
                </a:solidFill>
              </a:rPr>
              <a:t>Restorative, wraparound case management to transform occupants into homeowners and renters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>
              <a:solidFill>
                <a:srgbClr val="FE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b="1">
                <a:solidFill>
                  <a:srgbClr val="FEFFFF"/>
                </a:solidFill>
              </a:rPr>
              <a:t>CODE BLUE</a:t>
            </a:r>
          </a:p>
          <a:p>
            <a:pPr marL="28575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>
                <a:solidFill>
                  <a:srgbClr val="FEFFFF"/>
                </a:solidFill>
              </a:rPr>
              <a:t>Multi-organizational, emergency response to mass housing displacement events (5+ units): Fires, condemned residential buildings and other emergencies escalated by the media and the City of Detroit Mayor’s Office</a:t>
            </a:r>
          </a:p>
          <a:p>
            <a:pPr marL="28575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>
                <a:solidFill>
                  <a:srgbClr val="FEFFFF"/>
                </a:solidFill>
              </a:rPr>
              <a:t>Participants: CHC, Mayor’s Office, Law, DPD, DFD, BSEED, HRD, Homeland Security, Parks and Recreation, American Red Cross, UCHC</a:t>
            </a:r>
          </a:p>
          <a:p>
            <a:pPr marL="28575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>
                <a:solidFill>
                  <a:srgbClr val="FEFFFF"/>
                </a:solidFill>
              </a:rPr>
              <a:t>Emergency case management to connect displaced individuals to permanent housing, and to replace items that were lost in the disaster</a:t>
            </a:r>
          </a:p>
          <a:p>
            <a:pPr marL="28575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>
              <a:solidFill>
                <a:srgbClr val="FEFFFF"/>
              </a:solidFill>
            </a:endParaRPr>
          </a:p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b="1">
              <a:solidFill>
                <a:srgbClr val="FE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b="1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364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Community Health Corp2-02.png" descr="Community Health Corp2-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" y="-2"/>
            <a:ext cx="12189632" cy="685800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49C94CD-D3CB-4719-8E68-8863F0A960F6}"/>
              </a:ext>
            </a:extLst>
          </p:cNvPr>
          <p:cNvSpPr/>
          <p:nvPr/>
        </p:nvSpPr>
        <p:spPr>
          <a:xfrm>
            <a:off x="3029803" y="3289110"/>
            <a:ext cx="8939284" cy="328911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C8B48F-FB4F-48A5-A57F-FD5E4D3CA337}"/>
              </a:ext>
            </a:extLst>
          </p:cNvPr>
          <p:cNvSpPr txBox="1"/>
          <p:nvPr/>
        </p:nvSpPr>
        <p:spPr>
          <a:xfrm>
            <a:off x="3268212" y="3428999"/>
            <a:ext cx="84646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The CHC does not act alone.</a:t>
            </a:r>
            <a:endParaRPr lang="en-US" sz="2400" dirty="0">
              <a:solidFill>
                <a:srgbClr val="113A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15FD31-17C3-425A-B512-BC988B1F2F09}"/>
              </a:ext>
            </a:extLst>
          </p:cNvPr>
          <p:cNvSpPr txBox="1"/>
          <p:nvPr/>
        </p:nvSpPr>
        <p:spPr>
          <a:xfrm>
            <a:off x="3268212" y="4135568"/>
            <a:ext cx="858694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dirty="0">
                <a:solidFill>
                  <a:srgbClr val="11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Overcoming poverty is a big goal.</a:t>
            </a:r>
          </a:p>
          <a:p>
            <a:pPr>
              <a:spcAft>
                <a:spcPts val="800"/>
              </a:spcAft>
            </a:pPr>
            <a:r>
              <a:rPr lang="en-US" dirty="0">
                <a:solidFill>
                  <a:srgbClr val="11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Unemployment rates have increased, and food, utility and housing insecurity directly tied to the lack of income magnify the risks of physical and behavioral health challenges. </a:t>
            </a:r>
          </a:p>
          <a:p>
            <a:pPr>
              <a:spcAft>
                <a:spcPts val="800"/>
              </a:spcAft>
            </a:pPr>
            <a:r>
              <a:rPr lang="en-US" dirty="0">
                <a:solidFill>
                  <a:srgbClr val="11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Black and Brown workers have been more likely to lose their jobs or to work in industries with increased COVID-19 risk. The entry-level jobs held by many Detroiters and people of color are most at risk of automation. </a:t>
            </a:r>
          </a:p>
          <a:p>
            <a:pPr>
              <a:spcAft>
                <a:spcPts val="800"/>
              </a:spcAft>
            </a:pPr>
            <a:endParaRPr lang="en-US" dirty="0">
              <a:solidFill>
                <a:srgbClr val="113A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51E79D-E026-41DF-9378-3D0CEA6CD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25" y="4283964"/>
            <a:ext cx="1433715" cy="1311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1BC5D1-6AFB-47A5-B509-A1DDA078CFE1}"/>
              </a:ext>
            </a:extLst>
          </p:cNvPr>
          <p:cNvSpPr txBox="1"/>
          <p:nvPr/>
        </p:nvSpPr>
        <p:spPr>
          <a:xfrm>
            <a:off x="459179" y="3026525"/>
            <a:ext cx="146065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+mj-lt"/>
              </a:rPr>
              <a:t>CODE</a:t>
            </a:r>
          </a:p>
          <a:p>
            <a:r>
              <a:rPr lang="en-US" sz="3200" dirty="0">
                <a:solidFill>
                  <a:srgbClr val="0070C0"/>
                </a:solidFill>
                <a:latin typeface="+mj-lt"/>
              </a:rPr>
              <a:t>BLUE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B25375-6C9B-4777-A128-47B10482E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587" y="5775960"/>
            <a:ext cx="2200487" cy="802261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F4E3A53-4375-4889-A0DA-A20D524B1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40" y="144426"/>
            <a:ext cx="1295400" cy="118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United Way for Southeastern Michigan Helps Prepare Kids for Learning |  AmeriCorps">
            <a:extLst>
              <a:ext uri="{FF2B5EF4-FFF2-40B4-BE49-F238E27FC236}">
                <a16:creationId xmlns:a16="http://schemas.microsoft.com/office/drawing/2014/main" id="{DFC4C47F-0D2E-4576-8E7D-4A9E60586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39" y="1728003"/>
            <a:ext cx="1610697" cy="107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oundational Skills Info Sessions">
  <a:themeElements>
    <a:clrScheme name="City of Detroit">
      <a:dk1>
        <a:sysClr val="windowText" lastClr="000000"/>
      </a:dk1>
      <a:lt1>
        <a:sysClr val="window" lastClr="FFFFFF"/>
      </a:lt1>
      <a:dk2>
        <a:srgbClr val="004445"/>
      </a:dk2>
      <a:lt2>
        <a:srgbClr val="9FD4B3"/>
      </a:lt2>
      <a:accent1>
        <a:srgbClr val="004445"/>
      </a:accent1>
      <a:accent2>
        <a:srgbClr val="009681"/>
      </a:accent2>
      <a:accent3>
        <a:srgbClr val="666666"/>
      </a:accent3>
      <a:accent4>
        <a:srgbClr val="9FD4B3"/>
      </a:accent4>
      <a:accent5>
        <a:srgbClr val="808080"/>
      </a:accent5>
      <a:accent6>
        <a:srgbClr val="154C4D"/>
      </a:accent6>
      <a:hlink>
        <a:srgbClr val="0000FF"/>
      </a:hlink>
      <a:folHlink>
        <a:srgbClr val="80008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undational Skills Info Sessions" id="{15B1D139-F70B-C542-9133-6641B652C95D}" vid="{36302E71-6B1F-E845-84DC-2E2F3AF4F69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E7B87B9E45BD741B2B898315CB57969" ma:contentTypeVersion="9" ma:contentTypeDescription="Create a new document." ma:contentTypeScope="" ma:versionID="877a0b2f76438b6f1000861f8943e0df">
  <xsd:schema xmlns:xsd="http://www.w3.org/2001/XMLSchema" xmlns:xs="http://www.w3.org/2001/XMLSchema" xmlns:p="http://schemas.microsoft.com/office/2006/metadata/properties" xmlns:ns3="d52db4a1-3886-48a0-ba8c-126102fe4f9e" xmlns:ns4="d963cd13-9d41-477a-8674-de1cdf4151f3" targetNamespace="http://schemas.microsoft.com/office/2006/metadata/properties" ma:root="true" ma:fieldsID="2134790723da078f66411cbe0bfa0ae8" ns3:_="" ns4:_="">
    <xsd:import namespace="d52db4a1-3886-48a0-ba8c-126102fe4f9e"/>
    <xsd:import namespace="d963cd13-9d41-477a-8674-de1cdf4151f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2db4a1-3886-48a0-ba8c-126102fe4f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63cd13-9d41-477a-8674-de1cdf4151f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EBB1648-0CA3-42AD-9341-5DDD46D52232}">
  <ds:schemaRefs>
    <ds:schemaRef ds:uri="http://purl.org/dc/dcmitype/"/>
    <ds:schemaRef ds:uri="d963cd13-9d41-477a-8674-de1cdf4151f3"/>
    <ds:schemaRef ds:uri="http://purl.org/dc/terms/"/>
    <ds:schemaRef ds:uri="http://purl.org/dc/elements/1.1/"/>
    <ds:schemaRef ds:uri="http://schemas.microsoft.com/office/2006/documentManagement/types"/>
    <ds:schemaRef ds:uri="d52db4a1-3886-48a0-ba8c-126102fe4f9e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D2211B17-253A-4C2A-963E-236C55FD811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27CB4D9-0CEC-437D-A346-5B9CE4A0A6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52db4a1-3886-48a0-ba8c-126102fe4f9e"/>
    <ds:schemaRef ds:uri="d963cd13-9d41-477a-8674-de1cdf4151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5692</TotalTime>
  <Words>711</Words>
  <Application>Microsoft Office PowerPoint</Application>
  <PresentationFormat>Widescreen</PresentationFormat>
  <Paragraphs>69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Wingdings</vt:lpstr>
      <vt:lpstr>Office Theme</vt:lpstr>
      <vt:lpstr>Foundational Skills Info Sessions</vt:lpstr>
      <vt:lpstr>Presentation to Detroit Wayne Integrated Health Network</vt:lpstr>
      <vt:lpstr>PowerPoint Presentation</vt:lpstr>
      <vt:lpstr>PowerPoint Presentation</vt:lpstr>
      <vt:lpstr>PowerPoint Presentation</vt:lpstr>
      <vt:lpstr>PowerPoint Presentation</vt:lpstr>
      <vt:lpstr>Door-to-Door CHC Material</vt:lpstr>
      <vt:lpstr>PowerPoint Presentation</vt:lpstr>
      <vt:lpstr>CHC Emergency Housing &amp; Disaster Relief Branch (ESG/CDBG)</vt:lpstr>
      <vt:lpstr>PowerPoint Presentation</vt:lpstr>
      <vt:lpstr> </vt:lpstr>
      <vt:lpstr>PowerPoint Presentation</vt:lpstr>
      <vt:lpstr>Q &amp; 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to Detroit Wayne Integrated Health Network</dc:title>
  <dc:creator>Sheilah Clay</dc:creator>
  <cp:lastModifiedBy>Mélélé Cross</cp:lastModifiedBy>
  <cp:revision>8</cp:revision>
  <dcterms:created xsi:type="dcterms:W3CDTF">2020-11-02T19:43:18Z</dcterms:created>
  <dcterms:modified xsi:type="dcterms:W3CDTF">2020-12-15T19:27:31Z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0x010100FE7B87B9E45BD741B2B898315CB57969</vt:lpwstr>
  </property>
</Properties>
</file>