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1" r:id="rId4"/>
  </p:sldMasterIdLst>
  <p:notesMasterIdLst>
    <p:notesMasterId r:id="rId16"/>
  </p:notesMasterIdLst>
  <p:sldIdLst>
    <p:sldId id="256" r:id="rId5"/>
    <p:sldId id="258" r:id="rId6"/>
    <p:sldId id="259" r:id="rId7"/>
    <p:sldId id="257" r:id="rId8"/>
    <p:sldId id="260" r:id="rId9"/>
    <p:sldId id="261" r:id="rId10"/>
    <p:sldId id="263" r:id="rId11"/>
    <p:sldId id="262" r:id="rId12"/>
    <p:sldId id="265" r:id="rId13"/>
    <p:sldId id="266" r:id="rId14"/>
    <p:sldId id="26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10" d="100"/>
          <a:sy n="10" d="100"/>
        </p:scale>
        <p:origin x="2168"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F4CE1-D6C0-4174-9BFF-FA42F1ECD9F3}"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898D3C4-6EA8-4550-9FC9-D71159AF2C09}">
      <dgm:prSet/>
      <dgm:spPr/>
      <dgm:t>
        <a:bodyPr/>
        <a:lstStyle/>
        <a:p>
          <a:r>
            <a:rPr lang="en-US" i="1" dirty="0"/>
            <a:t>The ORR received 1757 complaints </a:t>
          </a:r>
          <a:endParaRPr lang="en-US" dirty="0"/>
        </a:p>
      </dgm:t>
    </dgm:pt>
    <dgm:pt modelId="{1D8CF19E-660A-4C56-8F14-937D31DE7E0B}" type="parTrans" cxnId="{3388D4E5-14A5-4301-8E74-0E5894CADDFF}">
      <dgm:prSet/>
      <dgm:spPr/>
      <dgm:t>
        <a:bodyPr/>
        <a:lstStyle/>
        <a:p>
          <a:endParaRPr lang="en-US"/>
        </a:p>
      </dgm:t>
    </dgm:pt>
    <dgm:pt modelId="{65A0CF22-3ADE-4F95-A656-22F6EB43F75B}" type="sibTrans" cxnId="{3388D4E5-14A5-4301-8E74-0E5894CADDFF}">
      <dgm:prSet/>
      <dgm:spPr/>
      <dgm:t>
        <a:bodyPr/>
        <a:lstStyle/>
        <a:p>
          <a:endParaRPr lang="en-US"/>
        </a:p>
      </dgm:t>
    </dgm:pt>
    <dgm:pt modelId="{C020D2FF-7E0C-4009-BAC7-94F0ADD5E653}">
      <dgm:prSet/>
      <dgm:spPr/>
      <dgm:t>
        <a:bodyPr/>
        <a:lstStyle/>
        <a:p>
          <a:r>
            <a:rPr lang="en-US" i="1"/>
            <a:t>1406 Allegations </a:t>
          </a:r>
          <a:endParaRPr lang="en-US"/>
        </a:p>
      </dgm:t>
    </dgm:pt>
    <dgm:pt modelId="{45F58CAB-19D7-4AE2-9ADD-FD80D2224BBC}" type="parTrans" cxnId="{3A7A73F6-A60B-464A-98E9-9597FE1516B4}">
      <dgm:prSet/>
      <dgm:spPr/>
      <dgm:t>
        <a:bodyPr/>
        <a:lstStyle/>
        <a:p>
          <a:endParaRPr lang="en-US"/>
        </a:p>
      </dgm:t>
    </dgm:pt>
    <dgm:pt modelId="{4E21CBA6-D392-4E33-BB87-DBC18BD543C8}" type="sibTrans" cxnId="{3A7A73F6-A60B-464A-98E9-9597FE1516B4}">
      <dgm:prSet/>
      <dgm:spPr/>
      <dgm:t>
        <a:bodyPr/>
        <a:lstStyle/>
        <a:p>
          <a:endParaRPr lang="en-US"/>
        </a:p>
      </dgm:t>
    </dgm:pt>
    <dgm:pt modelId="{61E73070-BC58-4039-8519-6A1AB123ED1E}">
      <dgm:prSet/>
      <dgm:spPr/>
      <dgm:t>
        <a:bodyPr/>
        <a:lstStyle/>
        <a:p>
          <a:r>
            <a:rPr lang="en-US" i="1"/>
            <a:t>Investigations 1406 </a:t>
          </a:r>
          <a:endParaRPr lang="en-US"/>
        </a:p>
      </dgm:t>
    </dgm:pt>
    <dgm:pt modelId="{665B88E5-8B56-4BB5-B08E-D14BFE3B5D1F}" type="parTrans" cxnId="{8C8AFA80-A6DB-4101-9130-F9ECD896B164}">
      <dgm:prSet/>
      <dgm:spPr/>
      <dgm:t>
        <a:bodyPr/>
        <a:lstStyle/>
        <a:p>
          <a:endParaRPr lang="en-US"/>
        </a:p>
      </dgm:t>
    </dgm:pt>
    <dgm:pt modelId="{D4004A7D-F2AC-49FA-83FB-2694F9F556EC}" type="sibTrans" cxnId="{8C8AFA80-A6DB-4101-9130-F9ECD896B164}">
      <dgm:prSet/>
      <dgm:spPr/>
      <dgm:t>
        <a:bodyPr/>
        <a:lstStyle/>
        <a:p>
          <a:endParaRPr lang="en-US"/>
        </a:p>
      </dgm:t>
    </dgm:pt>
    <dgm:pt modelId="{6E05411B-8705-45C8-8854-4C8899D019E8}">
      <dgm:prSet/>
      <dgm:spPr/>
      <dgm:t>
        <a:bodyPr/>
        <a:lstStyle/>
        <a:p>
          <a:r>
            <a:rPr lang="en-US" i="1" dirty="0"/>
            <a:t>Investigations Substantiated 514</a:t>
          </a:r>
          <a:endParaRPr lang="en-US" dirty="0"/>
        </a:p>
      </dgm:t>
    </dgm:pt>
    <dgm:pt modelId="{37290747-BB7A-4860-8277-FE156449AD34}" type="parTrans" cxnId="{B8ACB842-A60D-4E95-92C0-DD43B5A5BE19}">
      <dgm:prSet/>
      <dgm:spPr/>
      <dgm:t>
        <a:bodyPr/>
        <a:lstStyle/>
        <a:p>
          <a:endParaRPr lang="en-US"/>
        </a:p>
      </dgm:t>
    </dgm:pt>
    <dgm:pt modelId="{0C332D9E-6BDB-454E-BE11-6302B2FFA10F}" type="sibTrans" cxnId="{B8ACB842-A60D-4E95-92C0-DD43B5A5BE19}">
      <dgm:prSet/>
      <dgm:spPr/>
      <dgm:t>
        <a:bodyPr/>
        <a:lstStyle/>
        <a:p>
          <a:endParaRPr lang="en-US"/>
        </a:p>
      </dgm:t>
    </dgm:pt>
    <dgm:pt modelId="{7CC9803B-3FA3-4910-BF32-4882FA22C7C2}" type="pres">
      <dgm:prSet presAssocID="{45DF4CE1-D6C0-4174-9BFF-FA42F1ECD9F3}" presName="root" presStyleCnt="0">
        <dgm:presLayoutVars>
          <dgm:dir/>
          <dgm:resizeHandles val="exact"/>
        </dgm:presLayoutVars>
      </dgm:prSet>
      <dgm:spPr/>
    </dgm:pt>
    <dgm:pt modelId="{0455E78A-14DE-45FA-8B51-E37CD6E0F794}" type="pres">
      <dgm:prSet presAssocID="{7898D3C4-6EA8-4550-9FC9-D71159AF2C09}" presName="compNode" presStyleCnt="0"/>
      <dgm:spPr/>
    </dgm:pt>
    <dgm:pt modelId="{00E59488-62B1-459F-BB5A-86D412D67D6B}" type="pres">
      <dgm:prSet presAssocID="{7898D3C4-6EA8-4550-9FC9-D71159AF2C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AF98033B-3993-4300-B38C-74B980A8B95A}" type="pres">
      <dgm:prSet presAssocID="{7898D3C4-6EA8-4550-9FC9-D71159AF2C09}" presName="spaceRect" presStyleCnt="0"/>
      <dgm:spPr/>
    </dgm:pt>
    <dgm:pt modelId="{BC0DDAC8-988A-4DAC-92B6-ABBDFEA72AEC}" type="pres">
      <dgm:prSet presAssocID="{7898D3C4-6EA8-4550-9FC9-D71159AF2C09}" presName="textRect" presStyleLbl="revTx" presStyleIdx="0" presStyleCnt="4">
        <dgm:presLayoutVars>
          <dgm:chMax val="1"/>
          <dgm:chPref val="1"/>
        </dgm:presLayoutVars>
      </dgm:prSet>
      <dgm:spPr/>
    </dgm:pt>
    <dgm:pt modelId="{0D28A121-1258-45AC-8074-8C9B424A5D13}" type="pres">
      <dgm:prSet presAssocID="{65A0CF22-3ADE-4F95-A656-22F6EB43F75B}" presName="sibTrans" presStyleCnt="0"/>
      <dgm:spPr/>
    </dgm:pt>
    <dgm:pt modelId="{F8FCCF88-6AA5-42B1-9388-287C399C2F9D}" type="pres">
      <dgm:prSet presAssocID="{C020D2FF-7E0C-4009-BAC7-94F0ADD5E653}" presName="compNode" presStyleCnt="0"/>
      <dgm:spPr/>
    </dgm:pt>
    <dgm:pt modelId="{6E9B3A18-500B-46F7-9DBE-111A07D893E3}" type="pres">
      <dgm:prSet presAssocID="{C020D2FF-7E0C-4009-BAC7-94F0ADD5E65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6221F715-954E-43EC-81C8-BC8A7D9C5351}" type="pres">
      <dgm:prSet presAssocID="{C020D2FF-7E0C-4009-BAC7-94F0ADD5E653}" presName="spaceRect" presStyleCnt="0"/>
      <dgm:spPr/>
    </dgm:pt>
    <dgm:pt modelId="{1454C10D-9B97-4034-9E79-9A97A08D86E9}" type="pres">
      <dgm:prSet presAssocID="{C020D2FF-7E0C-4009-BAC7-94F0ADD5E653}" presName="textRect" presStyleLbl="revTx" presStyleIdx="1" presStyleCnt="4">
        <dgm:presLayoutVars>
          <dgm:chMax val="1"/>
          <dgm:chPref val="1"/>
        </dgm:presLayoutVars>
      </dgm:prSet>
      <dgm:spPr/>
    </dgm:pt>
    <dgm:pt modelId="{1D9F9AE5-5936-4182-84F6-7BF75F3C649E}" type="pres">
      <dgm:prSet presAssocID="{4E21CBA6-D392-4E33-BB87-DBC18BD543C8}" presName="sibTrans" presStyleCnt="0"/>
      <dgm:spPr/>
    </dgm:pt>
    <dgm:pt modelId="{DF21CE74-90F4-4D01-A63E-3DBA9FE62609}" type="pres">
      <dgm:prSet presAssocID="{61E73070-BC58-4039-8519-6A1AB123ED1E}" presName="compNode" presStyleCnt="0"/>
      <dgm:spPr/>
    </dgm:pt>
    <dgm:pt modelId="{E8D2452A-A5AC-4D77-8300-01B2E186F4C0}" type="pres">
      <dgm:prSet presAssocID="{61E73070-BC58-4039-8519-6A1AB123ED1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79D5D2C-31BA-4F93-804B-3A063CDB347E}" type="pres">
      <dgm:prSet presAssocID="{61E73070-BC58-4039-8519-6A1AB123ED1E}" presName="spaceRect" presStyleCnt="0"/>
      <dgm:spPr/>
    </dgm:pt>
    <dgm:pt modelId="{77524D79-64E8-4C8A-BB92-AEE15EDB33D3}" type="pres">
      <dgm:prSet presAssocID="{61E73070-BC58-4039-8519-6A1AB123ED1E}" presName="textRect" presStyleLbl="revTx" presStyleIdx="2" presStyleCnt="4">
        <dgm:presLayoutVars>
          <dgm:chMax val="1"/>
          <dgm:chPref val="1"/>
        </dgm:presLayoutVars>
      </dgm:prSet>
      <dgm:spPr/>
    </dgm:pt>
    <dgm:pt modelId="{794E44C9-6D83-4DED-A8EA-F6CE28E8AF83}" type="pres">
      <dgm:prSet presAssocID="{D4004A7D-F2AC-49FA-83FB-2694F9F556EC}" presName="sibTrans" presStyleCnt="0"/>
      <dgm:spPr/>
    </dgm:pt>
    <dgm:pt modelId="{CC748574-7C7A-4234-8549-E07D030FB278}" type="pres">
      <dgm:prSet presAssocID="{6E05411B-8705-45C8-8854-4C8899D019E8}" presName="compNode" presStyleCnt="0"/>
      <dgm:spPr/>
    </dgm:pt>
    <dgm:pt modelId="{07BCACCB-E756-461B-92E3-1E977126F783}" type="pres">
      <dgm:prSet presAssocID="{6E05411B-8705-45C8-8854-4C8899D019E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tective"/>
        </a:ext>
      </dgm:extLst>
    </dgm:pt>
    <dgm:pt modelId="{FD2CC68B-97CB-4887-9749-D4B0A375A01B}" type="pres">
      <dgm:prSet presAssocID="{6E05411B-8705-45C8-8854-4C8899D019E8}" presName="spaceRect" presStyleCnt="0"/>
      <dgm:spPr/>
    </dgm:pt>
    <dgm:pt modelId="{E015D635-801C-4191-8470-8C36D2E196F0}" type="pres">
      <dgm:prSet presAssocID="{6E05411B-8705-45C8-8854-4C8899D019E8}" presName="textRect" presStyleLbl="revTx" presStyleIdx="3" presStyleCnt="4">
        <dgm:presLayoutVars>
          <dgm:chMax val="1"/>
          <dgm:chPref val="1"/>
        </dgm:presLayoutVars>
      </dgm:prSet>
      <dgm:spPr/>
    </dgm:pt>
  </dgm:ptLst>
  <dgm:cxnLst>
    <dgm:cxn modelId="{59137462-BF9F-47EA-8E9C-AF1837D08800}" type="presOf" srcId="{6E05411B-8705-45C8-8854-4C8899D019E8}" destId="{E015D635-801C-4191-8470-8C36D2E196F0}" srcOrd="0" destOrd="0" presId="urn:microsoft.com/office/officeart/2018/2/layout/IconLabelList"/>
    <dgm:cxn modelId="{B8ACB842-A60D-4E95-92C0-DD43B5A5BE19}" srcId="{45DF4CE1-D6C0-4174-9BFF-FA42F1ECD9F3}" destId="{6E05411B-8705-45C8-8854-4C8899D019E8}" srcOrd="3" destOrd="0" parTransId="{37290747-BB7A-4860-8277-FE156449AD34}" sibTransId="{0C332D9E-6BDB-454E-BE11-6302B2FFA10F}"/>
    <dgm:cxn modelId="{5667B568-2643-4FFB-B8E0-1D0B6AE6BE18}" type="presOf" srcId="{61E73070-BC58-4039-8519-6A1AB123ED1E}" destId="{77524D79-64E8-4C8A-BB92-AEE15EDB33D3}" srcOrd="0" destOrd="0" presId="urn:microsoft.com/office/officeart/2018/2/layout/IconLabelList"/>
    <dgm:cxn modelId="{8C8AFA80-A6DB-4101-9130-F9ECD896B164}" srcId="{45DF4CE1-D6C0-4174-9BFF-FA42F1ECD9F3}" destId="{61E73070-BC58-4039-8519-6A1AB123ED1E}" srcOrd="2" destOrd="0" parTransId="{665B88E5-8B56-4BB5-B08E-D14BFE3B5D1F}" sibTransId="{D4004A7D-F2AC-49FA-83FB-2694F9F556EC}"/>
    <dgm:cxn modelId="{3388D4E5-14A5-4301-8E74-0E5894CADDFF}" srcId="{45DF4CE1-D6C0-4174-9BFF-FA42F1ECD9F3}" destId="{7898D3C4-6EA8-4550-9FC9-D71159AF2C09}" srcOrd="0" destOrd="0" parTransId="{1D8CF19E-660A-4C56-8F14-937D31DE7E0B}" sibTransId="{65A0CF22-3ADE-4F95-A656-22F6EB43F75B}"/>
    <dgm:cxn modelId="{B98F2BD0-AFEE-406A-A740-0B1CD81FF8F4}" type="presOf" srcId="{7898D3C4-6EA8-4550-9FC9-D71159AF2C09}" destId="{BC0DDAC8-988A-4DAC-92B6-ABBDFEA72AEC}" srcOrd="0" destOrd="0" presId="urn:microsoft.com/office/officeart/2018/2/layout/IconLabelList"/>
    <dgm:cxn modelId="{99D685D0-DEA6-43AA-A3DE-DAB1D3EDC548}" type="presOf" srcId="{45DF4CE1-D6C0-4174-9BFF-FA42F1ECD9F3}" destId="{7CC9803B-3FA3-4910-BF32-4882FA22C7C2}" srcOrd="0" destOrd="0" presId="urn:microsoft.com/office/officeart/2018/2/layout/IconLabelList"/>
    <dgm:cxn modelId="{DAB83FD4-6452-4426-9243-47170DCEFCDA}" type="presOf" srcId="{C020D2FF-7E0C-4009-BAC7-94F0ADD5E653}" destId="{1454C10D-9B97-4034-9E79-9A97A08D86E9}" srcOrd="0" destOrd="0" presId="urn:microsoft.com/office/officeart/2018/2/layout/IconLabelList"/>
    <dgm:cxn modelId="{3A7A73F6-A60B-464A-98E9-9597FE1516B4}" srcId="{45DF4CE1-D6C0-4174-9BFF-FA42F1ECD9F3}" destId="{C020D2FF-7E0C-4009-BAC7-94F0ADD5E653}" srcOrd="1" destOrd="0" parTransId="{45F58CAB-19D7-4AE2-9ADD-FD80D2224BBC}" sibTransId="{4E21CBA6-D392-4E33-BB87-DBC18BD543C8}"/>
    <dgm:cxn modelId="{EC3CD4AC-0301-426A-9478-B108A2B3C6B9}" type="presParOf" srcId="{7CC9803B-3FA3-4910-BF32-4882FA22C7C2}" destId="{0455E78A-14DE-45FA-8B51-E37CD6E0F794}" srcOrd="0" destOrd="0" presId="urn:microsoft.com/office/officeart/2018/2/layout/IconLabelList"/>
    <dgm:cxn modelId="{625C7B04-C050-4412-B611-8764760E7AE8}" type="presParOf" srcId="{0455E78A-14DE-45FA-8B51-E37CD6E0F794}" destId="{00E59488-62B1-459F-BB5A-86D412D67D6B}" srcOrd="0" destOrd="0" presId="urn:microsoft.com/office/officeart/2018/2/layout/IconLabelList"/>
    <dgm:cxn modelId="{D74E343A-8A3E-4B83-B933-175941051E60}" type="presParOf" srcId="{0455E78A-14DE-45FA-8B51-E37CD6E0F794}" destId="{AF98033B-3993-4300-B38C-74B980A8B95A}" srcOrd="1" destOrd="0" presId="urn:microsoft.com/office/officeart/2018/2/layout/IconLabelList"/>
    <dgm:cxn modelId="{725957C8-6AB3-4978-BADC-D1EF2BBBB4C7}" type="presParOf" srcId="{0455E78A-14DE-45FA-8B51-E37CD6E0F794}" destId="{BC0DDAC8-988A-4DAC-92B6-ABBDFEA72AEC}" srcOrd="2" destOrd="0" presId="urn:microsoft.com/office/officeart/2018/2/layout/IconLabelList"/>
    <dgm:cxn modelId="{DF3A2C1D-80E8-4282-8E13-B5672265F17C}" type="presParOf" srcId="{7CC9803B-3FA3-4910-BF32-4882FA22C7C2}" destId="{0D28A121-1258-45AC-8074-8C9B424A5D13}" srcOrd="1" destOrd="0" presId="urn:microsoft.com/office/officeart/2018/2/layout/IconLabelList"/>
    <dgm:cxn modelId="{57399154-3C5A-4E0A-AB5A-C27B11676087}" type="presParOf" srcId="{7CC9803B-3FA3-4910-BF32-4882FA22C7C2}" destId="{F8FCCF88-6AA5-42B1-9388-287C399C2F9D}" srcOrd="2" destOrd="0" presId="urn:microsoft.com/office/officeart/2018/2/layout/IconLabelList"/>
    <dgm:cxn modelId="{5D938254-8606-4174-8B30-6A4A95BD1F6B}" type="presParOf" srcId="{F8FCCF88-6AA5-42B1-9388-287C399C2F9D}" destId="{6E9B3A18-500B-46F7-9DBE-111A07D893E3}" srcOrd="0" destOrd="0" presId="urn:microsoft.com/office/officeart/2018/2/layout/IconLabelList"/>
    <dgm:cxn modelId="{A32D5A23-1953-4C65-8BA7-82B0426024A1}" type="presParOf" srcId="{F8FCCF88-6AA5-42B1-9388-287C399C2F9D}" destId="{6221F715-954E-43EC-81C8-BC8A7D9C5351}" srcOrd="1" destOrd="0" presId="urn:microsoft.com/office/officeart/2018/2/layout/IconLabelList"/>
    <dgm:cxn modelId="{66C7B9CF-8122-412D-B3E4-A105BC8EF41A}" type="presParOf" srcId="{F8FCCF88-6AA5-42B1-9388-287C399C2F9D}" destId="{1454C10D-9B97-4034-9E79-9A97A08D86E9}" srcOrd="2" destOrd="0" presId="urn:microsoft.com/office/officeart/2018/2/layout/IconLabelList"/>
    <dgm:cxn modelId="{B28D153A-2F8B-4EB5-BC95-98B1A4BF47A3}" type="presParOf" srcId="{7CC9803B-3FA3-4910-BF32-4882FA22C7C2}" destId="{1D9F9AE5-5936-4182-84F6-7BF75F3C649E}" srcOrd="3" destOrd="0" presId="urn:microsoft.com/office/officeart/2018/2/layout/IconLabelList"/>
    <dgm:cxn modelId="{F8D1318D-A2C3-4A8E-AED4-1AA96AAEC33D}" type="presParOf" srcId="{7CC9803B-3FA3-4910-BF32-4882FA22C7C2}" destId="{DF21CE74-90F4-4D01-A63E-3DBA9FE62609}" srcOrd="4" destOrd="0" presId="urn:microsoft.com/office/officeart/2018/2/layout/IconLabelList"/>
    <dgm:cxn modelId="{CE205897-0E9F-48C9-8764-D2BC9DF3BDCB}" type="presParOf" srcId="{DF21CE74-90F4-4D01-A63E-3DBA9FE62609}" destId="{E8D2452A-A5AC-4D77-8300-01B2E186F4C0}" srcOrd="0" destOrd="0" presId="urn:microsoft.com/office/officeart/2018/2/layout/IconLabelList"/>
    <dgm:cxn modelId="{92A2BBD5-3D4C-4BD8-A7DA-FACDF77B805C}" type="presParOf" srcId="{DF21CE74-90F4-4D01-A63E-3DBA9FE62609}" destId="{679D5D2C-31BA-4F93-804B-3A063CDB347E}" srcOrd="1" destOrd="0" presId="urn:microsoft.com/office/officeart/2018/2/layout/IconLabelList"/>
    <dgm:cxn modelId="{B7AF1A02-9B4B-41CD-A4B1-20665F5DCAD9}" type="presParOf" srcId="{DF21CE74-90F4-4D01-A63E-3DBA9FE62609}" destId="{77524D79-64E8-4C8A-BB92-AEE15EDB33D3}" srcOrd="2" destOrd="0" presId="urn:microsoft.com/office/officeart/2018/2/layout/IconLabelList"/>
    <dgm:cxn modelId="{13DC735D-2F2C-421F-87B6-9F0265F5E9A0}" type="presParOf" srcId="{7CC9803B-3FA3-4910-BF32-4882FA22C7C2}" destId="{794E44C9-6D83-4DED-A8EA-F6CE28E8AF83}" srcOrd="5" destOrd="0" presId="urn:microsoft.com/office/officeart/2018/2/layout/IconLabelList"/>
    <dgm:cxn modelId="{983EA0BC-6372-49EA-9086-87969C8CE15D}" type="presParOf" srcId="{7CC9803B-3FA3-4910-BF32-4882FA22C7C2}" destId="{CC748574-7C7A-4234-8549-E07D030FB278}" srcOrd="6" destOrd="0" presId="urn:microsoft.com/office/officeart/2018/2/layout/IconLabelList"/>
    <dgm:cxn modelId="{620D4A96-FFEF-4D9F-B8C5-1CF61EE2EC0F}" type="presParOf" srcId="{CC748574-7C7A-4234-8549-E07D030FB278}" destId="{07BCACCB-E756-461B-92E3-1E977126F783}" srcOrd="0" destOrd="0" presId="urn:microsoft.com/office/officeart/2018/2/layout/IconLabelList"/>
    <dgm:cxn modelId="{18DF25F1-EEAA-4DA7-B419-343F689B07A5}" type="presParOf" srcId="{CC748574-7C7A-4234-8549-E07D030FB278}" destId="{FD2CC68B-97CB-4887-9749-D4B0A375A01B}" srcOrd="1" destOrd="0" presId="urn:microsoft.com/office/officeart/2018/2/layout/IconLabelList"/>
    <dgm:cxn modelId="{C6D2A497-7152-46D0-86D2-5C50D5152145}" type="presParOf" srcId="{CC748574-7C7A-4234-8549-E07D030FB278}" destId="{E015D635-801C-4191-8470-8C36D2E196F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AE845-0B97-43CB-AE0F-6B222AE06B0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F016394-E1F5-4998-9189-F8B28572BBF4}">
      <dgm:prSet/>
      <dgm:spPr/>
      <dgm:t>
        <a:bodyPr/>
        <a:lstStyle/>
        <a:p>
          <a:pPr>
            <a:lnSpc>
              <a:spcPct val="100000"/>
            </a:lnSpc>
          </a:pPr>
          <a:r>
            <a:rPr lang="en-US"/>
            <a:t>Receive information on cases to make a more informed decision about appeals. </a:t>
          </a:r>
          <a:r>
            <a:rPr lang="en-US" b="1"/>
            <a:t>Accomplished </a:t>
          </a:r>
          <a:endParaRPr lang="en-US"/>
        </a:p>
      </dgm:t>
    </dgm:pt>
    <dgm:pt modelId="{3E9C1210-10F6-46A3-93F8-44B634DBA886}" type="parTrans" cxnId="{210FFAEF-0878-465C-AF5B-80133DA8E0D4}">
      <dgm:prSet/>
      <dgm:spPr/>
      <dgm:t>
        <a:bodyPr/>
        <a:lstStyle/>
        <a:p>
          <a:endParaRPr lang="en-US"/>
        </a:p>
      </dgm:t>
    </dgm:pt>
    <dgm:pt modelId="{AABB6CE2-CAFA-49A1-908F-DAB71EBA03B6}" type="sibTrans" cxnId="{210FFAEF-0878-465C-AF5B-80133DA8E0D4}">
      <dgm:prSet/>
      <dgm:spPr/>
      <dgm:t>
        <a:bodyPr/>
        <a:lstStyle/>
        <a:p>
          <a:endParaRPr lang="en-US"/>
        </a:p>
      </dgm:t>
    </dgm:pt>
    <dgm:pt modelId="{D01AC3FE-5CF3-420A-B669-99806A550546}">
      <dgm:prSet/>
      <dgm:spPr/>
      <dgm:t>
        <a:bodyPr/>
        <a:lstStyle/>
        <a:p>
          <a:pPr>
            <a:lnSpc>
              <a:spcPct val="100000"/>
            </a:lnSpc>
          </a:pPr>
          <a:r>
            <a:rPr lang="en-US"/>
            <a:t>To ensure RRAC members receive trainings to make informed decisions. </a:t>
          </a:r>
          <a:r>
            <a:rPr lang="en-US" b="1"/>
            <a:t>Ongoing</a:t>
          </a:r>
          <a:r>
            <a:rPr lang="en-US"/>
            <a:t> </a:t>
          </a:r>
        </a:p>
      </dgm:t>
    </dgm:pt>
    <dgm:pt modelId="{24BCE78F-AFF2-498B-9B17-D6810CF05C74}" type="parTrans" cxnId="{11955528-F45E-46BF-88BE-A8A959DA9B3C}">
      <dgm:prSet/>
      <dgm:spPr/>
      <dgm:t>
        <a:bodyPr/>
        <a:lstStyle/>
        <a:p>
          <a:endParaRPr lang="en-US"/>
        </a:p>
      </dgm:t>
    </dgm:pt>
    <dgm:pt modelId="{4C6F88CC-5E0B-462D-AB47-F78D66F85257}" type="sibTrans" cxnId="{11955528-F45E-46BF-88BE-A8A959DA9B3C}">
      <dgm:prSet/>
      <dgm:spPr/>
      <dgm:t>
        <a:bodyPr/>
        <a:lstStyle/>
        <a:p>
          <a:endParaRPr lang="en-US"/>
        </a:p>
      </dgm:t>
    </dgm:pt>
    <dgm:pt modelId="{7122AFA5-00FA-4AC9-8067-B9B46F4349CA}">
      <dgm:prSet/>
      <dgm:spPr/>
      <dgm:t>
        <a:bodyPr/>
        <a:lstStyle/>
        <a:p>
          <a:pPr>
            <a:lnSpc>
              <a:spcPct val="100000"/>
            </a:lnSpc>
          </a:pPr>
          <a:r>
            <a:rPr lang="en-US"/>
            <a:t>To close investigations under 75 days. </a:t>
          </a:r>
          <a:r>
            <a:rPr lang="en-US" b="1"/>
            <a:t>Ongoing</a:t>
          </a:r>
          <a:r>
            <a:rPr lang="en-US"/>
            <a:t> </a:t>
          </a:r>
        </a:p>
      </dgm:t>
    </dgm:pt>
    <dgm:pt modelId="{92744973-824B-47F7-81E3-393FBE6E5613}" type="parTrans" cxnId="{C2EB48DC-CA7A-48DD-B5F8-79B47AF14295}">
      <dgm:prSet/>
      <dgm:spPr/>
      <dgm:t>
        <a:bodyPr/>
        <a:lstStyle/>
        <a:p>
          <a:endParaRPr lang="en-US"/>
        </a:p>
      </dgm:t>
    </dgm:pt>
    <dgm:pt modelId="{166755DE-C16E-484D-A7AE-3AFAE790323A}" type="sibTrans" cxnId="{C2EB48DC-CA7A-48DD-B5F8-79B47AF14295}">
      <dgm:prSet/>
      <dgm:spPr/>
      <dgm:t>
        <a:bodyPr/>
        <a:lstStyle/>
        <a:p>
          <a:endParaRPr lang="en-US"/>
        </a:p>
      </dgm:t>
    </dgm:pt>
    <dgm:pt modelId="{A67164E1-521D-4C45-AC21-D209A94FC143}" type="pres">
      <dgm:prSet presAssocID="{53CAE845-0B97-43CB-AE0F-6B222AE06B0F}" presName="root" presStyleCnt="0">
        <dgm:presLayoutVars>
          <dgm:dir/>
          <dgm:resizeHandles val="exact"/>
        </dgm:presLayoutVars>
      </dgm:prSet>
      <dgm:spPr/>
    </dgm:pt>
    <dgm:pt modelId="{C31D9196-2655-4491-91AE-1CD03F298E0E}" type="pres">
      <dgm:prSet presAssocID="{AF016394-E1F5-4998-9189-F8B28572BBF4}" presName="compNode" presStyleCnt="0"/>
      <dgm:spPr/>
    </dgm:pt>
    <dgm:pt modelId="{514A38F7-4A6A-4828-907C-7AAFE717BF26}" type="pres">
      <dgm:prSet presAssocID="{AF016394-E1F5-4998-9189-F8B28572BBF4}" presName="bgRect" presStyleLbl="bgShp" presStyleIdx="0" presStyleCnt="3"/>
      <dgm:spPr/>
    </dgm:pt>
    <dgm:pt modelId="{B965409D-DA6D-4EE6-9D8A-E03A1F4364AA}" type="pres">
      <dgm:prSet presAssocID="{AF016394-E1F5-4998-9189-F8B28572BB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Judge"/>
        </a:ext>
      </dgm:extLst>
    </dgm:pt>
    <dgm:pt modelId="{1ABCEE71-BB83-412F-B5B7-C96A8A1339F2}" type="pres">
      <dgm:prSet presAssocID="{AF016394-E1F5-4998-9189-F8B28572BBF4}" presName="spaceRect" presStyleCnt="0"/>
      <dgm:spPr/>
    </dgm:pt>
    <dgm:pt modelId="{A8051311-A619-4250-B897-A85963A5681F}" type="pres">
      <dgm:prSet presAssocID="{AF016394-E1F5-4998-9189-F8B28572BBF4}" presName="parTx" presStyleLbl="revTx" presStyleIdx="0" presStyleCnt="3">
        <dgm:presLayoutVars>
          <dgm:chMax val="0"/>
          <dgm:chPref val="0"/>
        </dgm:presLayoutVars>
      </dgm:prSet>
      <dgm:spPr/>
    </dgm:pt>
    <dgm:pt modelId="{03DD8EB9-B4B6-431F-BB7D-FB4DD51E74A5}" type="pres">
      <dgm:prSet presAssocID="{AABB6CE2-CAFA-49A1-908F-DAB71EBA03B6}" presName="sibTrans" presStyleCnt="0"/>
      <dgm:spPr/>
    </dgm:pt>
    <dgm:pt modelId="{7DA13F06-20EE-44C8-A7C9-6504495D780A}" type="pres">
      <dgm:prSet presAssocID="{D01AC3FE-5CF3-420A-B669-99806A550546}" presName="compNode" presStyleCnt="0"/>
      <dgm:spPr/>
    </dgm:pt>
    <dgm:pt modelId="{64738A54-7CB0-4F65-93B7-1BAA3DB973B7}" type="pres">
      <dgm:prSet presAssocID="{D01AC3FE-5CF3-420A-B669-99806A550546}" presName="bgRect" presStyleLbl="bgShp" presStyleIdx="1" presStyleCnt="3"/>
      <dgm:spPr/>
    </dgm:pt>
    <dgm:pt modelId="{BB9041D0-6276-4DC2-9A22-A0F7BD13571B}" type="pres">
      <dgm:prSet presAssocID="{D01AC3FE-5CF3-420A-B669-99806A55054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1FD7584E-1E20-4B3A-8AE4-26924E3DB4E4}" type="pres">
      <dgm:prSet presAssocID="{D01AC3FE-5CF3-420A-B669-99806A550546}" presName="spaceRect" presStyleCnt="0"/>
      <dgm:spPr/>
    </dgm:pt>
    <dgm:pt modelId="{454700D5-410E-4B43-876E-18E0E290D80A}" type="pres">
      <dgm:prSet presAssocID="{D01AC3FE-5CF3-420A-B669-99806A550546}" presName="parTx" presStyleLbl="revTx" presStyleIdx="1" presStyleCnt="3">
        <dgm:presLayoutVars>
          <dgm:chMax val="0"/>
          <dgm:chPref val="0"/>
        </dgm:presLayoutVars>
      </dgm:prSet>
      <dgm:spPr/>
    </dgm:pt>
    <dgm:pt modelId="{34943C42-D14C-42F0-B8AE-9CFE0E50790A}" type="pres">
      <dgm:prSet presAssocID="{4C6F88CC-5E0B-462D-AB47-F78D66F85257}" presName="sibTrans" presStyleCnt="0"/>
      <dgm:spPr/>
    </dgm:pt>
    <dgm:pt modelId="{2C50063D-3DBB-4CD7-8161-45F7B3DC2AB8}" type="pres">
      <dgm:prSet presAssocID="{7122AFA5-00FA-4AC9-8067-B9B46F4349CA}" presName="compNode" presStyleCnt="0"/>
      <dgm:spPr/>
    </dgm:pt>
    <dgm:pt modelId="{8D8FD58F-A272-4CBE-8A75-4EDBBE77506A}" type="pres">
      <dgm:prSet presAssocID="{7122AFA5-00FA-4AC9-8067-B9B46F4349CA}" presName="bgRect" presStyleLbl="bgShp" presStyleIdx="2" presStyleCnt="3"/>
      <dgm:spPr/>
    </dgm:pt>
    <dgm:pt modelId="{B9831C43-ACA1-49C9-BFFB-240D40F3A39B}" type="pres">
      <dgm:prSet presAssocID="{7122AFA5-00FA-4AC9-8067-B9B46F4349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5AF54CB0-2BB4-4139-9D14-68D453F906B9}" type="pres">
      <dgm:prSet presAssocID="{7122AFA5-00FA-4AC9-8067-B9B46F4349CA}" presName="spaceRect" presStyleCnt="0"/>
      <dgm:spPr/>
    </dgm:pt>
    <dgm:pt modelId="{9CF27A1B-64F8-488F-8FD0-16E2D6E14CE4}" type="pres">
      <dgm:prSet presAssocID="{7122AFA5-00FA-4AC9-8067-B9B46F4349CA}" presName="parTx" presStyleLbl="revTx" presStyleIdx="2" presStyleCnt="3">
        <dgm:presLayoutVars>
          <dgm:chMax val="0"/>
          <dgm:chPref val="0"/>
        </dgm:presLayoutVars>
      </dgm:prSet>
      <dgm:spPr/>
    </dgm:pt>
  </dgm:ptLst>
  <dgm:cxnLst>
    <dgm:cxn modelId="{11955528-F45E-46BF-88BE-A8A959DA9B3C}" srcId="{53CAE845-0B97-43CB-AE0F-6B222AE06B0F}" destId="{D01AC3FE-5CF3-420A-B669-99806A550546}" srcOrd="1" destOrd="0" parTransId="{24BCE78F-AFF2-498B-9B17-D6810CF05C74}" sibTransId="{4C6F88CC-5E0B-462D-AB47-F78D66F85257}"/>
    <dgm:cxn modelId="{AA8B465F-6488-4574-949B-26555FC325A3}" type="presOf" srcId="{7122AFA5-00FA-4AC9-8067-B9B46F4349CA}" destId="{9CF27A1B-64F8-488F-8FD0-16E2D6E14CE4}" srcOrd="0" destOrd="0" presId="urn:microsoft.com/office/officeart/2018/2/layout/IconVerticalSolidList"/>
    <dgm:cxn modelId="{777B5872-DB8C-4587-AECA-776869C78A62}" type="presOf" srcId="{AF016394-E1F5-4998-9189-F8B28572BBF4}" destId="{A8051311-A619-4250-B897-A85963A5681F}" srcOrd="0" destOrd="0" presId="urn:microsoft.com/office/officeart/2018/2/layout/IconVerticalSolidList"/>
    <dgm:cxn modelId="{18C99E75-FBD0-4659-BA11-E6FF91C00486}" type="presOf" srcId="{53CAE845-0B97-43CB-AE0F-6B222AE06B0F}" destId="{A67164E1-521D-4C45-AC21-D209A94FC143}" srcOrd="0" destOrd="0" presId="urn:microsoft.com/office/officeart/2018/2/layout/IconVerticalSolidList"/>
    <dgm:cxn modelId="{97A8B575-3508-4BD8-B3AB-4456B90D1D6F}" type="presOf" srcId="{D01AC3FE-5CF3-420A-B669-99806A550546}" destId="{454700D5-410E-4B43-876E-18E0E290D80A}" srcOrd="0" destOrd="0" presId="urn:microsoft.com/office/officeart/2018/2/layout/IconVerticalSolidList"/>
    <dgm:cxn modelId="{210FFAEF-0878-465C-AF5B-80133DA8E0D4}" srcId="{53CAE845-0B97-43CB-AE0F-6B222AE06B0F}" destId="{AF016394-E1F5-4998-9189-F8B28572BBF4}" srcOrd="0" destOrd="0" parTransId="{3E9C1210-10F6-46A3-93F8-44B634DBA886}" sibTransId="{AABB6CE2-CAFA-49A1-908F-DAB71EBA03B6}"/>
    <dgm:cxn modelId="{C2EB48DC-CA7A-48DD-B5F8-79B47AF14295}" srcId="{53CAE845-0B97-43CB-AE0F-6B222AE06B0F}" destId="{7122AFA5-00FA-4AC9-8067-B9B46F4349CA}" srcOrd="2" destOrd="0" parTransId="{92744973-824B-47F7-81E3-393FBE6E5613}" sibTransId="{166755DE-C16E-484D-A7AE-3AFAE790323A}"/>
    <dgm:cxn modelId="{5A0ECF9F-1AAA-4D00-AC1B-3CC75AD8AE8B}" type="presParOf" srcId="{A67164E1-521D-4C45-AC21-D209A94FC143}" destId="{C31D9196-2655-4491-91AE-1CD03F298E0E}" srcOrd="0" destOrd="0" presId="urn:microsoft.com/office/officeart/2018/2/layout/IconVerticalSolidList"/>
    <dgm:cxn modelId="{DB5B9408-3CCD-4ED0-84DF-FF47C2413D0D}" type="presParOf" srcId="{C31D9196-2655-4491-91AE-1CD03F298E0E}" destId="{514A38F7-4A6A-4828-907C-7AAFE717BF26}" srcOrd="0" destOrd="0" presId="urn:microsoft.com/office/officeart/2018/2/layout/IconVerticalSolidList"/>
    <dgm:cxn modelId="{464B5591-2BB7-4E94-A04C-5F8E8431F273}" type="presParOf" srcId="{C31D9196-2655-4491-91AE-1CD03F298E0E}" destId="{B965409D-DA6D-4EE6-9D8A-E03A1F4364AA}" srcOrd="1" destOrd="0" presId="urn:microsoft.com/office/officeart/2018/2/layout/IconVerticalSolidList"/>
    <dgm:cxn modelId="{78179F98-E002-434F-BD05-080DC5D5CA4B}" type="presParOf" srcId="{C31D9196-2655-4491-91AE-1CD03F298E0E}" destId="{1ABCEE71-BB83-412F-B5B7-C96A8A1339F2}" srcOrd="2" destOrd="0" presId="urn:microsoft.com/office/officeart/2018/2/layout/IconVerticalSolidList"/>
    <dgm:cxn modelId="{A7FB067C-B27D-4125-A92A-02E6265DAE02}" type="presParOf" srcId="{C31D9196-2655-4491-91AE-1CD03F298E0E}" destId="{A8051311-A619-4250-B897-A85963A5681F}" srcOrd="3" destOrd="0" presId="urn:microsoft.com/office/officeart/2018/2/layout/IconVerticalSolidList"/>
    <dgm:cxn modelId="{568E9249-8472-4D49-8F53-91DBDC520664}" type="presParOf" srcId="{A67164E1-521D-4C45-AC21-D209A94FC143}" destId="{03DD8EB9-B4B6-431F-BB7D-FB4DD51E74A5}" srcOrd="1" destOrd="0" presId="urn:microsoft.com/office/officeart/2018/2/layout/IconVerticalSolidList"/>
    <dgm:cxn modelId="{5C239D87-138D-4634-BB35-C0097AD66DAC}" type="presParOf" srcId="{A67164E1-521D-4C45-AC21-D209A94FC143}" destId="{7DA13F06-20EE-44C8-A7C9-6504495D780A}" srcOrd="2" destOrd="0" presId="urn:microsoft.com/office/officeart/2018/2/layout/IconVerticalSolidList"/>
    <dgm:cxn modelId="{D9E85200-9D1A-47DC-9ABD-024C99568E3B}" type="presParOf" srcId="{7DA13F06-20EE-44C8-A7C9-6504495D780A}" destId="{64738A54-7CB0-4F65-93B7-1BAA3DB973B7}" srcOrd="0" destOrd="0" presId="urn:microsoft.com/office/officeart/2018/2/layout/IconVerticalSolidList"/>
    <dgm:cxn modelId="{AC77E832-6630-4A5C-A563-1EFD3BF9C887}" type="presParOf" srcId="{7DA13F06-20EE-44C8-A7C9-6504495D780A}" destId="{BB9041D0-6276-4DC2-9A22-A0F7BD13571B}" srcOrd="1" destOrd="0" presId="urn:microsoft.com/office/officeart/2018/2/layout/IconVerticalSolidList"/>
    <dgm:cxn modelId="{7981A69E-7C2F-4869-9CE0-C6C5224E875D}" type="presParOf" srcId="{7DA13F06-20EE-44C8-A7C9-6504495D780A}" destId="{1FD7584E-1E20-4B3A-8AE4-26924E3DB4E4}" srcOrd="2" destOrd="0" presId="urn:microsoft.com/office/officeart/2018/2/layout/IconVerticalSolidList"/>
    <dgm:cxn modelId="{51B2FF21-6A93-490E-8C62-AEEF8AD31237}" type="presParOf" srcId="{7DA13F06-20EE-44C8-A7C9-6504495D780A}" destId="{454700D5-410E-4B43-876E-18E0E290D80A}" srcOrd="3" destOrd="0" presId="urn:microsoft.com/office/officeart/2018/2/layout/IconVerticalSolidList"/>
    <dgm:cxn modelId="{3CAF3CCE-2FB0-4AE7-B104-8677A2378418}" type="presParOf" srcId="{A67164E1-521D-4C45-AC21-D209A94FC143}" destId="{34943C42-D14C-42F0-B8AE-9CFE0E50790A}" srcOrd="3" destOrd="0" presId="urn:microsoft.com/office/officeart/2018/2/layout/IconVerticalSolidList"/>
    <dgm:cxn modelId="{93A2133C-EA23-4271-8C95-93E07F01DDA5}" type="presParOf" srcId="{A67164E1-521D-4C45-AC21-D209A94FC143}" destId="{2C50063D-3DBB-4CD7-8161-45F7B3DC2AB8}" srcOrd="4" destOrd="0" presId="urn:microsoft.com/office/officeart/2018/2/layout/IconVerticalSolidList"/>
    <dgm:cxn modelId="{3C4F612A-8ABF-4291-A23C-BE346CA08934}" type="presParOf" srcId="{2C50063D-3DBB-4CD7-8161-45F7B3DC2AB8}" destId="{8D8FD58F-A272-4CBE-8A75-4EDBBE77506A}" srcOrd="0" destOrd="0" presId="urn:microsoft.com/office/officeart/2018/2/layout/IconVerticalSolidList"/>
    <dgm:cxn modelId="{EE7987E7-D0D5-4FD3-A753-1801164B44A2}" type="presParOf" srcId="{2C50063D-3DBB-4CD7-8161-45F7B3DC2AB8}" destId="{B9831C43-ACA1-49C9-BFFB-240D40F3A39B}" srcOrd="1" destOrd="0" presId="urn:microsoft.com/office/officeart/2018/2/layout/IconVerticalSolidList"/>
    <dgm:cxn modelId="{CCE504C0-51C8-4B8D-8B62-CFB6FC8A7F2F}" type="presParOf" srcId="{2C50063D-3DBB-4CD7-8161-45F7B3DC2AB8}" destId="{5AF54CB0-2BB4-4139-9D14-68D453F906B9}" srcOrd="2" destOrd="0" presId="urn:microsoft.com/office/officeart/2018/2/layout/IconVerticalSolidList"/>
    <dgm:cxn modelId="{D17F9488-2390-41D1-94C3-9973CDD78139}" type="presParOf" srcId="{2C50063D-3DBB-4CD7-8161-45F7B3DC2AB8}" destId="{9CF27A1B-64F8-488F-8FD0-16E2D6E14C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358D9-A80C-490C-853A-88AD21E68F2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4C239B4-5C50-49B7-8B4D-7A3C90443721}">
      <dgm:prSet/>
      <dgm:spPr/>
      <dgm:t>
        <a:bodyPr/>
        <a:lstStyle/>
        <a:p>
          <a:r>
            <a:rPr lang="en-US"/>
            <a:t>Continue bi-monthly training regarding how investigations are conducted.</a:t>
          </a:r>
        </a:p>
      </dgm:t>
    </dgm:pt>
    <dgm:pt modelId="{8A1D0DF9-32C4-448E-BD7F-EC135322506D}" type="parTrans" cxnId="{75C45DAF-90E1-46A4-BC1C-EE74F3C7283C}">
      <dgm:prSet/>
      <dgm:spPr/>
      <dgm:t>
        <a:bodyPr/>
        <a:lstStyle/>
        <a:p>
          <a:endParaRPr lang="en-US"/>
        </a:p>
      </dgm:t>
    </dgm:pt>
    <dgm:pt modelId="{DA864A4A-FC0C-45D0-8939-F5A6A8EBBBC9}" type="sibTrans" cxnId="{75C45DAF-90E1-46A4-BC1C-EE74F3C7283C}">
      <dgm:prSet/>
      <dgm:spPr/>
      <dgm:t>
        <a:bodyPr/>
        <a:lstStyle/>
        <a:p>
          <a:endParaRPr lang="en-US"/>
        </a:p>
      </dgm:t>
    </dgm:pt>
    <dgm:pt modelId="{BDE96501-F46E-485C-B557-BADE39348B6F}">
      <dgm:prSet/>
      <dgm:spPr/>
      <dgm:t>
        <a:bodyPr/>
        <a:lstStyle/>
        <a:p>
          <a:r>
            <a:rPr lang="en-US"/>
            <a:t>Increased RRAC participation in the community.  </a:t>
          </a:r>
        </a:p>
      </dgm:t>
    </dgm:pt>
    <dgm:pt modelId="{1D436CD7-8B9E-4C43-AE91-9F231EB04499}" type="parTrans" cxnId="{90D4DBA0-37AD-4332-A827-B3D98D2B520C}">
      <dgm:prSet/>
      <dgm:spPr/>
      <dgm:t>
        <a:bodyPr/>
        <a:lstStyle/>
        <a:p>
          <a:endParaRPr lang="en-US"/>
        </a:p>
      </dgm:t>
    </dgm:pt>
    <dgm:pt modelId="{E34976D8-B0DB-41AE-B753-40BC4B0B7CA3}" type="sibTrans" cxnId="{90D4DBA0-37AD-4332-A827-B3D98D2B520C}">
      <dgm:prSet/>
      <dgm:spPr/>
      <dgm:t>
        <a:bodyPr/>
        <a:lstStyle/>
        <a:p>
          <a:endParaRPr lang="en-US"/>
        </a:p>
      </dgm:t>
    </dgm:pt>
    <dgm:pt modelId="{C4F9196C-E900-4029-815B-5F05FADE330C}">
      <dgm:prSet/>
      <dgm:spPr/>
      <dgm:t>
        <a:bodyPr/>
        <a:lstStyle/>
        <a:p>
          <a:r>
            <a:rPr lang="en-US" dirty="0"/>
            <a:t>Increased training on polices such as Abuse/Neglect and Chapters 7/7a. </a:t>
          </a:r>
        </a:p>
      </dgm:t>
    </dgm:pt>
    <dgm:pt modelId="{0802D98F-28C8-439B-BAA9-A3186FB1CE62}" type="parTrans" cxnId="{E8610073-8D7B-4C56-9FD9-3807EA0B3345}">
      <dgm:prSet/>
      <dgm:spPr/>
      <dgm:t>
        <a:bodyPr/>
        <a:lstStyle/>
        <a:p>
          <a:endParaRPr lang="en-US"/>
        </a:p>
      </dgm:t>
    </dgm:pt>
    <dgm:pt modelId="{EB86E5F8-6ECE-4783-B825-F9A2F4E9A8C0}" type="sibTrans" cxnId="{E8610073-8D7B-4C56-9FD9-3807EA0B3345}">
      <dgm:prSet/>
      <dgm:spPr/>
      <dgm:t>
        <a:bodyPr/>
        <a:lstStyle/>
        <a:p>
          <a:endParaRPr lang="en-US"/>
        </a:p>
      </dgm:t>
    </dgm:pt>
    <dgm:pt modelId="{44997D0C-C9FF-4732-B2E7-8DBFB7414A31}" type="pres">
      <dgm:prSet presAssocID="{3C8358D9-A80C-490C-853A-88AD21E68F29}" presName="linear" presStyleCnt="0">
        <dgm:presLayoutVars>
          <dgm:animLvl val="lvl"/>
          <dgm:resizeHandles val="exact"/>
        </dgm:presLayoutVars>
      </dgm:prSet>
      <dgm:spPr/>
    </dgm:pt>
    <dgm:pt modelId="{EBD89D05-87A5-41F7-9959-A432685E35A8}" type="pres">
      <dgm:prSet presAssocID="{44C239B4-5C50-49B7-8B4D-7A3C90443721}" presName="parentText" presStyleLbl="node1" presStyleIdx="0" presStyleCnt="3">
        <dgm:presLayoutVars>
          <dgm:chMax val="0"/>
          <dgm:bulletEnabled val="1"/>
        </dgm:presLayoutVars>
      </dgm:prSet>
      <dgm:spPr/>
    </dgm:pt>
    <dgm:pt modelId="{A93C51A9-537F-4C47-B172-C558A92DCA24}" type="pres">
      <dgm:prSet presAssocID="{DA864A4A-FC0C-45D0-8939-F5A6A8EBBBC9}" presName="spacer" presStyleCnt="0"/>
      <dgm:spPr/>
    </dgm:pt>
    <dgm:pt modelId="{58CCB414-8375-4A68-A07C-04FA6116800E}" type="pres">
      <dgm:prSet presAssocID="{BDE96501-F46E-485C-B557-BADE39348B6F}" presName="parentText" presStyleLbl="node1" presStyleIdx="1" presStyleCnt="3">
        <dgm:presLayoutVars>
          <dgm:chMax val="0"/>
          <dgm:bulletEnabled val="1"/>
        </dgm:presLayoutVars>
      </dgm:prSet>
      <dgm:spPr/>
    </dgm:pt>
    <dgm:pt modelId="{977EA020-2CD6-4960-AB5F-8191F2504A1E}" type="pres">
      <dgm:prSet presAssocID="{E34976D8-B0DB-41AE-B753-40BC4B0B7CA3}" presName="spacer" presStyleCnt="0"/>
      <dgm:spPr/>
    </dgm:pt>
    <dgm:pt modelId="{4A99F0AB-2447-41DD-B3F1-478DD59EAF86}" type="pres">
      <dgm:prSet presAssocID="{C4F9196C-E900-4029-815B-5F05FADE330C}" presName="parentText" presStyleLbl="node1" presStyleIdx="2" presStyleCnt="3">
        <dgm:presLayoutVars>
          <dgm:chMax val="0"/>
          <dgm:bulletEnabled val="1"/>
        </dgm:presLayoutVars>
      </dgm:prSet>
      <dgm:spPr/>
    </dgm:pt>
  </dgm:ptLst>
  <dgm:cxnLst>
    <dgm:cxn modelId="{E9B6B472-CA61-47C2-9ED6-D2DF406C8976}" type="presOf" srcId="{3C8358D9-A80C-490C-853A-88AD21E68F29}" destId="{44997D0C-C9FF-4732-B2E7-8DBFB7414A31}" srcOrd="0" destOrd="0" presId="urn:microsoft.com/office/officeart/2005/8/layout/vList2"/>
    <dgm:cxn modelId="{E8610073-8D7B-4C56-9FD9-3807EA0B3345}" srcId="{3C8358D9-A80C-490C-853A-88AD21E68F29}" destId="{C4F9196C-E900-4029-815B-5F05FADE330C}" srcOrd="2" destOrd="0" parTransId="{0802D98F-28C8-439B-BAA9-A3186FB1CE62}" sibTransId="{EB86E5F8-6ECE-4783-B825-F9A2F4E9A8C0}"/>
    <dgm:cxn modelId="{568CFD7C-0FBB-4654-A74C-3F7AB3115AB8}" type="presOf" srcId="{BDE96501-F46E-485C-B557-BADE39348B6F}" destId="{58CCB414-8375-4A68-A07C-04FA6116800E}" srcOrd="0" destOrd="0" presId="urn:microsoft.com/office/officeart/2005/8/layout/vList2"/>
    <dgm:cxn modelId="{69CB3B9D-0643-44D5-9B87-C1C030CFBC1A}" type="presOf" srcId="{C4F9196C-E900-4029-815B-5F05FADE330C}" destId="{4A99F0AB-2447-41DD-B3F1-478DD59EAF86}" srcOrd="0" destOrd="0" presId="urn:microsoft.com/office/officeart/2005/8/layout/vList2"/>
    <dgm:cxn modelId="{90D4DBA0-37AD-4332-A827-B3D98D2B520C}" srcId="{3C8358D9-A80C-490C-853A-88AD21E68F29}" destId="{BDE96501-F46E-485C-B557-BADE39348B6F}" srcOrd="1" destOrd="0" parTransId="{1D436CD7-8B9E-4C43-AE91-9F231EB04499}" sibTransId="{E34976D8-B0DB-41AE-B753-40BC4B0B7CA3}"/>
    <dgm:cxn modelId="{75C45DAF-90E1-46A4-BC1C-EE74F3C7283C}" srcId="{3C8358D9-A80C-490C-853A-88AD21E68F29}" destId="{44C239B4-5C50-49B7-8B4D-7A3C90443721}" srcOrd="0" destOrd="0" parTransId="{8A1D0DF9-32C4-448E-BD7F-EC135322506D}" sibTransId="{DA864A4A-FC0C-45D0-8939-F5A6A8EBBBC9}"/>
    <dgm:cxn modelId="{E44917E2-7231-4010-98CF-B90A66AAE4F3}" type="presOf" srcId="{44C239B4-5C50-49B7-8B4D-7A3C90443721}" destId="{EBD89D05-87A5-41F7-9959-A432685E35A8}" srcOrd="0" destOrd="0" presId="urn:microsoft.com/office/officeart/2005/8/layout/vList2"/>
    <dgm:cxn modelId="{56C6DD91-71E9-48B7-B283-A776F8547EE4}" type="presParOf" srcId="{44997D0C-C9FF-4732-B2E7-8DBFB7414A31}" destId="{EBD89D05-87A5-41F7-9959-A432685E35A8}" srcOrd="0" destOrd="0" presId="urn:microsoft.com/office/officeart/2005/8/layout/vList2"/>
    <dgm:cxn modelId="{186532DF-2CE0-4D7F-B153-E9AB01BCA599}" type="presParOf" srcId="{44997D0C-C9FF-4732-B2E7-8DBFB7414A31}" destId="{A93C51A9-537F-4C47-B172-C558A92DCA24}" srcOrd="1" destOrd="0" presId="urn:microsoft.com/office/officeart/2005/8/layout/vList2"/>
    <dgm:cxn modelId="{EDD72FF0-E1E7-402E-A70A-E69FC2E175E8}" type="presParOf" srcId="{44997D0C-C9FF-4732-B2E7-8DBFB7414A31}" destId="{58CCB414-8375-4A68-A07C-04FA6116800E}" srcOrd="2" destOrd="0" presId="urn:microsoft.com/office/officeart/2005/8/layout/vList2"/>
    <dgm:cxn modelId="{5E2CC649-1336-4B83-9CB6-715A5E12F046}" type="presParOf" srcId="{44997D0C-C9FF-4732-B2E7-8DBFB7414A31}" destId="{977EA020-2CD6-4960-AB5F-8191F2504A1E}" srcOrd="3" destOrd="0" presId="urn:microsoft.com/office/officeart/2005/8/layout/vList2"/>
    <dgm:cxn modelId="{F948086B-D04D-43E7-9E00-2690A3B7A726}" type="presParOf" srcId="{44997D0C-C9FF-4732-B2E7-8DBFB7414A31}" destId="{4A99F0AB-2447-41DD-B3F1-478DD59EAF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E59488-62B1-459F-BB5A-86D412D67D6B}">
      <dsp:nvSpPr>
        <dsp:cNvPr id="0" name=""/>
        <dsp:cNvSpPr/>
      </dsp:nvSpPr>
      <dsp:spPr>
        <a:xfrm>
          <a:off x="745987" y="1082018"/>
          <a:ext cx="919942" cy="9199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0DDAC8-988A-4DAC-92B6-ABBDFEA72AEC}">
      <dsp:nvSpPr>
        <dsp:cNvPr id="0" name=""/>
        <dsp:cNvSpPr/>
      </dsp:nvSpPr>
      <dsp:spPr>
        <a:xfrm>
          <a:off x="183800" y="2291463"/>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i="1" kern="1200" dirty="0"/>
            <a:t>The ORR received 1757 complaints </a:t>
          </a:r>
          <a:endParaRPr lang="en-US" sz="1900" kern="1200" dirty="0"/>
        </a:p>
      </dsp:txBody>
      <dsp:txXfrm>
        <a:off x="183800" y="2291463"/>
        <a:ext cx="2044316" cy="720000"/>
      </dsp:txXfrm>
    </dsp:sp>
    <dsp:sp modelId="{6E9B3A18-500B-46F7-9DBE-111A07D893E3}">
      <dsp:nvSpPr>
        <dsp:cNvPr id="0" name=""/>
        <dsp:cNvSpPr/>
      </dsp:nvSpPr>
      <dsp:spPr>
        <a:xfrm>
          <a:off x="3148059" y="1082018"/>
          <a:ext cx="919942" cy="9199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54C10D-9B97-4034-9E79-9A97A08D86E9}">
      <dsp:nvSpPr>
        <dsp:cNvPr id="0" name=""/>
        <dsp:cNvSpPr/>
      </dsp:nvSpPr>
      <dsp:spPr>
        <a:xfrm>
          <a:off x="2585872" y="2291463"/>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i="1" kern="1200"/>
            <a:t>1406 Allegations </a:t>
          </a:r>
          <a:endParaRPr lang="en-US" sz="1900" kern="1200"/>
        </a:p>
      </dsp:txBody>
      <dsp:txXfrm>
        <a:off x="2585872" y="2291463"/>
        <a:ext cx="2044316" cy="720000"/>
      </dsp:txXfrm>
    </dsp:sp>
    <dsp:sp modelId="{E8D2452A-A5AC-4D77-8300-01B2E186F4C0}">
      <dsp:nvSpPr>
        <dsp:cNvPr id="0" name=""/>
        <dsp:cNvSpPr/>
      </dsp:nvSpPr>
      <dsp:spPr>
        <a:xfrm>
          <a:off x="5550131" y="1082018"/>
          <a:ext cx="919942" cy="9199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524D79-64E8-4C8A-BB92-AEE15EDB33D3}">
      <dsp:nvSpPr>
        <dsp:cNvPr id="0" name=""/>
        <dsp:cNvSpPr/>
      </dsp:nvSpPr>
      <dsp:spPr>
        <a:xfrm>
          <a:off x="4987944" y="2291463"/>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i="1" kern="1200"/>
            <a:t>Investigations 1406 </a:t>
          </a:r>
          <a:endParaRPr lang="en-US" sz="1900" kern="1200"/>
        </a:p>
      </dsp:txBody>
      <dsp:txXfrm>
        <a:off x="4987944" y="2291463"/>
        <a:ext cx="2044316" cy="720000"/>
      </dsp:txXfrm>
    </dsp:sp>
    <dsp:sp modelId="{07BCACCB-E756-461B-92E3-1E977126F783}">
      <dsp:nvSpPr>
        <dsp:cNvPr id="0" name=""/>
        <dsp:cNvSpPr/>
      </dsp:nvSpPr>
      <dsp:spPr>
        <a:xfrm>
          <a:off x="7952203" y="1082018"/>
          <a:ext cx="919942" cy="9199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15D635-801C-4191-8470-8C36D2E196F0}">
      <dsp:nvSpPr>
        <dsp:cNvPr id="0" name=""/>
        <dsp:cNvSpPr/>
      </dsp:nvSpPr>
      <dsp:spPr>
        <a:xfrm>
          <a:off x="7390016" y="2291463"/>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US" sz="1900" i="1" kern="1200" dirty="0"/>
            <a:t>Investigations Substantiated 514</a:t>
          </a:r>
          <a:endParaRPr lang="en-US" sz="1900" kern="1200" dirty="0"/>
        </a:p>
      </dsp:txBody>
      <dsp:txXfrm>
        <a:off x="7390016" y="2291463"/>
        <a:ext cx="204431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A38F7-4A6A-4828-907C-7AAFE717BF26}">
      <dsp:nvSpPr>
        <dsp:cNvPr id="0" name=""/>
        <dsp:cNvSpPr/>
      </dsp:nvSpPr>
      <dsp:spPr>
        <a:xfrm>
          <a:off x="0" y="473"/>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5409D-DA6D-4EE6-9D8A-E03A1F4364AA}">
      <dsp:nvSpPr>
        <dsp:cNvPr id="0" name=""/>
        <dsp:cNvSpPr/>
      </dsp:nvSpPr>
      <dsp:spPr>
        <a:xfrm>
          <a:off x="335327" y="249891"/>
          <a:ext cx="609686" cy="6096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51311-A619-4250-B897-A85963A5681F}">
      <dsp:nvSpPr>
        <dsp:cNvPr id="0" name=""/>
        <dsp:cNvSpPr/>
      </dsp:nvSpPr>
      <dsp:spPr>
        <a:xfrm>
          <a:off x="1280342" y="473"/>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1111250">
            <a:lnSpc>
              <a:spcPct val="100000"/>
            </a:lnSpc>
            <a:spcBef>
              <a:spcPct val="0"/>
            </a:spcBef>
            <a:spcAft>
              <a:spcPct val="35000"/>
            </a:spcAft>
            <a:buNone/>
          </a:pPr>
          <a:r>
            <a:rPr lang="en-US" sz="2500" kern="1200"/>
            <a:t>Receive information on cases to make a more informed decision about appeals. </a:t>
          </a:r>
          <a:r>
            <a:rPr lang="en-US" sz="2500" b="1" kern="1200"/>
            <a:t>Accomplished </a:t>
          </a:r>
          <a:endParaRPr lang="en-US" sz="2500" kern="1200"/>
        </a:p>
      </dsp:txBody>
      <dsp:txXfrm>
        <a:off x="1280342" y="473"/>
        <a:ext cx="7316325" cy="1108521"/>
      </dsp:txXfrm>
    </dsp:sp>
    <dsp:sp modelId="{64738A54-7CB0-4F65-93B7-1BAA3DB973B7}">
      <dsp:nvSpPr>
        <dsp:cNvPr id="0" name=""/>
        <dsp:cNvSpPr/>
      </dsp:nvSpPr>
      <dsp:spPr>
        <a:xfrm>
          <a:off x="0" y="1386125"/>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9041D0-6276-4DC2-9A22-A0F7BD13571B}">
      <dsp:nvSpPr>
        <dsp:cNvPr id="0" name=""/>
        <dsp:cNvSpPr/>
      </dsp:nvSpPr>
      <dsp:spPr>
        <a:xfrm>
          <a:off x="335327" y="1635543"/>
          <a:ext cx="609686" cy="6096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700D5-410E-4B43-876E-18E0E290D80A}">
      <dsp:nvSpPr>
        <dsp:cNvPr id="0" name=""/>
        <dsp:cNvSpPr/>
      </dsp:nvSpPr>
      <dsp:spPr>
        <a:xfrm>
          <a:off x="1280342" y="1386125"/>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1111250">
            <a:lnSpc>
              <a:spcPct val="100000"/>
            </a:lnSpc>
            <a:spcBef>
              <a:spcPct val="0"/>
            </a:spcBef>
            <a:spcAft>
              <a:spcPct val="35000"/>
            </a:spcAft>
            <a:buNone/>
          </a:pPr>
          <a:r>
            <a:rPr lang="en-US" sz="2500" kern="1200"/>
            <a:t>To ensure RRAC members receive trainings to make informed decisions. </a:t>
          </a:r>
          <a:r>
            <a:rPr lang="en-US" sz="2500" b="1" kern="1200"/>
            <a:t>Ongoing</a:t>
          </a:r>
          <a:r>
            <a:rPr lang="en-US" sz="2500" kern="1200"/>
            <a:t> </a:t>
          </a:r>
        </a:p>
      </dsp:txBody>
      <dsp:txXfrm>
        <a:off x="1280342" y="1386125"/>
        <a:ext cx="7316325" cy="1108521"/>
      </dsp:txXfrm>
    </dsp:sp>
    <dsp:sp modelId="{8D8FD58F-A272-4CBE-8A75-4EDBBE77506A}">
      <dsp:nvSpPr>
        <dsp:cNvPr id="0" name=""/>
        <dsp:cNvSpPr/>
      </dsp:nvSpPr>
      <dsp:spPr>
        <a:xfrm>
          <a:off x="0" y="2771777"/>
          <a:ext cx="8596668" cy="11085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831C43-ACA1-49C9-BFFB-240D40F3A39B}">
      <dsp:nvSpPr>
        <dsp:cNvPr id="0" name=""/>
        <dsp:cNvSpPr/>
      </dsp:nvSpPr>
      <dsp:spPr>
        <a:xfrm>
          <a:off x="335327" y="3021195"/>
          <a:ext cx="609686" cy="6096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F27A1B-64F8-488F-8FD0-16E2D6E14CE4}">
      <dsp:nvSpPr>
        <dsp:cNvPr id="0" name=""/>
        <dsp:cNvSpPr/>
      </dsp:nvSpPr>
      <dsp:spPr>
        <a:xfrm>
          <a:off x="1280342" y="2771777"/>
          <a:ext cx="7316325" cy="110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19" tIns="117319" rIns="117319" bIns="117319" numCol="1" spcCol="1270" anchor="ctr" anchorCtr="0">
          <a:noAutofit/>
        </a:bodyPr>
        <a:lstStyle/>
        <a:p>
          <a:pPr marL="0" lvl="0" indent="0" algn="l" defTabSz="1111250">
            <a:lnSpc>
              <a:spcPct val="100000"/>
            </a:lnSpc>
            <a:spcBef>
              <a:spcPct val="0"/>
            </a:spcBef>
            <a:spcAft>
              <a:spcPct val="35000"/>
            </a:spcAft>
            <a:buNone/>
          </a:pPr>
          <a:r>
            <a:rPr lang="en-US" sz="2500" kern="1200"/>
            <a:t>To close investigations under 75 days. </a:t>
          </a:r>
          <a:r>
            <a:rPr lang="en-US" sz="2500" b="1" kern="1200"/>
            <a:t>Ongoing</a:t>
          </a:r>
          <a:r>
            <a:rPr lang="en-US" sz="2500" kern="1200"/>
            <a:t> </a:t>
          </a:r>
        </a:p>
      </dsp:txBody>
      <dsp:txXfrm>
        <a:off x="1280342" y="2771777"/>
        <a:ext cx="7316325" cy="11085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89D05-87A5-41F7-9959-A432685E35A8}">
      <dsp:nvSpPr>
        <dsp:cNvPr id="0" name=""/>
        <dsp:cNvSpPr/>
      </dsp:nvSpPr>
      <dsp:spPr>
        <a:xfrm>
          <a:off x="0" y="34140"/>
          <a:ext cx="6628804" cy="15795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Continue bi-monthly training regarding how investigations are conducted.</a:t>
          </a:r>
        </a:p>
      </dsp:txBody>
      <dsp:txXfrm>
        <a:off x="77105" y="111245"/>
        <a:ext cx="6474594" cy="1425290"/>
      </dsp:txXfrm>
    </dsp:sp>
    <dsp:sp modelId="{58CCB414-8375-4A68-A07C-04FA6116800E}">
      <dsp:nvSpPr>
        <dsp:cNvPr id="0" name=""/>
        <dsp:cNvSpPr/>
      </dsp:nvSpPr>
      <dsp:spPr>
        <a:xfrm>
          <a:off x="0" y="1700040"/>
          <a:ext cx="6628804" cy="15795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Increased RRAC participation in the community.  </a:t>
          </a:r>
        </a:p>
      </dsp:txBody>
      <dsp:txXfrm>
        <a:off x="77105" y="1777145"/>
        <a:ext cx="6474594" cy="1425290"/>
      </dsp:txXfrm>
    </dsp:sp>
    <dsp:sp modelId="{4A99F0AB-2447-41DD-B3F1-478DD59EAF86}">
      <dsp:nvSpPr>
        <dsp:cNvPr id="0" name=""/>
        <dsp:cNvSpPr/>
      </dsp:nvSpPr>
      <dsp:spPr>
        <a:xfrm>
          <a:off x="0" y="3365940"/>
          <a:ext cx="6628804" cy="15795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Increased training on polices such as Abuse/Neglect and Chapters 7/7a. </a:t>
          </a:r>
        </a:p>
      </dsp:txBody>
      <dsp:txXfrm>
        <a:off x="77105" y="3443045"/>
        <a:ext cx="6474594" cy="14252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70571-9ADC-48E3-9926-E4746427FFF3}"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39EEA5-816F-4414-BF15-D4318A15C004}" type="slidenum">
              <a:rPr lang="en-US" smtClean="0"/>
              <a:t>‹#›</a:t>
            </a:fld>
            <a:endParaRPr lang="en-US"/>
          </a:p>
        </p:txBody>
      </p:sp>
    </p:spTree>
    <p:extLst>
      <p:ext uri="{BB962C8B-B14F-4D97-AF65-F5344CB8AC3E}">
        <p14:creationId xmlns:p14="http://schemas.microsoft.com/office/powerpoint/2010/main" val="158599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39EEA5-816F-4414-BF15-D4318A15C004}" type="slidenum">
              <a:rPr lang="en-US" smtClean="0"/>
              <a:t>1</a:t>
            </a:fld>
            <a:endParaRPr lang="en-US"/>
          </a:p>
        </p:txBody>
      </p:sp>
    </p:spTree>
    <p:extLst>
      <p:ext uri="{BB962C8B-B14F-4D97-AF65-F5344CB8AC3E}">
        <p14:creationId xmlns:p14="http://schemas.microsoft.com/office/powerpoint/2010/main" val="45612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0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52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093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8494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0333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21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2475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999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995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189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0151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5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4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0617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274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435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92295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typewriter/c/company-annual-reports.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xhere.com/th/photo/1403206"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ursingeditors.com/category/administrivi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hexycode.com/2016/04/18/why-he-put-others-ahead-of-you/"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icserver.org/highway-signs2/a/appeals.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typewriter with a piece of paper&#10;&#10;Description automatically generated">
            <a:extLst>
              <a:ext uri="{FF2B5EF4-FFF2-40B4-BE49-F238E27FC236}">
                <a16:creationId xmlns:a16="http://schemas.microsoft.com/office/drawing/2014/main" id="{B436A89F-710B-CA6A-B10F-82382819786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091" t="21874" b="1517"/>
          <a:stretch/>
        </p:blipFill>
        <p:spPr>
          <a:xfrm>
            <a:off x="1" y="10"/>
            <a:ext cx="12191999" cy="6857990"/>
          </a:xfrm>
          <a:prstGeom prst="rect">
            <a:avLst/>
          </a:prstGeom>
        </p:spPr>
      </p:pic>
      <p:sp>
        <p:nvSpPr>
          <p:cNvPr id="123" name="Isosceles Triangle 122">
            <a:extLst>
              <a:ext uri="{FF2B5EF4-FFF2-40B4-BE49-F238E27FC236}">
                <a16:creationId xmlns:a16="http://schemas.microsoft.com/office/drawing/2014/main" id="{3167F201-EA3A-41F3-8305-5985A44A9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3" name="Parallelogram 132">
            <a:extLst>
              <a:ext uri="{FF2B5EF4-FFF2-40B4-BE49-F238E27FC236}">
                <a16:creationId xmlns:a16="http://schemas.microsoft.com/office/drawing/2014/main" id="{FFD44D11-B1C5-420A-9591-370DC8BAA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bg1">
              <a:alpha val="9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9FF46BC6-C78D-47E7-87CF-A1DD38B02B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BE3C958F-F320-49F4-9AB7-FD2F51A771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7" name="Rectangle 23">
            <a:extLst>
              <a:ext uri="{FF2B5EF4-FFF2-40B4-BE49-F238E27FC236}">
                <a16:creationId xmlns:a16="http://schemas.microsoft.com/office/drawing/2014/main" id="{1C4DC544-6AEA-484E-A978-32384E2F9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8" name="Rectangle 25">
            <a:extLst>
              <a:ext uri="{FF2B5EF4-FFF2-40B4-BE49-F238E27FC236}">
                <a16:creationId xmlns:a16="http://schemas.microsoft.com/office/drawing/2014/main" id="{A1F1470C-B594-449D-A8CD-EB7BC15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Isosceles Triangle 148">
            <a:extLst>
              <a:ext uri="{FF2B5EF4-FFF2-40B4-BE49-F238E27FC236}">
                <a16:creationId xmlns:a16="http://schemas.microsoft.com/office/drawing/2014/main" id="{B809F8B1-FE88-427F-98C6-1B8CFED8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7364CCF-A162-4EB9-A2F4-B55B96543015}"/>
              </a:ext>
            </a:extLst>
          </p:cNvPr>
          <p:cNvSpPr>
            <a:spLocks noGrp="1"/>
          </p:cNvSpPr>
          <p:nvPr>
            <p:ph type="ctrTitle"/>
          </p:nvPr>
        </p:nvSpPr>
        <p:spPr>
          <a:xfrm>
            <a:off x="4704200" y="1678665"/>
            <a:ext cx="4569803" cy="2369131"/>
          </a:xfrm>
        </p:spPr>
        <p:txBody>
          <a:bodyPr>
            <a:normAutofit/>
          </a:bodyPr>
          <a:lstStyle/>
          <a:p>
            <a:pPr>
              <a:lnSpc>
                <a:spcPct val="90000"/>
              </a:lnSpc>
            </a:pPr>
            <a:r>
              <a:rPr lang="en-US" sz="5000"/>
              <a:t>Recipient Rights Advisory Committee</a:t>
            </a:r>
          </a:p>
        </p:txBody>
      </p:sp>
      <p:sp>
        <p:nvSpPr>
          <p:cNvPr id="3" name="Subtitle 2">
            <a:extLst>
              <a:ext uri="{FF2B5EF4-FFF2-40B4-BE49-F238E27FC236}">
                <a16:creationId xmlns:a16="http://schemas.microsoft.com/office/drawing/2014/main" id="{609277E0-55DF-4042-BEAC-F74BE94A9201}"/>
              </a:ext>
            </a:extLst>
          </p:cNvPr>
          <p:cNvSpPr>
            <a:spLocks noGrp="1"/>
          </p:cNvSpPr>
          <p:nvPr>
            <p:ph type="subTitle" idx="1"/>
          </p:nvPr>
        </p:nvSpPr>
        <p:spPr>
          <a:xfrm>
            <a:off x="4700964" y="4050832"/>
            <a:ext cx="4573037" cy="1096899"/>
          </a:xfrm>
        </p:spPr>
        <p:txBody>
          <a:bodyPr>
            <a:normAutofit/>
          </a:bodyPr>
          <a:lstStyle/>
          <a:p>
            <a:r>
              <a:rPr lang="en-US" dirty="0"/>
              <a:t>FY23 Annual Report </a:t>
            </a:r>
          </a:p>
          <a:p>
            <a:r>
              <a:rPr lang="en-US" dirty="0"/>
              <a:t>Presented by: Manager, </a:t>
            </a:r>
            <a:r>
              <a:rPr lang="en-US" b="1" i="1" dirty="0"/>
              <a:t>Gwena Jones </a:t>
            </a:r>
          </a:p>
        </p:txBody>
      </p:sp>
      <p:sp>
        <p:nvSpPr>
          <p:cNvPr id="150" name="Rectangle 27">
            <a:extLst>
              <a:ext uri="{FF2B5EF4-FFF2-40B4-BE49-F238E27FC236}">
                <a16:creationId xmlns:a16="http://schemas.microsoft.com/office/drawing/2014/main" id="{2050D290-680D-48D7-9488-498F59E54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1" name="Rectangle 28">
            <a:extLst>
              <a:ext uri="{FF2B5EF4-FFF2-40B4-BE49-F238E27FC236}">
                <a16:creationId xmlns:a16="http://schemas.microsoft.com/office/drawing/2014/main" id="{E8C81616-E276-41D8-92C5-1C891FE99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2" name="Rectangle 29">
            <a:extLst>
              <a:ext uri="{FF2B5EF4-FFF2-40B4-BE49-F238E27FC236}">
                <a16:creationId xmlns:a16="http://schemas.microsoft.com/office/drawing/2014/main" id="{86BBDB21-2BF1-4C2F-A790-19FBC789C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3" name="Isosceles Triangle 152">
            <a:extLst>
              <a:ext uri="{FF2B5EF4-FFF2-40B4-BE49-F238E27FC236}">
                <a16:creationId xmlns:a16="http://schemas.microsoft.com/office/drawing/2014/main" id="{E78FF87C-9F4A-4F75-998D-3ECB6543B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198E2FDA-36AF-FA12-CD4F-3E0AFD77B0D0}"/>
              </a:ext>
            </a:extLst>
          </p:cNvPr>
          <p:cNvSpPr txBox="1"/>
          <p:nvPr/>
        </p:nvSpPr>
        <p:spPr>
          <a:xfrm>
            <a:off x="9665346" y="6657945"/>
            <a:ext cx="252665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hebluediamondgallery.com/typewriter/c/company-annual-repor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484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D983032-6612-420A-98AE-123265D9FAE8}"/>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000" kern="1200" dirty="0">
                <a:solidFill>
                  <a:schemeClr val="accent1"/>
                </a:solidFill>
                <a:latin typeface="+mj-lt"/>
                <a:ea typeface="+mj-ea"/>
                <a:cs typeface="+mj-cs"/>
              </a:rPr>
              <a:t>END OF PRESENTATION</a:t>
            </a:r>
          </a:p>
        </p:txBody>
      </p:sp>
      <p:sp>
        <p:nvSpPr>
          <p:cNvPr id="22" name="Isosceles Triangle 21">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7" name="Graphic 6" descr="Smiling Face with No Fill">
            <a:extLst>
              <a:ext uri="{FF2B5EF4-FFF2-40B4-BE49-F238E27FC236}">
                <a16:creationId xmlns:a16="http://schemas.microsoft.com/office/drawing/2014/main" id="{6DBF5B2A-F9C0-3206-A942-B23594D197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05613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5">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E525C80-3A27-421E-9CAB-200E5ADDE238}"/>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400" kern="1200" dirty="0">
                <a:solidFill>
                  <a:schemeClr val="accent1"/>
                </a:solidFill>
                <a:latin typeface="+mj-lt"/>
                <a:ea typeface="+mj-ea"/>
                <a:cs typeface="+mj-cs"/>
              </a:rPr>
              <a:t>Questions? </a:t>
            </a:r>
          </a:p>
        </p:txBody>
      </p:sp>
      <p:sp>
        <p:nvSpPr>
          <p:cNvPr id="28" name="Isosceles Triangle 27">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A cartoon character holding a question mark&#10;&#10;Description automatically generated">
            <a:extLst>
              <a:ext uri="{FF2B5EF4-FFF2-40B4-BE49-F238E27FC236}">
                <a16:creationId xmlns:a16="http://schemas.microsoft.com/office/drawing/2014/main" id="{88B78B28-BE8C-44C1-A306-973AEE52FEE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09771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pic>
        <p:nvPicPr>
          <p:cNvPr id="5" name="Content Placeholder 4" descr="A pink annual report book&#10;&#10;Description automatically generated">
            <a:extLst>
              <a:ext uri="{FF2B5EF4-FFF2-40B4-BE49-F238E27FC236}">
                <a16:creationId xmlns:a16="http://schemas.microsoft.com/office/drawing/2014/main" id="{F9AC0970-BCF3-4A59-A64A-470105270BBD}"/>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5658" r="-1" b="891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9B7F6B14-9044-4A9F-94BB-7DF5FB3300DA}"/>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4100"/>
              <a:t>Please follow along with your copy of the Annual Report </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888244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DB222-6E20-4674-97E3-6C8180BB4C8D}"/>
              </a:ext>
            </a:extLst>
          </p:cNvPr>
          <p:cNvSpPr>
            <a:spLocks noGrp="1"/>
          </p:cNvSpPr>
          <p:nvPr>
            <p:ph type="title"/>
          </p:nvPr>
        </p:nvSpPr>
        <p:spPr>
          <a:xfrm>
            <a:off x="1286933" y="609600"/>
            <a:ext cx="10197494" cy="1099457"/>
          </a:xfrm>
        </p:spPr>
        <p:txBody>
          <a:bodyPr>
            <a:normAutofit/>
          </a:bodyPr>
          <a:lstStyle/>
          <a:p>
            <a:pPr>
              <a:lnSpc>
                <a:spcPct val="90000"/>
              </a:lnSpc>
            </a:pPr>
            <a:r>
              <a:rPr lang="en-US" sz="3100" b="1" dirty="0"/>
              <a:t>ORR-Overall Allegations/Totals: </a:t>
            </a:r>
            <a:br>
              <a:rPr lang="en-US" sz="3100" dirty="0"/>
            </a:br>
            <a:endParaRPr lang="en-US" sz="3100"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8AFB00C3-02E0-6465-5CA4-1DA2EF404D7E}"/>
              </a:ext>
            </a:extLst>
          </p:cNvPr>
          <p:cNvGraphicFramePr>
            <a:graphicFrameLocks noGrp="1"/>
          </p:cNvGraphicFramePr>
          <p:nvPr>
            <p:ph idx="1"/>
            <p:extLst>
              <p:ext uri="{D42A27DB-BD31-4B8C-83A1-F6EECF244321}">
                <p14:modId xmlns:p14="http://schemas.microsoft.com/office/powerpoint/2010/main" val="192991281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16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8" name="Group 29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59" name="Straight Connector 15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0"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1"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3" name="Isosceles Triangle 16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7" name="Isosceles Triangle 16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8" name="Isosceles Triangle 16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02" name="Rectangle 301">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58D7554-8598-4250-B70D-0FAEFD781D38}"/>
              </a:ext>
            </a:extLst>
          </p:cNvPr>
          <p:cNvSpPr>
            <a:spLocks noGrp="1"/>
          </p:cNvSpPr>
          <p:nvPr>
            <p:ph type="subTitle" idx="1"/>
          </p:nvPr>
        </p:nvSpPr>
        <p:spPr>
          <a:xfrm>
            <a:off x="677334" y="1253067"/>
            <a:ext cx="6155266" cy="4351866"/>
          </a:xfrm>
        </p:spPr>
        <p:txBody>
          <a:bodyPr vert="horz" lIns="91440" tIns="45720" rIns="91440" bIns="45720" rtlCol="0" anchor="ctr">
            <a:normAutofit/>
          </a:bodyPr>
          <a:lstStyle/>
          <a:p>
            <a:pPr algn="l">
              <a:lnSpc>
                <a:spcPct val="90000"/>
              </a:lnSpc>
              <a:buFont typeface="Wingdings 3" charset="2"/>
              <a:buChar char=""/>
            </a:pPr>
            <a:r>
              <a:rPr lang="en-US" dirty="0">
                <a:solidFill>
                  <a:schemeClr val="tx1">
                    <a:lumMod val="75000"/>
                    <a:lumOff val="25000"/>
                  </a:schemeClr>
                </a:solidFill>
              </a:rPr>
              <a:t>Abuse class I              		         Received 2                        </a:t>
            </a:r>
            <a:r>
              <a:rPr lang="en-US" dirty="0">
                <a:solidFill>
                  <a:schemeClr val="tx1">
                    <a:lumMod val="75000"/>
                    <a:lumOff val="25000"/>
                  </a:schemeClr>
                </a:solidFill>
                <a:highlight>
                  <a:srgbClr val="FFFF00"/>
                </a:highlight>
              </a:rPr>
              <a:t>Substantiated 0</a:t>
            </a:r>
          </a:p>
          <a:p>
            <a:pPr algn="l">
              <a:lnSpc>
                <a:spcPct val="90000"/>
              </a:lnSpc>
              <a:buFont typeface="Wingdings 3" charset="2"/>
              <a:buChar char=""/>
            </a:pPr>
            <a:r>
              <a:rPr lang="en-US" dirty="0">
                <a:solidFill>
                  <a:schemeClr val="tx1">
                    <a:lumMod val="75000"/>
                    <a:lumOff val="25000"/>
                  </a:schemeClr>
                </a:solidFill>
              </a:rPr>
              <a:t>Abuse Class II, Non-accidental act   Received 83                              </a:t>
            </a:r>
            <a:r>
              <a:rPr lang="en-US" dirty="0">
                <a:solidFill>
                  <a:schemeClr val="tx1">
                    <a:lumMod val="75000"/>
                    <a:lumOff val="25000"/>
                  </a:schemeClr>
                </a:solidFill>
                <a:highlight>
                  <a:srgbClr val="FFFF00"/>
                </a:highlight>
              </a:rPr>
              <a:t>Substantiated 22</a:t>
            </a:r>
          </a:p>
          <a:p>
            <a:pPr algn="l">
              <a:lnSpc>
                <a:spcPct val="90000"/>
              </a:lnSpc>
              <a:buFont typeface="Wingdings 3" charset="2"/>
              <a:buChar char=""/>
            </a:pPr>
            <a:r>
              <a:rPr lang="en-US" dirty="0">
                <a:solidFill>
                  <a:schemeClr val="tx1">
                    <a:lumMod val="75000"/>
                    <a:lumOff val="25000"/>
                  </a:schemeClr>
                </a:solidFill>
              </a:rPr>
              <a:t>Abuse II, Unreasonable force           Received 59                       </a:t>
            </a:r>
            <a:r>
              <a:rPr lang="en-US" dirty="0">
                <a:solidFill>
                  <a:schemeClr val="tx1">
                    <a:lumMod val="75000"/>
                    <a:lumOff val="25000"/>
                  </a:schemeClr>
                </a:solidFill>
                <a:highlight>
                  <a:srgbClr val="FFFF00"/>
                </a:highlight>
              </a:rPr>
              <a:t>Substantiated 27</a:t>
            </a:r>
          </a:p>
          <a:p>
            <a:pPr algn="l">
              <a:lnSpc>
                <a:spcPct val="90000"/>
              </a:lnSpc>
              <a:buFont typeface="Wingdings 3" charset="2"/>
              <a:buChar char=""/>
            </a:pPr>
            <a:r>
              <a:rPr lang="en-US" dirty="0">
                <a:solidFill>
                  <a:schemeClr val="tx1">
                    <a:lumMod val="75000"/>
                    <a:lumOff val="25000"/>
                  </a:schemeClr>
                </a:solidFill>
              </a:rPr>
              <a:t>Abuse class II, Emotional harm        No Investigations                         </a:t>
            </a:r>
          </a:p>
          <a:p>
            <a:pPr algn="l">
              <a:lnSpc>
                <a:spcPct val="90000"/>
              </a:lnSpc>
              <a:buFont typeface="Wingdings 3" charset="2"/>
              <a:buChar char=""/>
            </a:pPr>
            <a:r>
              <a:rPr lang="en-US" dirty="0">
                <a:solidFill>
                  <a:schemeClr val="tx1">
                    <a:lumMod val="75000"/>
                    <a:lumOff val="25000"/>
                  </a:schemeClr>
                </a:solidFill>
              </a:rPr>
              <a:t>Abuse class II, Exploitation              Received 46                      </a:t>
            </a:r>
            <a:r>
              <a:rPr lang="en-US" dirty="0">
                <a:solidFill>
                  <a:schemeClr val="tx1">
                    <a:lumMod val="75000"/>
                    <a:lumOff val="25000"/>
                  </a:schemeClr>
                </a:solidFill>
                <a:highlight>
                  <a:srgbClr val="FFFF00"/>
                </a:highlight>
              </a:rPr>
              <a:t>Substantiated 10</a:t>
            </a:r>
          </a:p>
          <a:p>
            <a:pPr algn="l">
              <a:lnSpc>
                <a:spcPct val="90000"/>
              </a:lnSpc>
              <a:buFont typeface="Wingdings 3" charset="2"/>
              <a:buChar char=""/>
            </a:pPr>
            <a:r>
              <a:rPr lang="en-US" dirty="0">
                <a:solidFill>
                  <a:schemeClr val="tx1">
                    <a:lumMod val="75000"/>
                    <a:lumOff val="25000"/>
                  </a:schemeClr>
                </a:solidFill>
              </a:rPr>
              <a:t>Abuse class III                                 Received 109                     </a:t>
            </a:r>
            <a:r>
              <a:rPr lang="en-US" dirty="0">
                <a:solidFill>
                  <a:schemeClr val="tx1">
                    <a:lumMod val="75000"/>
                    <a:lumOff val="25000"/>
                  </a:schemeClr>
                </a:solidFill>
                <a:highlight>
                  <a:srgbClr val="FFFF00"/>
                </a:highlight>
              </a:rPr>
              <a:t>Substantiated 39            </a:t>
            </a:r>
          </a:p>
          <a:p>
            <a:pPr algn="l">
              <a:lnSpc>
                <a:spcPct val="90000"/>
              </a:lnSpc>
              <a:buFont typeface="Wingdings 3" charset="2"/>
              <a:buChar char=""/>
            </a:pPr>
            <a:r>
              <a:rPr lang="en-US" dirty="0">
                <a:solidFill>
                  <a:schemeClr val="tx1">
                    <a:lumMod val="75000"/>
                    <a:lumOff val="25000"/>
                  </a:schemeClr>
                </a:solidFill>
              </a:rPr>
              <a:t>Abuse class I, Sexual abuse              Received 15                    </a:t>
            </a:r>
            <a:r>
              <a:rPr lang="en-US" dirty="0">
                <a:solidFill>
                  <a:schemeClr val="tx1">
                    <a:lumMod val="75000"/>
                    <a:lumOff val="25000"/>
                  </a:schemeClr>
                </a:solidFill>
                <a:highlight>
                  <a:srgbClr val="FFFF00"/>
                </a:highlight>
              </a:rPr>
              <a:t>Substantiated 2 </a:t>
            </a:r>
          </a:p>
          <a:p>
            <a:pPr algn="l">
              <a:lnSpc>
                <a:spcPct val="90000"/>
              </a:lnSpc>
              <a:buFont typeface="Wingdings 3" charset="2"/>
              <a:buChar char=""/>
            </a:pPr>
            <a:endParaRPr lang="en-US" dirty="0">
              <a:solidFill>
                <a:schemeClr val="tx1">
                  <a:lumMod val="75000"/>
                  <a:lumOff val="25000"/>
                </a:schemeClr>
              </a:solidFill>
            </a:endParaRPr>
          </a:p>
        </p:txBody>
      </p:sp>
      <p:sp>
        <p:nvSpPr>
          <p:cNvPr id="303" name="Rectangle 302">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04" name="Straight Connector 30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306"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7"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8" name="Isosceles Triangle 307">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0"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1"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2" name="Isosceles Triangle 311">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2C0831-5C4C-4E9B-81D8-FF359CD91F88}"/>
              </a:ext>
            </a:extLst>
          </p:cNvPr>
          <p:cNvSpPr>
            <a:spLocks noGrp="1"/>
          </p:cNvSpPr>
          <p:nvPr>
            <p:ph type="ctrTitle"/>
          </p:nvPr>
        </p:nvSpPr>
        <p:spPr>
          <a:xfrm>
            <a:off x="7829658" y="1253067"/>
            <a:ext cx="3371742" cy="4351866"/>
          </a:xfrm>
        </p:spPr>
        <p:txBody>
          <a:bodyPr vert="horz" lIns="91440" tIns="45720" rIns="91440" bIns="45720" rtlCol="0" anchor="ctr">
            <a:normAutofit/>
          </a:bodyPr>
          <a:lstStyle/>
          <a:p>
            <a:pPr algn="l"/>
            <a:r>
              <a:rPr lang="en-US" sz="3600" dirty="0">
                <a:solidFill>
                  <a:schemeClr val="bg1"/>
                </a:solidFill>
              </a:rPr>
              <a:t>Abuse Categories</a:t>
            </a:r>
            <a:br>
              <a:rPr lang="en-US" sz="3600" dirty="0">
                <a:solidFill>
                  <a:schemeClr val="bg1"/>
                </a:solidFill>
              </a:rPr>
            </a:br>
            <a:endParaRPr lang="en-US" sz="3600" dirty="0">
              <a:solidFill>
                <a:schemeClr val="bg1"/>
              </a:solidFill>
            </a:endParaRPr>
          </a:p>
        </p:txBody>
      </p:sp>
    </p:spTree>
    <p:extLst>
      <p:ext uri="{BB962C8B-B14F-4D97-AF65-F5344CB8AC3E}">
        <p14:creationId xmlns:p14="http://schemas.microsoft.com/office/powerpoint/2010/main" val="115306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street sign&#10;&#10;Description automatically generated">
            <a:extLst>
              <a:ext uri="{FF2B5EF4-FFF2-40B4-BE49-F238E27FC236}">
                <a16:creationId xmlns:a16="http://schemas.microsoft.com/office/drawing/2014/main" id="{FB86F41D-2AA0-4FBE-9945-D5A97A27142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5730"/>
          <a:stretch/>
        </p:blipFill>
        <p:spPr>
          <a:xfrm>
            <a:off x="1" y="10"/>
            <a:ext cx="12191999" cy="6857990"/>
          </a:xfrm>
          <a:prstGeom prst="rect">
            <a:avLst/>
          </a:prstGeom>
        </p:spPr>
      </p:pic>
      <p:sp>
        <p:nvSpPr>
          <p:cNvPr id="34" name="Isosceles Triangle 33">
            <a:extLst>
              <a:ext uri="{FF2B5EF4-FFF2-40B4-BE49-F238E27FC236}">
                <a16:creationId xmlns:a16="http://schemas.microsoft.com/office/drawing/2014/main" id="{DD6B6433-CCD9-42F6-83C5-76BCAA8FE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Parallelogram 34">
            <a:extLst>
              <a:ext uri="{FF2B5EF4-FFF2-40B4-BE49-F238E27FC236}">
                <a16:creationId xmlns:a16="http://schemas.microsoft.com/office/drawing/2014/main" id="{442B55CB-F27D-4C06-89E5-4EC99A519C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4188" y="0"/>
            <a:ext cx="9372600" cy="6858000"/>
          </a:xfrm>
          <a:prstGeom prst="parallelogram">
            <a:avLst>
              <a:gd name="adj" fmla="val 14937"/>
            </a:avLst>
          </a:prstGeom>
          <a:solidFill>
            <a:schemeClr val="bg1">
              <a:alpha val="9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48527540-7F01-4C2E-9641-738882048E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D6F60FB6-F855-43F0-A752-3719156C1E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70669A81-0E9B-4B42-AFEA-8F672C6CF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CDDA1C6-C83B-4A79-9310-6D36D8CF3186}"/>
              </a:ext>
            </a:extLst>
          </p:cNvPr>
          <p:cNvSpPr>
            <a:spLocks noGrp="1"/>
          </p:cNvSpPr>
          <p:nvPr>
            <p:ph type="title"/>
          </p:nvPr>
        </p:nvSpPr>
        <p:spPr>
          <a:xfrm>
            <a:off x="2786047" y="609600"/>
            <a:ext cx="6487955" cy="1320800"/>
          </a:xfrm>
        </p:spPr>
        <p:txBody>
          <a:bodyPr anchor="t">
            <a:normAutofit/>
          </a:bodyPr>
          <a:lstStyle/>
          <a:p>
            <a:r>
              <a:rPr lang="en-US"/>
              <a:t>Neglect </a:t>
            </a:r>
            <a:endParaRPr lang="en-US" dirty="0"/>
          </a:p>
        </p:txBody>
      </p:sp>
      <p:sp>
        <p:nvSpPr>
          <p:cNvPr id="39" name="Rectangle 25">
            <a:extLst>
              <a:ext uri="{FF2B5EF4-FFF2-40B4-BE49-F238E27FC236}">
                <a16:creationId xmlns:a16="http://schemas.microsoft.com/office/drawing/2014/main" id="{8C93E0C6-CF08-4771-B5A9-6018CB3AE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Isosceles Triangle 39">
            <a:extLst>
              <a:ext uri="{FF2B5EF4-FFF2-40B4-BE49-F238E27FC236}">
                <a16:creationId xmlns:a16="http://schemas.microsoft.com/office/drawing/2014/main" id="{A011F1B8-62C5-4D08-A621-EAD05C7D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Content Placeholder 2">
            <a:extLst>
              <a:ext uri="{FF2B5EF4-FFF2-40B4-BE49-F238E27FC236}">
                <a16:creationId xmlns:a16="http://schemas.microsoft.com/office/drawing/2014/main" id="{EA391493-CE87-4787-983B-9A8B2503DDB5}"/>
              </a:ext>
            </a:extLst>
          </p:cNvPr>
          <p:cNvSpPr>
            <a:spLocks noGrp="1"/>
          </p:cNvSpPr>
          <p:nvPr>
            <p:ph idx="1"/>
          </p:nvPr>
        </p:nvSpPr>
        <p:spPr>
          <a:xfrm>
            <a:off x="2786047" y="2159000"/>
            <a:ext cx="6487955" cy="3882362"/>
          </a:xfrm>
        </p:spPr>
        <p:txBody>
          <a:bodyPr>
            <a:normAutofit/>
          </a:bodyPr>
          <a:lstStyle/>
          <a:p>
            <a:r>
              <a:rPr lang="en-US" dirty="0"/>
              <a:t>Neglect Class I   					Received 32       </a:t>
            </a:r>
            <a:r>
              <a:rPr lang="en-US" dirty="0">
                <a:highlight>
                  <a:srgbClr val="FFFF00"/>
                </a:highlight>
              </a:rPr>
              <a:t>Substantiated 5</a:t>
            </a:r>
          </a:p>
          <a:p>
            <a:r>
              <a:rPr lang="en-US" dirty="0"/>
              <a:t>Neglect Class I-Failure to report       No Investigations    </a:t>
            </a:r>
          </a:p>
          <a:p>
            <a:r>
              <a:rPr lang="en-US" dirty="0"/>
              <a:t>Neglect Class II					Received 52        </a:t>
            </a:r>
            <a:r>
              <a:rPr lang="en-US" dirty="0">
                <a:highlight>
                  <a:srgbClr val="FFFF00"/>
                </a:highlight>
              </a:rPr>
              <a:t>Substantiated 17</a:t>
            </a:r>
          </a:p>
          <a:p>
            <a:r>
              <a:rPr lang="en-US" dirty="0"/>
              <a:t>Neglect Class II-Failure to report      Received 12        </a:t>
            </a:r>
            <a:r>
              <a:rPr lang="en-US" dirty="0">
                <a:highlight>
                  <a:srgbClr val="FFFF00"/>
                </a:highlight>
              </a:rPr>
              <a:t>Substantiated 11</a:t>
            </a:r>
          </a:p>
          <a:p>
            <a:r>
              <a:rPr lang="en-US" dirty="0"/>
              <a:t>Neglect Class III					Received 166      </a:t>
            </a:r>
            <a:r>
              <a:rPr lang="en-US" dirty="0">
                <a:highlight>
                  <a:srgbClr val="FFFF00"/>
                </a:highlight>
              </a:rPr>
              <a:t>Substantiated 104 </a:t>
            </a:r>
          </a:p>
          <a:p>
            <a:r>
              <a:rPr lang="en-US" dirty="0"/>
              <a:t>Neglect class III –Failure to report     Received 21        </a:t>
            </a:r>
            <a:r>
              <a:rPr lang="en-US" dirty="0">
                <a:highlight>
                  <a:srgbClr val="FFFF00"/>
                </a:highlight>
              </a:rPr>
              <a:t>Substantiated 18 </a:t>
            </a:r>
          </a:p>
        </p:txBody>
      </p:sp>
      <p:sp>
        <p:nvSpPr>
          <p:cNvPr id="42" name="Rectangle 27">
            <a:extLst>
              <a:ext uri="{FF2B5EF4-FFF2-40B4-BE49-F238E27FC236}">
                <a16:creationId xmlns:a16="http://schemas.microsoft.com/office/drawing/2014/main" id="{C6A6AECB-428C-4CB4-B65A-359F08B6D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28">
            <a:extLst>
              <a:ext uri="{FF2B5EF4-FFF2-40B4-BE49-F238E27FC236}">
                <a16:creationId xmlns:a16="http://schemas.microsoft.com/office/drawing/2014/main" id="{28D1A6ED-2AB6-46A3-A315-485B8BF93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Rectangle 29">
            <a:extLst>
              <a:ext uri="{FF2B5EF4-FFF2-40B4-BE49-F238E27FC236}">
                <a16:creationId xmlns:a16="http://schemas.microsoft.com/office/drawing/2014/main" id="{B61CE46B-8525-46A8-AB7B-DCBCC1B65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Isosceles Triangle 44">
            <a:extLst>
              <a:ext uri="{FF2B5EF4-FFF2-40B4-BE49-F238E27FC236}">
                <a16:creationId xmlns:a16="http://schemas.microsoft.com/office/drawing/2014/main" id="{4412B991-9935-45FB-A17E-8F30DD832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4459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FB15-3BFB-4F55-AC41-F91CF7D6154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6F4AC409-234B-4B2E-9AD2-D99D9F63A401}"/>
              </a:ext>
            </a:extLst>
          </p:cNvPr>
          <p:cNvSpPr>
            <a:spLocks noGrp="1"/>
          </p:cNvSpPr>
          <p:nvPr>
            <p:ph idx="1"/>
          </p:nvPr>
        </p:nvSpPr>
        <p:spPr>
          <a:xfrm>
            <a:off x="2589212" y="2040748"/>
            <a:ext cx="9147068" cy="3870474"/>
          </a:xfrm>
        </p:spPr>
        <p:txBody>
          <a:bodyPr>
            <a:normAutofit fontScale="92500" lnSpcReduction="20000"/>
          </a:bodyPr>
          <a:lstStyle/>
          <a:p>
            <a:pPr marL="0" indent="0" fontAlgn="base">
              <a:buNone/>
            </a:pPr>
            <a:endParaRPr lang="en-US" dirty="0"/>
          </a:p>
          <a:p>
            <a:pPr fontAlgn="base"/>
            <a:r>
              <a:rPr lang="en-US" dirty="0"/>
              <a:t>Number of Appeal Request Received: 					19</a:t>
            </a:r>
          </a:p>
          <a:p>
            <a:pPr fontAlgn="base"/>
            <a:r>
              <a:rPr lang="en-US" dirty="0"/>
              <a:t>Number of Appeals Accepted:							16</a:t>
            </a:r>
          </a:p>
          <a:p>
            <a:pPr fontAlgn="base"/>
            <a:r>
              <a:rPr lang="en-US" dirty="0"/>
              <a:t>Number of Appeals Upheld:							14</a:t>
            </a:r>
          </a:p>
          <a:p>
            <a:pPr fontAlgn="base"/>
            <a:r>
              <a:rPr lang="en-US" dirty="0"/>
              <a:t>Number of Appeals Sent back for Reinvestigation:		 2</a:t>
            </a:r>
          </a:p>
          <a:p>
            <a:pPr fontAlgn="base"/>
            <a:r>
              <a:rPr lang="en-US" dirty="0"/>
              <a:t>Number of Appeals External Investigation by MDHHS:		 0</a:t>
            </a:r>
          </a:p>
          <a:p>
            <a:pPr fontAlgn="base"/>
            <a:r>
              <a:rPr lang="en-US" dirty="0"/>
              <a:t>Appeal Requests Regarding </a:t>
            </a:r>
            <a:r>
              <a:rPr lang="en-US" u="sng" dirty="0"/>
              <a:t>the Action Taken </a:t>
            </a:r>
            <a:r>
              <a:rPr lang="en-US" dirty="0"/>
              <a:t>Received:	 1</a:t>
            </a:r>
          </a:p>
          <a:p>
            <a:pPr fontAlgn="base"/>
            <a:r>
              <a:rPr lang="en-US" dirty="0"/>
              <a:t>Appeal Requests Received Regarding the Action Taken Accepted: 1</a:t>
            </a:r>
          </a:p>
          <a:p>
            <a:pPr fontAlgn="base"/>
            <a:r>
              <a:rPr lang="en-US" dirty="0"/>
              <a:t>Number Upheld: 1</a:t>
            </a:r>
          </a:p>
          <a:p>
            <a:pPr fontAlgn="base"/>
            <a:r>
              <a:rPr lang="en-US" dirty="0"/>
              <a:t>Number of Appeals Sent back for Further Action:		 0</a:t>
            </a:r>
          </a:p>
          <a:p>
            <a:pPr fontAlgn="base"/>
            <a:r>
              <a:rPr lang="en-US" dirty="0"/>
              <a:t>Total Number of Appeals Reviewed by the Appeals Committee:  16 </a:t>
            </a:r>
          </a:p>
          <a:p>
            <a:endParaRPr lang="en-US" dirty="0"/>
          </a:p>
        </p:txBody>
      </p:sp>
      <p:pic>
        <p:nvPicPr>
          <p:cNvPr id="8" name="Picture 7">
            <a:extLst>
              <a:ext uri="{FF2B5EF4-FFF2-40B4-BE49-F238E27FC236}">
                <a16:creationId xmlns:a16="http://schemas.microsoft.com/office/drawing/2014/main" id="{E0A458B4-C073-4FA0-9BEC-003364A66A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10996802" flipH="1" flipV="1">
            <a:off x="1641510" y="279733"/>
            <a:ext cx="8786533" cy="1899729"/>
          </a:xfrm>
          <a:prstGeom prst="rect">
            <a:avLst/>
          </a:prstGeom>
        </p:spPr>
      </p:pic>
    </p:spTree>
    <p:extLst>
      <p:ext uri="{BB962C8B-B14F-4D97-AF65-F5344CB8AC3E}">
        <p14:creationId xmlns:p14="http://schemas.microsoft.com/office/powerpoint/2010/main" val="304649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4903-F74B-4925-BEAB-B8EF13C89A4A}"/>
              </a:ext>
            </a:extLst>
          </p:cNvPr>
          <p:cNvSpPr>
            <a:spLocks noGrp="1"/>
          </p:cNvSpPr>
          <p:nvPr>
            <p:ph type="title"/>
          </p:nvPr>
        </p:nvSpPr>
        <p:spPr/>
        <p:txBody>
          <a:bodyPr/>
          <a:lstStyle/>
          <a:p>
            <a:r>
              <a:rPr lang="en-US"/>
              <a:t>2023-Last year Recommendations/Outcomes </a:t>
            </a:r>
            <a:endParaRPr lang="en-US" dirty="0"/>
          </a:p>
        </p:txBody>
      </p:sp>
      <p:graphicFrame>
        <p:nvGraphicFramePr>
          <p:cNvPr id="8" name="Content Placeholder 2">
            <a:extLst>
              <a:ext uri="{FF2B5EF4-FFF2-40B4-BE49-F238E27FC236}">
                <a16:creationId xmlns:a16="http://schemas.microsoft.com/office/drawing/2014/main" id="{A84682E2-8315-13A8-36D7-C877C375EF0A}"/>
              </a:ext>
            </a:extLst>
          </p:cNvPr>
          <p:cNvGraphicFramePr>
            <a:graphicFrameLocks noGrp="1"/>
          </p:cNvGraphicFramePr>
          <p:nvPr>
            <p:ph idx="1"/>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87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59662-64B7-4E03-8193-0E15F0D5AE1A}"/>
              </a:ext>
            </a:extLst>
          </p:cNvPr>
          <p:cNvSpPr>
            <a:spLocks noGrp="1"/>
          </p:cNvSpPr>
          <p:nvPr>
            <p:ph type="title"/>
          </p:nvPr>
        </p:nvSpPr>
        <p:spPr>
          <a:xfrm>
            <a:off x="652481" y="1382486"/>
            <a:ext cx="3547581" cy="4093028"/>
          </a:xfrm>
        </p:spPr>
        <p:txBody>
          <a:bodyPr anchor="ctr">
            <a:normAutofit/>
          </a:bodyPr>
          <a:lstStyle/>
          <a:p>
            <a:r>
              <a:rPr lang="en-US" sz="3100"/>
              <a:t>2024-New Recommendations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B0254BF-3B19-E321-9FC0-51567BD0503F}"/>
              </a:ext>
            </a:extLst>
          </p:cNvPr>
          <p:cNvGraphicFramePr>
            <a:graphicFrameLocks noGrp="1"/>
          </p:cNvGraphicFramePr>
          <p:nvPr>
            <p:ph idx="1"/>
            <p:extLst>
              <p:ext uri="{D42A27DB-BD31-4B8C-83A1-F6EECF244321}">
                <p14:modId xmlns:p14="http://schemas.microsoft.com/office/powerpoint/2010/main" val="179077781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502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D535F992-D301-47AE-8BE5-C9A417AC6D5B}"/>
              </a:ext>
            </a:extLst>
          </p:cNvPr>
          <p:cNvSpPr>
            <a:spLocks noGrp="1"/>
          </p:cNvSpPr>
          <p:nvPr>
            <p:ph type="title"/>
          </p:nvPr>
        </p:nvSpPr>
        <p:spPr>
          <a:xfrm>
            <a:off x="673754" y="643467"/>
            <a:ext cx="4203045" cy="1375608"/>
          </a:xfrm>
        </p:spPr>
        <p:txBody>
          <a:bodyPr anchor="ctr">
            <a:normAutofit/>
          </a:bodyPr>
          <a:lstStyle/>
          <a:p>
            <a:r>
              <a:rPr lang="en-US">
                <a:solidFill>
                  <a:schemeClr val="bg1"/>
                </a:solidFill>
              </a:rPr>
              <a:t>Thank you </a:t>
            </a:r>
          </a:p>
        </p:txBody>
      </p:sp>
      <p:sp>
        <p:nvSpPr>
          <p:cNvPr id="3" name="Content Placeholder 2">
            <a:extLst>
              <a:ext uri="{FF2B5EF4-FFF2-40B4-BE49-F238E27FC236}">
                <a16:creationId xmlns:a16="http://schemas.microsoft.com/office/drawing/2014/main" id="{D0240185-6B9C-4E7E-A403-9AC245AC1C3B}"/>
              </a:ext>
            </a:extLst>
          </p:cNvPr>
          <p:cNvSpPr>
            <a:spLocks noGrp="1"/>
          </p:cNvSpPr>
          <p:nvPr>
            <p:ph idx="1"/>
          </p:nvPr>
        </p:nvSpPr>
        <p:spPr>
          <a:xfrm>
            <a:off x="673754" y="2160590"/>
            <a:ext cx="3973943" cy="3440110"/>
          </a:xfrm>
        </p:spPr>
        <p:txBody>
          <a:bodyPr>
            <a:normAutofit/>
          </a:bodyPr>
          <a:lstStyle/>
          <a:p>
            <a:r>
              <a:rPr lang="en-US" dirty="0">
                <a:solidFill>
                  <a:schemeClr val="bg1"/>
                </a:solidFill>
              </a:rPr>
              <a:t>The ORR department would like to thank this committee for all their assistance within our department. We also would like to thank each one of you for assisting the ORR department protect the rights of the people we serve. </a:t>
            </a:r>
          </a:p>
        </p:txBody>
      </p:sp>
      <p:pic>
        <p:nvPicPr>
          <p:cNvPr id="7" name="Graphic 6" descr="Handshake">
            <a:extLst>
              <a:ext uri="{FF2B5EF4-FFF2-40B4-BE49-F238E27FC236}">
                <a16:creationId xmlns:a16="http://schemas.microsoft.com/office/drawing/2014/main" id="{D6B939DA-913E-FF65-EA52-0425BED328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17616" y="972608"/>
            <a:ext cx="4900269" cy="4900269"/>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6587139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065EB39A6A234C833C7FA84180C282" ma:contentTypeVersion="10" ma:contentTypeDescription="Create a new document." ma:contentTypeScope="" ma:versionID="38e68b97a217c2461efcad891b27e956">
  <xsd:schema xmlns:xsd="http://www.w3.org/2001/XMLSchema" xmlns:xs="http://www.w3.org/2001/XMLSchema" xmlns:p="http://schemas.microsoft.com/office/2006/metadata/properties" xmlns:ns3="9f0562eb-1efd-4f0e-924c-8227321720a7" xmlns:ns4="1a1ea658-93e7-4d35-bbe8-54905f0889fa" targetNamespace="http://schemas.microsoft.com/office/2006/metadata/properties" ma:root="true" ma:fieldsID="32d6a4770fd54c2b891219a3a9181e50" ns3:_="" ns4:_="">
    <xsd:import namespace="9f0562eb-1efd-4f0e-924c-8227321720a7"/>
    <xsd:import namespace="1a1ea658-93e7-4d35-bbe8-54905f0889f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562eb-1efd-4f0e-924c-822732172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1ea658-93e7-4d35-bbe8-54905f0889f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EE769A-37FE-4361-A8D2-C907C64D195E}">
  <ds:schemaRefs>
    <ds:schemaRef ds:uri="1a1ea658-93e7-4d35-bbe8-54905f0889fa"/>
    <ds:schemaRef ds:uri="http://purl.org/dc/terms/"/>
    <ds:schemaRef ds:uri="http://schemas.microsoft.com/office/2006/metadata/properties"/>
    <ds:schemaRef ds:uri="9f0562eb-1efd-4f0e-924c-8227321720a7"/>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DD1575AD-439F-437B-BB6A-9BFE43EAECD5}">
  <ds:schemaRefs>
    <ds:schemaRef ds:uri="http://schemas.microsoft.com/sharepoint/v3/contenttype/forms"/>
  </ds:schemaRefs>
</ds:datastoreItem>
</file>

<file path=customXml/itemProps3.xml><?xml version="1.0" encoding="utf-8"?>
<ds:datastoreItem xmlns:ds="http://schemas.openxmlformats.org/officeDocument/2006/customXml" ds:itemID="{F2CCC233-6F4E-4B84-8ADC-D17958378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0562eb-1efd-4f0e-924c-8227321720a7"/>
    <ds:schemaRef ds:uri="1a1ea658-93e7-4d35-bbe8-54905f088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656</TotalTime>
  <Words>413</Words>
  <Application>Microsoft Office PowerPoint</Application>
  <PresentationFormat>Widescreen</PresentationFormat>
  <Paragraphs>50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Recipient Rights Advisory Committee</vt:lpstr>
      <vt:lpstr>Please follow along with your copy of the Annual Report </vt:lpstr>
      <vt:lpstr>ORR-Overall Allegations/Totals:  </vt:lpstr>
      <vt:lpstr>Abuse Categories </vt:lpstr>
      <vt:lpstr>Neglect </vt:lpstr>
      <vt:lpstr>  </vt:lpstr>
      <vt:lpstr>2023-Last year Recommendations/Outcomes </vt:lpstr>
      <vt:lpstr>2024-New Recommendations </vt:lpstr>
      <vt:lpstr>Thank you </vt:lpstr>
      <vt:lpstr>END OF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Recipeint Rights Advisory Committee</dc:title>
  <dc:creator>Polly McCalister</dc:creator>
  <cp:lastModifiedBy>D'lon Schneider</cp:lastModifiedBy>
  <cp:revision>6</cp:revision>
  <dcterms:created xsi:type="dcterms:W3CDTF">2023-01-11T21:40:21Z</dcterms:created>
  <dcterms:modified xsi:type="dcterms:W3CDTF">2024-01-23T14:48:09Z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0x0101002E065EB39A6A234C833C7FA84180C282</vt:lpwstr>
  </property>
</Properties>
</file>