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5">
  <p:sldMasterIdLst>
    <p:sldMasterId id="2147483648" r:id="rId4"/>
  </p:sldMasterIdLst>
  <p:notesMasterIdLst>
    <p:notesMasterId r:id="rId51"/>
  </p:notesMasterIdLst>
  <p:handoutMasterIdLst>
    <p:handoutMasterId r:id="rId52"/>
  </p:handoutMasterIdLst>
  <p:sldIdLst>
    <p:sldId id="256" r:id="rId5"/>
    <p:sldId id="257" r:id="rId6"/>
    <p:sldId id="282" r:id="rId7"/>
    <p:sldId id="283" r:id="rId8"/>
    <p:sldId id="328" r:id="rId9"/>
    <p:sldId id="285" r:id="rId10"/>
    <p:sldId id="258" r:id="rId11"/>
    <p:sldId id="303" r:id="rId12"/>
    <p:sldId id="327" r:id="rId13"/>
    <p:sldId id="288" r:id="rId14"/>
    <p:sldId id="259" r:id="rId15"/>
    <p:sldId id="279" r:id="rId16"/>
    <p:sldId id="290" r:id="rId17"/>
    <p:sldId id="291" r:id="rId18"/>
    <p:sldId id="292" r:id="rId19"/>
    <p:sldId id="280" r:id="rId20"/>
    <p:sldId id="289" r:id="rId21"/>
    <p:sldId id="293" r:id="rId22"/>
    <p:sldId id="260" r:id="rId23"/>
    <p:sldId id="294" r:id="rId24"/>
    <p:sldId id="295" r:id="rId25"/>
    <p:sldId id="296" r:id="rId26"/>
    <p:sldId id="297" r:id="rId27"/>
    <p:sldId id="262" r:id="rId28"/>
    <p:sldId id="326" r:id="rId29"/>
    <p:sldId id="305" r:id="rId30"/>
    <p:sldId id="306" r:id="rId31"/>
    <p:sldId id="307" r:id="rId32"/>
    <p:sldId id="308" r:id="rId33"/>
    <p:sldId id="309" r:id="rId34"/>
    <p:sldId id="263" r:id="rId35"/>
    <p:sldId id="266" r:id="rId36"/>
    <p:sldId id="267" r:id="rId37"/>
    <p:sldId id="281" r:id="rId38"/>
    <p:sldId id="264" r:id="rId39"/>
    <p:sldId id="298" r:id="rId40"/>
    <p:sldId id="300" r:id="rId41"/>
    <p:sldId id="261" r:id="rId42"/>
    <p:sldId id="319" r:id="rId43"/>
    <p:sldId id="320" r:id="rId44"/>
    <p:sldId id="321" r:id="rId45"/>
    <p:sldId id="325" r:id="rId46"/>
    <p:sldId id="311" r:id="rId47"/>
    <p:sldId id="317" r:id="rId48"/>
    <p:sldId id="318" r:id="rId49"/>
    <p:sldId id="301" r:id="rId50"/>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e White" initials="JW" lastIdx="1" clrIdx="0">
    <p:extLst>
      <p:ext uri="{19B8F6BF-5375-455C-9EA6-DF929625EA0E}">
        <p15:presenceInfo xmlns:p15="http://schemas.microsoft.com/office/powerpoint/2012/main" userId="S-1-5-21-2157292919-2631482441-749130978-1962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varScale="1">
        <p:scale>
          <a:sx n="74" d="100"/>
          <a:sy n="74" d="100"/>
        </p:scale>
        <p:origin x="288" y="64"/>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04T15:36:37.563" idx="1">
    <p:pos x="7590" y="26"/>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6AC4FB8F-ED15-48AB-97BD-17129D4E699D}" type="datetimeFigureOut">
              <a:rPr lang="en-US" smtClean="0"/>
              <a:t>8/7/2024</a:t>
            </a:fld>
            <a:endParaRPr lang="en-US" dirty="0"/>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7E6B3739-9081-478F-812E-AE7CE140632E}" type="slidenum">
              <a:rPr lang="en-US" smtClean="0"/>
              <a:t>‹#›</a:t>
            </a:fld>
            <a:endParaRPr lang="en-US" dirty="0"/>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BBC9D437-CD83-4825-AD0D-5E7B341BC79B}" type="datetimeFigureOut">
              <a:rPr lang="en-US" smtClean="0"/>
              <a:t>8/7/2024</a:t>
            </a:fld>
            <a:endParaRPr lang="en-US" dirty="0"/>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81532"/>
            <a:ext cx="5621020" cy="3142893"/>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560CF8BB-EBC7-4B8F-9632-A5A136FBB880}" type="slidenum">
              <a:rPr lang="en-US" smtClean="0"/>
              <a:t>‹#›</a:t>
            </a:fld>
            <a:endParaRPr lang="en-US" dirty="0"/>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2465DD-9819-4ABC-A784-477AFBA19C86}" type="datetime1">
              <a:rPr lang="en-US" smtClean="0"/>
              <a:t>8/7/2024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1E545-DA4D-4588-A168-A47EEF327FC2}" type="datetime1">
              <a:rPr lang="en-US" smtClean="0"/>
              <a:t>8/7/2024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26042-7092-4D96-B3CE-E8E6CFEE88C8}" type="datetime1">
              <a:rPr lang="en-US" smtClean="0"/>
              <a:t>8/7/2024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2">
                    <a:lumMod val="65000"/>
                    <a:lumOff val="35000"/>
                  </a:schemeClr>
                </a:solidFill>
              </a:defRPr>
            </a:lvl1pPr>
          </a:lstStyle>
          <a:p>
            <a:fld id="{9729644A-97F2-4BC4-BBF7-FC141F507563}" type="datetime1">
              <a:rPr lang="en-US" smtClean="0"/>
              <a:t>8/7/2024</a:t>
            </a:fld>
            <a:endParaRPr lang="en-US" dirty="0"/>
          </a:p>
        </p:txBody>
      </p:sp>
      <p:sp>
        <p:nvSpPr>
          <p:cNvPr id="5" name="Footer Placeholder 4"/>
          <p:cNvSpPr>
            <a:spLocks noGrp="1"/>
          </p:cNvSpPr>
          <p:nvPr>
            <p:ph type="ftr" sz="quarter" idx="11"/>
          </p:nvPr>
        </p:nvSpPr>
        <p:spPr/>
        <p:txBody>
          <a:bodyPr/>
          <a:lstStyle>
            <a:lvl1pPr>
              <a:defRPr>
                <a:solidFill>
                  <a:schemeClr val="tx2">
                    <a:lumMod val="65000"/>
                    <a:lumOff val="35000"/>
                  </a:schemeClr>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104EB7-77EC-481E-BDC6-73CA182AC952}" type="datetime1">
              <a:rPr lang="en-US" smtClean="0"/>
              <a:t>8/7/2024</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016069-A392-4E44-934F-6743D63E2A4F}" type="datetime1">
              <a:rPr lang="en-US" smtClean="0"/>
              <a:t>8/7/2024</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1F9843-3551-47D6-BD3E-346FBDF458AF}" type="datetime1">
              <a:rPr lang="en-US" smtClean="0"/>
              <a:t>8/7/2024</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C2989-19D5-42F7-8321-FE6B75231AF4}" type="datetime1">
              <a:rPr lang="en-US" smtClean="0"/>
              <a:t>8/7/2024</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a:t>Click to edit Master title style</a:t>
            </a:r>
          </a:p>
        </p:txBody>
      </p:sp>
      <p:sp>
        <p:nvSpPr>
          <p:cNvPr id="3" name="Content Placehold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F9C03C-1F27-412D-AD0B-6423348F1B9B}" type="datetime1">
              <a:rPr lang="en-US" smtClean="0"/>
              <a:t>8/7/2024</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631790" y="5586761"/>
            <a:ext cx="280731" cy="883759"/>
          </a:xfrm>
          <a:prstGeom prst="rect">
            <a:avLst/>
          </a:prstGeom>
        </p:spPr>
        <p:txBody>
          <a:bodyPr vert="vert270" lIns="91440" tIns="45720" rIns="91440" bIns="45720" rtlCol="0" anchor="ctr"/>
          <a:lstStyle>
            <a:lvl1pPr algn="l">
              <a:defRPr sz="1200">
                <a:solidFill>
                  <a:schemeClr val="tx2">
                    <a:lumMod val="65000"/>
                    <a:lumOff val="35000"/>
                  </a:schemeClr>
                </a:solidFill>
              </a:defRPr>
            </a:lvl1pPr>
          </a:lstStyle>
          <a:p>
            <a:fld id="{619CFDC2-5630-4611-9BF0-0EF7C8C4398D}" type="datetime1">
              <a:rPr lang="en-US" smtClean="0"/>
              <a:t>8/7/2024</a:t>
            </a:fld>
            <a:endParaRPr lang="en-US" dirty="0"/>
          </a:p>
        </p:txBody>
      </p:sp>
      <p:sp>
        <p:nvSpPr>
          <p:cNvPr id="5" name="Footer Placeholder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1200">
                <a:solidFill>
                  <a:schemeClr val="tx2">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oig.hhs.gov/exclusions/exclusions_list.asp"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AB4B-8289-46DF-826A-E9C2182B9660}"/>
              </a:ext>
            </a:extLst>
          </p:cNvPr>
          <p:cNvSpPr>
            <a:spLocks noGrp="1"/>
          </p:cNvSpPr>
          <p:nvPr>
            <p:ph type="ctrTitle"/>
          </p:nvPr>
        </p:nvSpPr>
        <p:spPr>
          <a:xfrm>
            <a:off x="1137920" y="-725864"/>
            <a:ext cx="8136083" cy="5910606"/>
          </a:xfrm>
        </p:spPr>
        <p:txBody>
          <a:bodyPr>
            <a:normAutofit fontScale="90000"/>
          </a:bodyPr>
          <a:lstStyle/>
          <a:p>
            <a:pPr algn="ctr"/>
            <a:br>
              <a:rPr lang="en-US" dirty="0"/>
            </a:br>
            <a:r>
              <a:rPr lang="en-US" dirty="0"/>
              <a:t>DWIHN </a:t>
            </a:r>
            <a:br>
              <a:rPr lang="en-US" dirty="0"/>
            </a:br>
            <a:r>
              <a:rPr lang="en-US" dirty="0"/>
              <a:t>FY 24-25 </a:t>
            </a:r>
            <a:br>
              <a:rPr lang="en-US" dirty="0"/>
            </a:br>
            <a:r>
              <a:rPr lang="en-US" dirty="0"/>
              <a:t>PRE-CONTRACTING INSTRUCTIONS GUIDE </a:t>
            </a:r>
          </a:p>
        </p:txBody>
      </p:sp>
    </p:spTree>
    <p:extLst>
      <p:ext uri="{BB962C8B-B14F-4D97-AF65-F5344CB8AC3E}">
        <p14:creationId xmlns:p14="http://schemas.microsoft.com/office/powerpoint/2010/main" val="410706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67E63-C5EC-436E-A0A0-D3A3AF1FF7BA}"/>
              </a:ext>
            </a:extLst>
          </p:cNvPr>
          <p:cNvPicPr>
            <a:picLocks noChangeAspect="1"/>
          </p:cNvPicPr>
          <p:nvPr/>
        </p:nvPicPr>
        <p:blipFill>
          <a:blip r:embed="rId2"/>
          <a:stretch>
            <a:fillRect/>
          </a:stretch>
        </p:blipFill>
        <p:spPr>
          <a:xfrm>
            <a:off x="10160" y="393700"/>
            <a:ext cx="12192000" cy="6413500"/>
          </a:xfrm>
          <a:prstGeom prst="rect">
            <a:avLst/>
          </a:prstGeom>
        </p:spPr>
      </p:pic>
      <p:cxnSp>
        <p:nvCxnSpPr>
          <p:cNvPr id="4" name="Straight Arrow Connector 3">
            <a:extLst>
              <a:ext uri="{FF2B5EF4-FFF2-40B4-BE49-F238E27FC236}">
                <a16:creationId xmlns:a16="http://schemas.microsoft.com/office/drawing/2014/main" id="{78F0EDD2-5632-443C-A379-55F2A29D9293}"/>
              </a:ext>
            </a:extLst>
          </p:cNvPr>
          <p:cNvCxnSpPr>
            <a:cxnSpLocks/>
          </p:cNvCxnSpPr>
          <p:nvPr/>
        </p:nvCxnSpPr>
        <p:spPr>
          <a:xfrm flipV="1">
            <a:off x="4341412" y="5120640"/>
            <a:ext cx="606508"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02DE6E3-2AC7-490A-984E-DBFEFF673579}"/>
              </a:ext>
            </a:extLst>
          </p:cNvPr>
          <p:cNvSpPr/>
          <p:nvPr/>
        </p:nvSpPr>
        <p:spPr>
          <a:xfrm>
            <a:off x="5080000" y="510032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4EA60C-B91B-41E7-B3FB-CC046B7B5BC3}"/>
              </a:ext>
            </a:extLst>
          </p:cNvPr>
          <p:cNvSpPr/>
          <p:nvPr/>
        </p:nvSpPr>
        <p:spPr>
          <a:xfrm>
            <a:off x="4947919" y="4735196"/>
            <a:ext cx="2367277" cy="770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Please have contract signer sign. CEO/President/Executive Directors and date form</a:t>
            </a:r>
          </a:p>
        </p:txBody>
      </p:sp>
      <p:cxnSp>
        <p:nvCxnSpPr>
          <p:cNvPr id="8" name="Straight Arrow Connector 7">
            <a:extLst>
              <a:ext uri="{FF2B5EF4-FFF2-40B4-BE49-F238E27FC236}">
                <a16:creationId xmlns:a16="http://schemas.microsoft.com/office/drawing/2014/main" id="{9CF146CB-C81E-46C6-B24D-C44828819EB6}"/>
              </a:ext>
            </a:extLst>
          </p:cNvPr>
          <p:cNvCxnSpPr/>
          <p:nvPr/>
        </p:nvCxnSpPr>
        <p:spPr>
          <a:xfrm>
            <a:off x="5293360" y="5577840"/>
            <a:ext cx="0" cy="650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45A60E0-B915-4924-B6B8-8F84A0B491E4}"/>
              </a:ext>
            </a:extLst>
          </p:cNvPr>
          <p:cNvCxnSpPr>
            <a:cxnSpLocks/>
          </p:cNvCxnSpPr>
          <p:nvPr/>
        </p:nvCxnSpPr>
        <p:spPr>
          <a:xfrm>
            <a:off x="7315196" y="5506084"/>
            <a:ext cx="1229366" cy="650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56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17EB-C97C-4EFD-B7DD-BBE67694BB96}"/>
              </a:ext>
            </a:extLst>
          </p:cNvPr>
          <p:cNvSpPr>
            <a:spLocks noGrp="1"/>
          </p:cNvSpPr>
          <p:nvPr>
            <p:ph type="title"/>
          </p:nvPr>
        </p:nvSpPr>
        <p:spPr>
          <a:xfrm>
            <a:off x="1016000" y="609600"/>
            <a:ext cx="8258002" cy="2296160"/>
          </a:xfrm>
        </p:spPr>
        <p:txBody>
          <a:bodyPr>
            <a:normAutofit/>
          </a:bodyPr>
          <a:lstStyle/>
          <a:p>
            <a:pPr algn="ctr"/>
            <a:r>
              <a:rPr lang="en-US" sz="4000" dirty="0"/>
              <a:t>DETROIT WAYNE Integrated HEALTH NETWORK</a:t>
            </a:r>
            <a:br>
              <a:rPr lang="en-US" sz="4000" dirty="0"/>
            </a:br>
            <a:r>
              <a:rPr lang="en-US" sz="4000" dirty="0"/>
              <a:t>FIRST TIER SUBCONTRACTOR DESIGNATION FORM</a:t>
            </a:r>
          </a:p>
        </p:txBody>
      </p:sp>
      <p:sp>
        <p:nvSpPr>
          <p:cNvPr id="3" name="Content Placeholder 2">
            <a:extLst>
              <a:ext uri="{FF2B5EF4-FFF2-40B4-BE49-F238E27FC236}">
                <a16:creationId xmlns:a16="http://schemas.microsoft.com/office/drawing/2014/main" id="{E129B35B-49E0-43C1-9F32-63A1D2789282}"/>
              </a:ext>
            </a:extLst>
          </p:cNvPr>
          <p:cNvSpPr>
            <a:spLocks noGrp="1"/>
          </p:cNvSpPr>
          <p:nvPr>
            <p:ph idx="1"/>
          </p:nvPr>
        </p:nvSpPr>
        <p:spPr>
          <a:xfrm>
            <a:off x="924560" y="2976880"/>
            <a:ext cx="8349442" cy="3064482"/>
          </a:xfrm>
        </p:spPr>
        <p:txBody>
          <a:bodyPr>
            <a:normAutofit/>
          </a:bodyPr>
          <a:lstStyle/>
          <a:p>
            <a:pPr marL="0" indent="0">
              <a:buNone/>
            </a:pPr>
            <a:r>
              <a:rPr lang="en-US" sz="2000" dirty="0"/>
              <a:t>First-Tier Subcontract means a subcontract awarded directly by the contractor for the purpose of acquiring supplies or services for performance of a prime contract.</a:t>
            </a:r>
          </a:p>
          <a:p>
            <a:pPr>
              <a:buFont typeface="Wingdings" panose="05000000000000000000" pitchFamily="2" charset="2"/>
              <a:buChar char="v"/>
            </a:pPr>
            <a:r>
              <a:rPr lang="en-US" sz="2000" dirty="0"/>
              <a:t>This form must be completed even if you have no subcontractors.</a:t>
            </a:r>
          </a:p>
          <a:p>
            <a:pPr>
              <a:buFont typeface="Wingdings" panose="05000000000000000000" pitchFamily="2" charset="2"/>
              <a:buChar char="v"/>
            </a:pPr>
            <a:r>
              <a:rPr lang="en-US" sz="2000" dirty="0"/>
              <a:t>#1 the contract number is only applicable if there is a bid announcement.</a:t>
            </a:r>
          </a:p>
          <a:p>
            <a:pPr>
              <a:buFont typeface="Wingdings" panose="05000000000000000000" pitchFamily="2" charset="2"/>
              <a:buChar char="v"/>
            </a:pPr>
            <a:r>
              <a:rPr lang="en-US" sz="2000" dirty="0"/>
              <a:t>#2 Please check the box to indicate if your contract is over $50,000. </a:t>
            </a:r>
          </a:p>
        </p:txBody>
      </p:sp>
    </p:spTree>
    <p:extLst>
      <p:ext uri="{BB962C8B-B14F-4D97-AF65-F5344CB8AC3E}">
        <p14:creationId xmlns:p14="http://schemas.microsoft.com/office/powerpoint/2010/main" val="97583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8ACCF-0402-4A49-9A61-5867E01228AA}"/>
              </a:ext>
            </a:extLst>
          </p:cNvPr>
          <p:cNvSpPr>
            <a:spLocks noGrp="1"/>
          </p:cNvSpPr>
          <p:nvPr>
            <p:ph type="title"/>
          </p:nvPr>
        </p:nvSpPr>
        <p:spPr>
          <a:xfrm>
            <a:off x="677334" y="609600"/>
            <a:ext cx="8596668" cy="2052320"/>
          </a:xfrm>
        </p:spPr>
        <p:txBody>
          <a:bodyPr>
            <a:normAutofit fontScale="90000"/>
          </a:bodyPr>
          <a:lstStyle/>
          <a:p>
            <a:pPr algn="ctr"/>
            <a:r>
              <a:rPr lang="en-US" dirty="0"/>
              <a:t>DETROIT WAYNE Integrated HEALTH NETWORK</a:t>
            </a:r>
            <a:br>
              <a:rPr lang="en-US" dirty="0"/>
            </a:br>
            <a:r>
              <a:rPr lang="en-US" dirty="0"/>
              <a:t>FIRST TIER SUBCONTRACTOR DESIGNATION FORM (Continuation)</a:t>
            </a:r>
          </a:p>
        </p:txBody>
      </p:sp>
      <p:sp>
        <p:nvSpPr>
          <p:cNvPr id="3" name="Content Placeholder 2">
            <a:extLst>
              <a:ext uri="{FF2B5EF4-FFF2-40B4-BE49-F238E27FC236}">
                <a16:creationId xmlns:a16="http://schemas.microsoft.com/office/drawing/2014/main" id="{DD32A364-5C1E-42FE-AD1C-AD81100054B7}"/>
              </a:ext>
            </a:extLst>
          </p:cNvPr>
          <p:cNvSpPr>
            <a:spLocks noGrp="1"/>
          </p:cNvSpPr>
          <p:nvPr>
            <p:ph idx="1"/>
          </p:nvPr>
        </p:nvSpPr>
        <p:spPr>
          <a:xfrm>
            <a:off x="782320" y="2854960"/>
            <a:ext cx="8491682" cy="3186402"/>
          </a:xfrm>
        </p:spPr>
        <p:txBody>
          <a:bodyPr/>
          <a:lstStyle/>
          <a:p>
            <a:pPr>
              <a:buFont typeface="Wingdings" panose="05000000000000000000" pitchFamily="2" charset="2"/>
              <a:buChar char="v"/>
            </a:pPr>
            <a:r>
              <a:rPr lang="en-US" dirty="0"/>
              <a:t>#3 Please check the box indicating if you will use subcontractors for this contract.</a:t>
            </a:r>
          </a:p>
          <a:p>
            <a:pPr>
              <a:buFont typeface="Wingdings" panose="05000000000000000000" pitchFamily="2" charset="2"/>
              <a:buChar char="v"/>
            </a:pPr>
            <a:r>
              <a:rPr lang="en-US" dirty="0"/>
              <a:t>The box below must be completed in its entirety even if there are no subcontractors being used for this contract.</a:t>
            </a:r>
          </a:p>
          <a:p>
            <a:pPr>
              <a:buFont typeface="Wingdings" panose="05000000000000000000" pitchFamily="2" charset="2"/>
              <a:buChar char="v"/>
            </a:pPr>
            <a:r>
              <a:rPr lang="en-US" dirty="0"/>
              <a:t>Please print your name, add title, authorized contract signer  name and date the bottom</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05147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B078AB-D636-4EB6-81F4-EAA0B47395A4}"/>
              </a:ext>
            </a:extLst>
          </p:cNvPr>
          <p:cNvPicPr>
            <a:picLocks noChangeAspect="1"/>
          </p:cNvPicPr>
          <p:nvPr/>
        </p:nvPicPr>
        <p:blipFill>
          <a:blip r:embed="rId2"/>
          <a:stretch>
            <a:fillRect/>
          </a:stretch>
        </p:blipFill>
        <p:spPr>
          <a:xfrm>
            <a:off x="-233680" y="130810"/>
            <a:ext cx="12192000" cy="6413500"/>
          </a:xfrm>
          <a:prstGeom prst="rect">
            <a:avLst/>
          </a:prstGeom>
        </p:spPr>
      </p:pic>
      <p:sp>
        <p:nvSpPr>
          <p:cNvPr id="13" name="Rectangle 12">
            <a:extLst>
              <a:ext uri="{FF2B5EF4-FFF2-40B4-BE49-F238E27FC236}">
                <a16:creationId xmlns:a16="http://schemas.microsoft.com/office/drawing/2014/main" id="{1861A3C5-018C-49D1-B1C9-680FD8AEEF94}"/>
              </a:ext>
            </a:extLst>
          </p:cNvPr>
          <p:cNvSpPr/>
          <p:nvPr/>
        </p:nvSpPr>
        <p:spPr>
          <a:xfrm>
            <a:off x="7970520" y="5019040"/>
            <a:ext cx="1463040" cy="701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Please check if your services are over $50.000</a:t>
            </a:r>
            <a:r>
              <a:rPr lang="en-US" sz="1000" dirty="0"/>
              <a:t>.</a:t>
            </a:r>
          </a:p>
        </p:txBody>
      </p:sp>
      <p:cxnSp>
        <p:nvCxnSpPr>
          <p:cNvPr id="15" name="Straight Arrow Connector 14">
            <a:extLst>
              <a:ext uri="{FF2B5EF4-FFF2-40B4-BE49-F238E27FC236}">
                <a16:creationId xmlns:a16="http://schemas.microsoft.com/office/drawing/2014/main" id="{13BE1250-D96A-4577-AC7E-BF5BC6D28416}"/>
              </a:ext>
            </a:extLst>
          </p:cNvPr>
          <p:cNvCxnSpPr/>
          <p:nvPr/>
        </p:nvCxnSpPr>
        <p:spPr>
          <a:xfrm>
            <a:off x="8940800" y="5720080"/>
            <a:ext cx="162560" cy="375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CC5A119-57FC-4590-967E-6290AE6E15AA}"/>
              </a:ext>
            </a:extLst>
          </p:cNvPr>
          <p:cNvCxnSpPr/>
          <p:nvPr/>
        </p:nvCxnSpPr>
        <p:spPr>
          <a:xfrm flipH="1">
            <a:off x="8514080" y="5720080"/>
            <a:ext cx="375920" cy="25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98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1E344C-241D-4985-A71F-1B4E58A764EE}"/>
              </a:ext>
            </a:extLst>
          </p:cNvPr>
          <p:cNvPicPr>
            <a:picLocks noChangeAspect="1"/>
          </p:cNvPicPr>
          <p:nvPr/>
        </p:nvPicPr>
        <p:blipFill>
          <a:blip r:embed="rId2"/>
          <a:stretch>
            <a:fillRect/>
          </a:stretch>
        </p:blipFill>
        <p:spPr>
          <a:xfrm>
            <a:off x="426720" y="-297833"/>
            <a:ext cx="12192000" cy="6413500"/>
          </a:xfrm>
          <a:prstGeom prst="rect">
            <a:avLst/>
          </a:prstGeom>
        </p:spPr>
      </p:pic>
      <p:sp>
        <p:nvSpPr>
          <p:cNvPr id="9" name="Rectangle 8">
            <a:extLst>
              <a:ext uri="{FF2B5EF4-FFF2-40B4-BE49-F238E27FC236}">
                <a16:creationId xmlns:a16="http://schemas.microsoft.com/office/drawing/2014/main" id="{A8BBF78E-B4A5-40FA-9A37-72D41ABA3CF4}"/>
              </a:ext>
            </a:extLst>
          </p:cNvPr>
          <p:cNvSpPr/>
          <p:nvPr/>
        </p:nvSpPr>
        <p:spPr>
          <a:xfrm>
            <a:off x="6096000" y="1727199"/>
            <a:ext cx="1463040" cy="656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Please check if you will be using subcontractors</a:t>
            </a:r>
            <a:r>
              <a:rPr lang="en-US" sz="1000" dirty="0"/>
              <a:t>.</a:t>
            </a:r>
          </a:p>
        </p:txBody>
      </p:sp>
      <p:cxnSp>
        <p:nvCxnSpPr>
          <p:cNvPr id="33" name="Straight Arrow Connector 32">
            <a:extLst>
              <a:ext uri="{FF2B5EF4-FFF2-40B4-BE49-F238E27FC236}">
                <a16:creationId xmlns:a16="http://schemas.microsoft.com/office/drawing/2014/main" id="{B71876BD-FEF2-48BD-B6E7-DA2084E99CA1}"/>
              </a:ext>
            </a:extLst>
          </p:cNvPr>
          <p:cNvCxnSpPr/>
          <p:nvPr/>
        </p:nvCxnSpPr>
        <p:spPr>
          <a:xfrm>
            <a:off x="7467600" y="2055318"/>
            <a:ext cx="1463040" cy="262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2D9371C-4EA5-4102-A01F-67CDBBA6010D}"/>
              </a:ext>
            </a:extLst>
          </p:cNvPr>
          <p:cNvSpPr/>
          <p:nvPr/>
        </p:nvSpPr>
        <p:spPr>
          <a:xfrm>
            <a:off x="2331721" y="286319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D3615C0-81E5-4210-B63F-E3730F652105}"/>
              </a:ext>
            </a:extLst>
          </p:cNvPr>
          <p:cNvSpPr/>
          <p:nvPr/>
        </p:nvSpPr>
        <p:spPr>
          <a:xfrm>
            <a:off x="1737637" y="1791326"/>
            <a:ext cx="863047" cy="1514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This box must be completed even if there  are no subcontractors (all fields must be  completed)</a:t>
            </a:r>
            <a:endParaRPr lang="en-US" sz="1000" b="1" dirty="0"/>
          </a:p>
        </p:txBody>
      </p:sp>
      <p:cxnSp>
        <p:nvCxnSpPr>
          <p:cNvPr id="38" name="Straight Arrow Connector 37">
            <a:extLst>
              <a:ext uri="{FF2B5EF4-FFF2-40B4-BE49-F238E27FC236}">
                <a16:creationId xmlns:a16="http://schemas.microsoft.com/office/drawing/2014/main" id="{1AA95B4F-15D7-41DC-9C6D-3BC0852103A7}"/>
              </a:ext>
            </a:extLst>
          </p:cNvPr>
          <p:cNvCxnSpPr/>
          <p:nvPr/>
        </p:nvCxnSpPr>
        <p:spPr>
          <a:xfrm>
            <a:off x="2514324" y="251460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28E34CA-7E2F-4379-A292-FC5C816E5F15}"/>
              </a:ext>
            </a:extLst>
          </p:cNvPr>
          <p:cNvSpPr/>
          <p:nvPr/>
        </p:nvSpPr>
        <p:spPr>
          <a:xfrm>
            <a:off x="5224063" y="5101188"/>
            <a:ext cx="2243538" cy="591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Please print your name and add your title.</a:t>
            </a:r>
          </a:p>
        </p:txBody>
      </p:sp>
      <p:cxnSp>
        <p:nvCxnSpPr>
          <p:cNvPr id="41" name="Straight Arrow Connector 40">
            <a:extLst>
              <a:ext uri="{FF2B5EF4-FFF2-40B4-BE49-F238E27FC236}">
                <a16:creationId xmlns:a16="http://schemas.microsoft.com/office/drawing/2014/main" id="{56D2F308-EE24-404F-90F4-0B2510ABA707}"/>
              </a:ext>
            </a:extLst>
          </p:cNvPr>
          <p:cNvCxnSpPr>
            <a:cxnSpLocks/>
          </p:cNvCxnSpPr>
          <p:nvPr/>
        </p:nvCxnSpPr>
        <p:spPr>
          <a:xfrm>
            <a:off x="7467600" y="5532988"/>
            <a:ext cx="904240" cy="248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46491B0-5F54-4BE4-BE65-44C8AA8E6AA2}"/>
              </a:ext>
            </a:extLst>
          </p:cNvPr>
          <p:cNvCxnSpPr>
            <a:cxnSpLocks/>
          </p:cNvCxnSpPr>
          <p:nvPr/>
        </p:nvCxnSpPr>
        <p:spPr>
          <a:xfrm flipH="1">
            <a:off x="4124960" y="5532988"/>
            <a:ext cx="853440" cy="349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61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849BE-0925-44E5-A42C-715250F50C63}"/>
              </a:ext>
            </a:extLst>
          </p:cNvPr>
          <p:cNvPicPr>
            <a:picLocks noChangeAspect="1"/>
          </p:cNvPicPr>
          <p:nvPr/>
        </p:nvPicPr>
        <p:blipFill>
          <a:blip r:embed="rId2"/>
          <a:stretch>
            <a:fillRect/>
          </a:stretch>
        </p:blipFill>
        <p:spPr>
          <a:xfrm>
            <a:off x="0" y="222250"/>
            <a:ext cx="12192000" cy="6413500"/>
          </a:xfrm>
          <a:prstGeom prst="rect">
            <a:avLst/>
          </a:prstGeom>
        </p:spPr>
      </p:pic>
      <p:sp>
        <p:nvSpPr>
          <p:cNvPr id="3" name="Rectangle 2">
            <a:extLst>
              <a:ext uri="{FF2B5EF4-FFF2-40B4-BE49-F238E27FC236}">
                <a16:creationId xmlns:a16="http://schemas.microsoft.com/office/drawing/2014/main" id="{56D05AA0-92C4-49AB-94BB-F831D4145794}"/>
              </a:ext>
            </a:extLst>
          </p:cNvPr>
          <p:cNvSpPr/>
          <p:nvPr/>
        </p:nvSpPr>
        <p:spPr>
          <a:xfrm>
            <a:off x="4815840" y="379984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DB11735-E2B9-4EDD-8161-DA354AA36155}"/>
              </a:ext>
            </a:extLst>
          </p:cNvPr>
          <p:cNvSpPr/>
          <p:nvPr/>
        </p:nvSpPr>
        <p:spPr>
          <a:xfrm>
            <a:off x="5821680" y="3619499"/>
            <a:ext cx="2392930" cy="360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Please sign your name and date Here</a:t>
            </a:r>
            <a:r>
              <a:rPr lang="en-US" sz="1000" dirty="0"/>
              <a:t>.</a:t>
            </a:r>
          </a:p>
        </p:txBody>
      </p:sp>
      <p:cxnSp>
        <p:nvCxnSpPr>
          <p:cNvPr id="6" name="Straight Arrow Connector 5">
            <a:extLst>
              <a:ext uri="{FF2B5EF4-FFF2-40B4-BE49-F238E27FC236}">
                <a16:creationId xmlns:a16="http://schemas.microsoft.com/office/drawing/2014/main" id="{50A9B3AA-5CD0-4EC7-A841-ACFAB25084D6}"/>
              </a:ext>
            </a:extLst>
          </p:cNvPr>
          <p:cNvCxnSpPr>
            <a:cxnSpLocks/>
          </p:cNvCxnSpPr>
          <p:nvPr/>
        </p:nvCxnSpPr>
        <p:spPr>
          <a:xfrm flipH="1">
            <a:off x="5700761" y="4025899"/>
            <a:ext cx="395239" cy="480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A5CB464-7CFA-49CC-BC37-C71924AECAF5}"/>
              </a:ext>
            </a:extLst>
          </p:cNvPr>
          <p:cNvCxnSpPr/>
          <p:nvPr/>
        </p:nvCxnSpPr>
        <p:spPr>
          <a:xfrm>
            <a:off x="7737090" y="4025899"/>
            <a:ext cx="477520" cy="421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5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E864-02B0-4A6E-8E0A-5042BACBF8EF}"/>
              </a:ext>
            </a:extLst>
          </p:cNvPr>
          <p:cNvSpPr>
            <a:spLocks noGrp="1"/>
          </p:cNvSpPr>
          <p:nvPr>
            <p:ph type="title"/>
          </p:nvPr>
        </p:nvSpPr>
        <p:spPr>
          <a:xfrm>
            <a:off x="1913744" y="387480"/>
            <a:ext cx="9372600" cy="1295400"/>
          </a:xfrm>
        </p:spPr>
        <p:txBody>
          <a:bodyPr/>
          <a:lstStyle/>
          <a:p>
            <a:pPr algn="ctr"/>
            <a:r>
              <a:rPr lang="en-US" dirty="0"/>
              <a:t>SUBCONTRACTOR LIST</a:t>
            </a:r>
          </a:p>
        </p:txBody>
      </p:sp>
      <p:sp>
        <p:nvSpPr>
          <p:cNvPr id="3" name="Content Placeholder 2">
            <a:extLst>
              <a:ext uri="{FF2B5EF4-FFF2-40B4-BE49-F238E27FC236}">
                <a16:creationId xmlns:a16="http://schemas.microsoft.com/office/drawing/2014/main" id="{1104FDAB-DD8D-4122-970E-027592BA6855}"/>
              </a:ext>
            </a:extLst>
          </p:cNvPr>
          <p:cNvSpPr>
            <a:spLocks noGrp="1"/>
          </p:cNvSpPr>
          <p:nvPr>
            <p:ph idx="1"/>
          </p:nvPr>
        </p:nvSpPr>
        <p:spPr/>
        <p:txBody>
          <a:bodyPr/>
          <a:lstStyle/>
          <a:p>
            <a:pPr>
              <a:buFont typeface="Wingdings" panose="05000000000000000000" pitchFamily="2" charset="2"/>
              <a:buChar char="v"/>
            </a:pPr>
            <a:r>
              <a:rPr lang="en-US" dirty="0"/>
              <a:t>Definition of a Subcontractor:  </a:t>
            </a:r>
            <a:r>
              <a:rPr lang="en-US" i="1" dirty="0"/>
              <a:t>A “subcontractor” is a company or person whom a prime contractor (or main contractor) hires to perform a specific task as part of an overall project or contract and normally pays the subcontractor directly for services provided.</a:t>
            </a:r>
          </a:p>
          <a:p>
            <a:pPr>
              <a:buFont typeface="Wingdings" panose="05000000000000000000" pitchFamily="2" charset="2"/>
              <a:buChar char="v"/>
            </a:pPr>
            <a:endParaRPr lang="en-US" dirty="0"/>
          </a:p>
          <a:p>
            <a:pPr>
              <a:buFont typeface="Wingdings" panose="05000000000000000000" pitchFamily="2" charset="2"/>
              <a:buChar char="v"/>
            </a:pPr>
            <a:r>
              <a:rPr lang="en-US" dirty="0"/>
              <a:t>Please make additional copies if you  need to list additional subcontractors</a:t>
            </a:r>
          </a:p>
          <a:p>
            <a:pPr>
              <a:buFont typeface="Wingdings" panose="05000000000000000000" pitchFamily="2" charset="2"/>
              <a:buChar char="v"/>
            </a:pPr>
            <a:r>
              <a:rPr lang="en-US" dirty="0"/>
              <a:t>There is a box for each subcontractor that must be completed in its entirety. Including the Fed Tax ID or the last 4 digits of the subcontractor owners Social Security Number.</a:t>
            </a:r>
          </a:p>
        </p:txBody>
      </p:sp>
    </p:spTree>
    <p:extLst>
      <p:ext uri="{BB962C8B-B14F-4D97-AF65-F5344CB8AC3E}">
        <p14:creationId xmlns:p14="http://schemas.microsoft.com/office/powerpoint/2010/main" val="100047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B74B0B-C659-4DB0-8939-39196DC8D8B1}"/>
              </a:ext>
            </a:extLst>
          </p:cNvPr>
          <p:cNvPicPr>
            <a:picLocks noChangeAspect="1"/>
          </p:cNvPicPr>
          <p:nvPr/>
        </p:nvPicPr>
        <p:blipFill>
          <a:blip r:embed="rId2"/>
          <a:stretch>
            <a:fillRect/>
          </a:stretch>
        </p:blipFill>
        <p:spPr>
          <a:xfrm>
            <a:off x="-142240" y="353060"/>
            <a:ext cx="12192000" cy="6413500"/>
          </a:xfrm>
          <a:prstGeom prst="rect">
            <a:avLst/>
          </a:prstGeom>
        </p:spPr>
      </p:pic>
      <p:sp>
        <p:nvSpPr>
          <p:cNvPr id="3" name="Rectangle 2">
            <a:extLst>
              <a:ext uri="{FF2B5EF4-FFF2-40B4-BE49-F238E27FC236}">
                <a16:creationId xmlns:a16="http://schemas.microsoft.com/office/drawing/2014/main" id="{DC7E016C-A143-4A38-A9A5-F2E3FC4E3D83}"/>
              </a:ext>
            </a:extLst>
          </p:cNvPr>
          <p:cNvSpPr/>
          <p:nvPr/>
        </p:nvSpPr>
        <p:spPr>
          <a:xfrm>
            <a:off x="2072640" y="1016000"/>
            <a:ext cx="2021840" cy="89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This form is for you to list the name, address and the purpose of all of your subcontractors</a:t>
            </a:r>
          </a:p>
        </p:txBody>
      </p:sp>
      <p:cxnSp>
        <p:nvCxnSpPr>
          <p:cNvPr id="5" name="Straight Arrow Connector 4">
            <a:extLst>
              <a:ext uri="{FF2B5EF4-FFF2-40B4-BE49-F238E27FC236}">
                <a16:creationId xmlns:a16="http://schemas.microsoft.com/office/drawing/2014/main" id="{43DACCA8-2F35-41EA-B0F4-521798CE5F59}"/>
              </a:ext>
            </a:extLst>
          </p:cNvPr>
          <p:cNvCxnSpPr/>
          <p:nvPr/>
        </p:nvCxnSpPr>
        <p:spPr>
          <a:xfrm>
            <a:off x="3083560" y="201168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B3D0AF6-6B7D-4F5D-B80D-92A9E19FBCC8}"/>
              </a:ext>
            </a:extLst>
          </p:cNvPr>
          <p:cNvCxnSpPr>
            <a:cxnSpLocks/>
          </p:cNvCxnSpPr>
          <p:nvPr/>
        </p:nvCxnSpPr>
        <p:spPr>
          <a:xfrm>
            <a:off x="4094480" y="1719580"/>
            <a:ext cx="2275840" cy="1840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45FB213-EFB2-469E-BE0B-C1825C7B7C20}"/>
              </a:ext>
            </a:extLst>
          </p:cNvPr>
          <p:cNvCxnSpPr/>
          <p:nvPr/>
        </p:nvCxnSpPr>
        <p:spPr>
          <a:xfrm>
            <a:off x="4094480" y="1463040"/>
            <a:ext cx="4114800" cy="1656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67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4491C9-2A1E-4ED4-9BF9-B5C0B5F2D3CB}"/>
              </a:ext>
            </a:extLst>
          </p:cNvPr>
          <p:cNvPicPr>
            <a:picLocks noChangeAspect="1"/>
          </p:cNvPicPr>
          <p:nvPr/>
        </p:nvPicPr>
        <p:blipFill>
          <a:blip r:embed="rId2"/>
          <a:stretch>
            <a:fillRect/>
          </a:stretch>
        </p:blipFill>
        <p:spPr>
          <a:xfrm>
            <a:off x="-447040" y="328930"/>
            <a:ext cx="12192000" cy="6413500"/>
          </a:xfrm>
          <a:prstGeom prst="rect">
            <a:avLst/>
          </a:prstGeom>
        </p:spPr>
      </p:pic>
      <p:sp>
        <p:nvSpPr>
          <p:cNvPr id="3" name="Rectangle 2">
            <a:extLst>
              <a:ext uri="{FF2B5EF4-FFF2-40B4-BE49-F238E27FC236}">
                <a16:creationId xmlns:a16="http://schemas.microsoft.com/office/drawing/2014/main" id="{A572697F-B1DF-42C9-8B1D-E3127F73F48F}"/>
              </a:ext>
            </a:extLst>
          </p:cNvPr>
          <p:cNvSpPr/>
          <p:nvPr/>
        </p:nvSpPr>
        <p:spPr>
          <a:xfrm>
            <a:off x="2946400" y="212344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1A8BA54-F58B-4192-88CB-F413960E7469}"/>
              </a:ext>
            </a:extLst>
          </p:cNvPr>
          <p:cNvSpPr/>
          <p:nvPr/>
        </p:nvSpPr>
        <p:spPr>
          <a:xfrm>
            <a:off x="2783840" y="1630680"/>
            <a:ext cx="1383426" cy="715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Please list your company nae here</a:t>
            </a:r>
            <a:r>
              <a:rPr lang="en-US" sz="1000" b="1" dirty="0"/>
              <a:t>.</a:t>
            </a:r>
            <a:endParaRPr lang="en-US" b="1" dirty="0"/>
          </a:p>
        </p:txBody>
      </p:sp>
      <p:cxnSp>
        <p:nvCxnSpPr>
          <p:cNvPr id="6" name="Straight Arrow Connector 5">
            <a:extLst>
              <a:ext uri="{FF2B5EF4-FFF2-40B4-BE49-F238E27FC236}">
                <a16:creationId xmlns:a16="http://schemas.microsoft.com/office/drawing/2014/main" id="{ECC3ED48-3579-478D-8BC2-491DCCA9E0B5}"/>
              </a:ext>
            </a:extLst>
          </p:cNvPr>
          <p:cNvCxnSpPr/>
          <p:nvPr/>
        </p:nvCxnSpPr>
        <p:spPr>
          <a:xfrm>
            <a:off x="4389120" y="2529840"/>
            <a:ext cx="386080" cy="375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6143A62-B623-4925-B7A5-83B6FC5CF0CE}"/>
              </a:ext>
            </a:extLst>
          </p:cNvPr>
          <p:cNvSpPr/>
          <p:nvPr/>
        </p:nvSpPr>
        <p:spPr>
          <a:xfrm>
            <a:off x="7894322" y="1523999"/>
            <a:ext cx="1513840" cy="124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Please complete  each box for each subcontractor. A federal tax ID must be provided or the last 4  digit  of their social security number.</a:t>
            </a:r>
          </a:p>
        </p:txBody>
      </p:sp>
      <p:cxnSp>
        <p:nvCxnSpPr>
          <p:cNvPr id="9" name="Straight Arrow Connector 8">
            <a:extLst>
              <a:ext uri="{FF2B5EF4-FFF2-40B4-BE49-F238E27FC236}">
                <a16:creationId xmlns:a16="http://schemas.microsoft.com/office/drawing/2014/main" id="{3AB00FD5-C7C7-460A-9B6B-A9ADD62F85E1}"/>
              </a:ext>
            </a:extLst>
          </p:cNvPr>
          <p:cNvCxnSpPr/>
          <p:nvPr/>
        </p:nvCxnSpPr>
        <p:spPr>
          <a:xfrm>
            <a:off x="8575040" y="2976880"/>
            <a:ext cx="0" cy="55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5E1BC6D-FE43-4369-A371-01051A219335}"/>
              </a:ext>
            </a:extLst>
          </p:cNvPr>
          <p:cNvCxnSpPr/>
          <p:nvPr/>
        </p:nvCxnSpPr>
        <p:spPr>
          <a:xfrm flipH="1">
            <a:off x="2969259" y="2905760"/>
            <a:ext cx="5107941" cy="1158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08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7984-B509-40EC-B684-02E28FEA481F}"/>
              </a:ext>
            </a:extLst>
          </p:cNvPr>
          <p:cNvSpPr>
            <a:spLocks noGrp="1"/>
          </p:cNvSpPr>
          <p:nvPr>
            <p:ph type="title"/>
          </p:nvPr>
        </p:nvSpPr>
        <p:spPr/>
        <p:txBody>
          <a:bodyPr/>
          <a:lstStyle/>
          <a:p>
            <a:pPr algn="ctr"/>
            <a:r>
              <a:rPr lang="en-US" dirty="0"/>
              <a:t>ETHICS</a:t>
            </a:r>
          </a:p>
        </p:txBody>
      </p:sp>
      <p:sp>
        <p:nvSpPr>
          <p:cNvPr id="3" name="Content Placeholder 2">
            <a:extLst>
              <a:ext uri="{FF2B5EF4-FFF2-40B4-BE49-F238E27FC236}">
                <a16:creationId xmlns:a16="http://schemas.microsoft.com/office/drawing/2014/main" id="{F5D59C3E-90AF-4D4B-809A-2440F5E325D0}"/>
              </a:ext>
            </a:extLst>
          </p:cNvPr>
          <p:cNvSpPr>
            <a:spLocks noGrp="1"/>
          </p:cNvSpPr>
          <p:nvPr>
            <p:ph idx="1"/>
          </p:nvPr>
        </p:nvSpPr>
        <p:spPr>
          <a:xfrm>
            <a:off x="1391920" y="2072639"/>
            <a:ext cx="10180320" cy="3958563"/>
          </a:xfrm>
        </p:spPr>
        <p:txBody>
          <a:bodyPr>
            <a:normAutofit/>
          </a:bodyPr>
          <a:lstStyle/>
          <a:p>
            <a:pPr marL="0" indent="0">
              <a:buNone/>
            </a:pPr>
            <a:r>
              <a:rPr lang="en-US" dirty="0"/>
              <a:t>Ethics form is made up of a series of questions, which aim to help the principal investigator identify whether the project is 'high risk' and requires further formal ethical review.</a:t>
            </a:r>
          </a:p>
          <a:p>
            <a:pPr>
              <a:buFont typeface="Wingdings" panose="05000000000000000000" pitchFamily="2" charset="2"/>
              <a:buChar char="v"/>
            </a:pPr>
            <a:r>
              <a:rPr lang="en-US" dirty="0"/>
              <a:t>Please answer each question fully and truthfully.</a:t>
            </a:r>
          </a:p>
          <a:p>
            <a:pPr>
              <a:buFont typeface="Wingdings" panose="05000000000000000000" pitchFamily="2" charset="2"/>
              <a:buChar char="v"/>
            </a:pPr>
            <a:r>
              <a:rPr lang="en-US" dirty="0"/>
              <a:t>Please print your name, sign your name, add the date, the company name and the company tax id#</a:t>
            </a:r>
          </a:p>
          <a:p>
            <a:pPr>
              <a:buFont typeface="Wingdings" panose="05000000000000000000" pitchFamily="2" charset="2"/>
              <a:buChar char="v"/>
            </a:pPr>
            <a:endParaRPr lang="en-US" dirty="0"/>
          </a:p>
          <a:p>
            <a:pPr marL="0" indent="0">
              <a:buNone/>
            </a:pPr>
            <a:endParaRPr lang="en-US" sz="2000" dirty="0"/>
          </a:p>
        </p:txBody>
      </p:sp>
    </p:spTree>
    <p:extLst>
      <p:ext uri="{BB962C8B-B14F-4D97-AF65-F5344CB8AC3E}">
        <p14:creationId xmlns:p14="http://schemas.microsoft.com/office/powerpoint/2010/main" val="307519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D35F-485A-4748-A0E5-09643EE4C784}"/>
              </a:ext>
            </a:extLst>
          </p:cNvPr>
          <p:cNvSpPr>
            <a:spLocks noGrp="1"/>
          </p:cNvSpPr>
          <p:nvPr>
            <p:ph type="title"/>
          </p:nvPr>
        </p:nvSpPr>
        <p:spPr>
          <a:xfrm>
            <a:off x="677334" y="508000"/>
            <a:ext cx="8596668" cy="1320800"/>
          </a:xfrm>
        </p:spPr>
        <p:txBody>
          <a:bodyPr/>
          <a:lstStyle/>
          <a:p>
            <a:pPr algn="ctr"/>
            <a:r>
              <a:rPr lang="en-US" sz="4000" dirty="0"/>
              <a:t>BUSINESS</a:t>
            </a:r>
            <a:r>
              <a:rPr lang="en-US" dirty="0"/>
              <a:t> INFORMATION QUESTIONAIRE </a:t>
            </a:r>
          </a:p>
        </p:txBody>
      </p:sp>
      <p:sp>
        <p:nvSpPr>
          <p:cNvPr id="3" name="Content Placeholder 2">
            <a:extLst>
              <a:ext uri="{FF2B5EF4-FFF2-40B4-BE49-F238E27FC236}">
                <a16:creationId xmlns:a16="http://schemas.microsoft.com/office/drawing/2014/main" id="{05A05AB3-7849-424D-BAC4-943221F85ECE}"/>
              </a:ext>
            </a:extLst>
          </p:cNvPr>
          <p:cNvSpPr>
            <a:spLocks noGrp="1"/>
          </p:cNvSpPr>
          <p:nvPr>
            <p:ph idx="1"/>
          </p:nvPr>
        </p:nvSpPr>
        <p:spPr>
          <a:xfrm>
            <a:off x="1297094" y="1828800"/>
            <a:ext cx="9605368" cy="3880773"/>
          </a:xfrm>
        </p:spPr>
        <p:txBody>
          <a:bodyPr/>
          <a:lstStyle/>
          <a:p>
            <a:pPr marL="0" indent="0">
              <a:buNone/>
            </a:pPr>
            <a:r>
              <a:rPr lang="en-US" sz="2000" dirty="0"/>
              <a:t>The Business Information Questionnaire includes general questions about your goals and ownership/leadership style as well as more specific questions relating to your business. It is important for you to be honest and accurate.</a:t>
            </a:r>
            <a:r>
              <a:rPr lang="en-US" sz="2000" dirty="0">
                <a:solidFill>
                  <a:srgbClr val="FF0000"/>
                </a:solidFill>
              </a:rPr>
              <a:t> Please note any incomplete information could result in a delay in the contracting process or denial of contract renewal. </a:t>
            </a:r>
            <a:endParaRPr lang="en-US" sz="2000" dirty="0"/>
          </a:p>
          <a:p>
            <a:pPr>
              <a:buFont typeface="Wingdings" panose="05000000000000000000" pitchFamily="2" charset="2"/>
              <a:buChar char="v"/>
            </a:pPr>
            <a:r>
              <a:rPr lang="en-US" sz="2000" dirty="0"/>
              <a:t>Please fill in the following questionnaire on the basis of the facts of your company.</a:t>
            </a:r>
          </a:p>
          <a:p>
            <a:pPr>
              <a:buFont typeface="Wingdings" panose="05000000000000000000" pitchFamily="2" charset="2"/>
              <a:buChar char="v"/>
            </a:pPr>
            <a:r>
              <a:rPr lang="en-US" sz="2000" dirty="0"/>
              <a:t>Please answer all questions. </a:t>
            </a:r>
          </a:p>
          <a:p>
            <a:pPr>
              <a:buFont typeface="Wingdings" panose="05000000000000000000" pitchFamily="2" charset="2"/>
              <a:buChar char="v"/>
            </a:pPr>
            <a:r>
              <a:rPr lang="en-US" sz="2000" dirty="0"/>
              <a:t>If any question is not applicable to your company, please check not applicable</a:t>
            </a:r>
            <a:r>
              <a:rPr lang="en-US" dirty="0"/>
              <a:t>.</a:t>
            </a:r>
          </a:p>
        </p:txBody>
      </p:sp>
    </p:spTree>
    <p:extLst>
      <p:ext uri="{BB962C8B-B14F-4D97-AF65-F5344CB8AC3E}">
        <p14:creationId xmlns:p14="http://schemas.microsoft.com/office/powerpoint/2010/main" val="301678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A14344-12AA-4E50-BC0B-00876B8EC1B9}"/>
              </a:ext>
            </a:extLst>
          </p:cNvPr>
          <p:cNvPicPr>
            <a:picLocks noChangeAspect="1"/>
          </p:cNvPicPr>
          <p:nvPr/>
        </p:nvPicPr>
        <p:blipFill>
          <a:blip r:embed="rId2"/>
          <a:stretch>
            <a:fillRect/>
          </a:stretch>
        </p:blipFill>
        <p:spPr>
          <a:xfrm>
            <a:off x="0" y="222250"/>
            <a:ext cx="12192000" cy="6413500"/>
          </a:xfrm>
          <a:prstGeom prst="rect">
            <a:avLst/>
          </a:prstGeom>
        </p:spPr>
      </p:pic>
    </p:spTree>
    <p:extLst>
      <p:ext uri="{BB962C8B-B14F-4D97-AF65-F5344CB8AC3E}">
        <p14:creationId xmlns:p14="http://schemas.microsoft.com/office/powerpoint/2010/main" val="303503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B6A23B-DAD4-4D82-8444-AD9A94B81909}"/>
              </a:ext>
            </a:extLst>
          </p:cNvPr>
          <p:cNvPicPr>
            <a:picLocks noChangeAspect="1"/>
          </p:cNvPicPr>
          <p:nvPr/>
        </p:nvPicPr>
        <p:blipFill>
          <a:blip r:embed="rId2"/>
          <a:stretch>
            <a:fillRect/>
          </a:stretch>
        </p:blipFill>
        <p:spPr>
          <a:xfrm>
            <a:off x="-152400" y="323850"/>
            <a:ext cx="12192000" cy="6413500"/>
          </a:xfrm>
          <a:prstGeom prst="rect">
            <a:avLst/>
          </a:prstGeom>
        </p:spPr>
      </p:pic>
      <p:sp>
        <p:nvSpPr>
          <p:cNvPr id="3" name="Rectangle 2">
            <a:extLst>
              <a:ext uri="{FF2B5EF4-FFF2-40B4-BE49-F238E27FC236}">
                <a16:creationId xmlns:a16="http://schemas.microsoft.com/office/drawing/2014/main" id="{21940219-2883-4E10-910F-687348670D2E}"/>
              </a:ext>
            </a:extLst>
          </p:cNvPr>
          <p:cNvSpPr/>
          <p:nvPr/>
        </p:nvSpPr>
        <p:spPr>
          <a:xfrm>
            <a:off x="1483360" y="1737360"/>
            <a:ext cx="843280" cy="1056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This form should be completed to the best of your knowledge.</a:t>
            </a:r>
          </a:p>
        </p:txBody>
      </p:sp>
    </p:spTree>
    <p:extLst>
      <p:ext uri="{BB962C8B-B14F-4D97-AF65-F5344CB8AC3E}">
        <p14:creationId xmlns:p14="http://schemas.microsoft.com/office/powerpoint/2010/main" val="33147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790ACE-670E-42EF-B954-D93483502270}"/>
              </a:ext>
            </a:extLst>
          </p:cNvPr>
          <p:cNvPicPr>
            <a:picLocks noChangeAspect="1"/>
          </p:cNvPicPr>
          <p:nvPr/>
        </p:nvPicPr>
        <p:blipFill>
          <a:blip r:embed="rId2"/>
          <a:stretch>
            <a:fillRect/>
          </a:stretch>
        </p:blipFill>
        <p:spPr>
          <a:xfrm>
            <a:off x="-142240" y="0"/>
            <a:ext cx="12192000" cy="6413500"/>
          </a:xfrm>
          <a:prstGeom prst="rect">
            <a:avLst/>
          </a:prstGeom>
        </p:spPr>
      </p:pic>
      <p:sp>
        <p:nvSpPr>
          <p:cNvPr id="3" name="Rectangle 2">
            <a:extLst>
              <a:ext uri="{FF2B5EF4-FFF2-40B4-BE49-F238E27FC236}">
                <a16:creationId xmlns:a16="http://schemas.microsoft.com/office/drawing/2014/main" id="{D462AC64-05F7-4AC4-8246-C667D9D6EC81}"/>
              </a:ext>
            </a:extLst>
          </p:cNvPr>
          <p:cNvSpPr/>
          <p:nvPr/>
        </p:nvSpPr>
        <p:spPr>
          <a:xfrm>
            <a:off x="1670654" y="3429000"/>
            <a:ext cx="1244183" cy="615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You must choose Y or N for each question</a:t>
            </a:r>
            <a:endParaRPr lang="en-US" b="1" dirty="0">
              <a:solidFill>
                <a:schemeClr val="tx1"/>
              </a:solidFill>
            </a:endParaRPr>
          </a:p>
        </p:txBody>
      </p:sp>
      <p:sp>
        <p:nvSpPr>
          <p:cNvPr id="5" name="Rectangle 4">
            <a:extLst>
              <a:ext uri="{FF2B5EF4-FFF2-40B4-BE49-F238E27FC236}">
                <a16:creationId xmlns:a16="http://schemas.microsoft.com/office/drawing/2014/main" id="{077E69CA-1F1D-4074-A7CA-0146B8B505B0}"/>
              </a:ext>
            </a:extLst>
          </p:cNvPr>
          <p:cNvSpPr/>
          <p:nvPr/>
        </p:nvSpPr>
        <p:spPr>
          <a:xfrm>
            <a:off x="1868774" y="1879600"/>
            <a:ext cx="1244183" cy="1038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This page should be</a:t>
            </a:r>
            <a:r>
              <a:rPr lang="en-US" b="1" dirty="0">
                <a:solidFill>
                  <a:schemeClr val="tx1"/>
                </a:solidFill>
              </a:rPr>
              <a:t> </a:t>
            </a:r>
            <a:r>
              <a:rPr lang="en-US" sz="1000" b="1" dirty="0">
                <a:solidFill>
                  <a:schemeClr val="tx1"/>
                </a:solidFill>
              </a:rPr>
              <a:t>completed to the best of your</a:t>
            </a:r>
          </a:p>
          <a:p>
            <a:pPr algn="ctr"/>
            <a:r>
              <a:rPr lang="en-US" sz="1000" b="1" dirty="0">
                <a:solidFill>
                  <a:schemeClr val="tx1"/>
                </a:solidFill>
              </a:rPr>
              <a:t>knowledge</a:t>
            </a:r>
            <a:r>
              <a:rPr lang="en-US" b="1" dirty="0">
                <a:solidFill>
                  <a:schemeClr val="tx1"/>
                </a:solidFill>
              </a:rPr>
              <a:t>.</a:t>
            </a:r>
          </a:p>
        </p:txBody>
      </p:sp>
    </p:spTree>
    <p:extLst>
      <p:ext uri="{BB962C8B-B14F-4D97-AF65-F5344CB8AC3E}">
        <p14:creationId xmlns:p14="http://schemas.microsoft.com/office/powerpoint/2010/main" val="339962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BBAEA9-8712-4A44-9C68-DDCA223C99C6}"/>
              </a:ext>
            </a:extLst>
          </p:cNvPr>
          <p:cNvPicPr>
            <a:picLocks noChangeAspect="1"/>
          </p:cNvPicPr>
          <p:nvPr/>
        </p:nvPicPr>
        <p:blipFill>
          <a:blip r:embed="rId2"/>
          <a:stretch>
            <a:fillRect/>
          </a:stretch>
        </p:blipFill>
        <p:spPr>
          <a:xfrm>
            <a:off x="0" y="222250"/>
            <a:ext cx="12192000" cy="6413500"/>
          </a:xfrm>
          <a:prstGeom prst="rect">
            <a:avLst/>
          </a:prstGeom>
        </p:spPr>
      </p:pic>
      <p:sp>
        <p:nvSpPr>
          <p:cNvPr id="3" name="Rectangle 2">
            <a:extLst>
              <a:ext uri="{FF2B5EF4-FFF2-40B4-BE49-F238E27FC236}">
                <a16:creationId xmlns:a16="http://schemas.microsoft.com/office/drawing/2014/main" id="{4F1B974F-B92F-48E9-932D-67073B78646F}"/>
              </a:ext>
            </a:extLst>
          </p:cNvPr>
          <p:cNvSpPr/>
          <p:nvPr/>
        </p:nvSpPr>
        <p:spPr>
          <a:xfrm>
            <a:off x="1513840" y="2468880"/>
            <a:ext cx="1087120" cy="2153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Please print, sign your name, date, list your company name and your tax ID #.</a:t>
            </a:r>
          </a:p>
        </p:txBody>
      </p:sp>
    </p:spTree>
    <p:extLst>
      <p:ext uri="{BB962C8B-B14F-4D97-AF65-F5344CB8AC3E}">
        <p14:creationId xmlns:p14="http://schemas.microsoft.com/office/powerpoint/2010/main" val="268385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04C6-D0EF-419F-86F8-CE9397BA09D3}"/>
              </a:ext>
            </a:extLst>
          </p:cNvPr>
          <p:cNvSpPr>
            <a:spLocks noGrp="1"/>
          </p:cNvSpPr>
          <p:nvPr>
            <p:ph type="title"/>
          </p:nvPr>
        </p:nvSpPr>
        <p:spPr/>
        <p:txBody>
          <a:bodyPr/>
          <a:lstStyle/>
          <a:p>
            <a:pPr algn="ctr"/>
            <a:r>
              <a:rPr lang="en-US" dirty="0"/>
              <a:t>DISCLOSURE of OWNERSHIP and CONTROLLING INTEREST</a:t>
            </a:r>
          </a:p>
        </p:txBody>
      </p:sp>
      <p:sp>
        <p:nvSpPr>
          <p:cNvPr id="3" name="Content Placeholder 2">
            <a:extLst>
              <a:ext uri="{FF2B5EF4-FFF2-40B4-BE49-F238E27FC236}">
                <a16:creationId xmlns:a16="http://schemas.microsoft.com/office/drawing/2014/main" id="{32ACA114-3974-48A2-A702-21E97E91693A}"/>
              </a:ext>
            </a:extLst>
          </p:cNvPr>
          <p:cNvSpPr>
            <a:spLocks noGrp="1"/>
          </p:cNvSpPr>
          <p:nvPr>
            <p:ph idx="1"/>
          </p:nvPr>
        </p:nvSpPr>
        <p:spPr>
          <a:xfrm>
            <a:off x="1981200" y="1993899"/>
            <a:ext cx="9372600" cy="4483101"/>
          </a:xfrm>
        </p:spPr>
        <p:txBody>
          <a:bodyPr>
            <a:normAutofit/>
          </a:bodyPr>
          <a:lstStyle/>
          <a:p>
            <a:pPr marL="0" indent="0">
              <a:buNone/>
            </a:pPr>
            <a:r>
              <a:rPr lang="en-US" dirty="0"/>
              <a:t>The Disclosure of Ownership and Control Interest form is a federal regulation requirement under 42 CFR Part §455, applicable to all providers that participate in state-based health care programs, such as Medicaid &amp; CHIP, and provide services pursuant to a contract between a Medicaid Managed Care Organization.</a:t>
            </a:r>
          </a:p>
          <a:p>
            <a:pPr marL="0" indent="0">
              <a:buNone/>
            </a:pPr>
            <a:r>
              <a:rPr lang="en-US" dirty="0"/>
              <a:t>Please follow instructions in the form to complete</a:t>
            </a:r>
          </a:p>
          <a:p>
            <a:pPr marL="0" indent="0">
              <a:buNone/>
            </a:pPr>
            <a:endParaRPr lang="en-US" dirty="0"/>
          </a:p>
        </p:txBody>
      </p:sp>
    </p:spTree>
    <p:extLst>
      <p:ext uri="{BB962C8B-B14F-4D97-AF65-F5344CB8AC3E}">
        <p14:creationId xmlns:p14="http://schemas.microsoft.com/office/powerpoint/2010/main" val="50136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81B51A-B9D5-4207-9023-4BA5D08B6F29}"/>
              </a:ext>
            </a:extLst>
          </p:cNvPr>
          <p:cNvPicPr>
            <a:picLocks noChangeAspect="1"/>
          </p:cNvPicPr>
          <p:nvPr/>
        </p:nvPicPr>
        <p:blipFill>
          <a:blip r:embed="rId2"/>
          <a:stretch>
            <a:fillRect/>
          </a:stretch>
        </p:blipFill>
        <p:spPr>
          <a:xfrm>
            <a:off x="3137737" y="0"/>
            <a:ext cx="5916525" cy="6858000"/>
          </a:xfrm>
          <a:prstGeom prst="rect">
            <a:avLst/>
          </a:prstGeom>
        </p:spPr>
      </p:pic>
    </p:spTree>
    <p:extLst>
      <p:ext uri="{BB962C8B-B14F-4D97-AF65-F5344CB8AC3E}">
        <p14:creationId xmlns:p14="http://schemas.microsoft.com/office/powerpoint/2010/main" val="72698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3008FC-41C8-4267-86D3-23E56806E82A}"/>
              </a:ext>
            </a:extLst>
          </p:cNvPr>
          <p:cNvPicPr>
            <a:picLocks noChangeAspect="1"/>
          </p:cNvPicPr>
          <p:nvPr/>
        </p:nvPicPr>
        <p:blipFill>
          <a:blip r:embed="rId2"/>
          <a:stretch>
            <a:fillRect/>
          </a:stretch>
        </p:blipFill>
        <p:spPr>
          <a:xfrm>
            <a:off x="2952750" y="0"/>
            <a:ext cx="6286500" cy="6858000"/>
          </a:xfrm>
          <a:prstGeom prst="rect">
            <a:avLst/>
          </a:prstGeom>
        </p:spPr>
      </p:pic>
    </p:spTree>
    <p:extLst>
      <p:ext uri="{BB962C8B-B14F-4D97-AF65-F5344CB8AC3E}">
        <p14:creationId xmlns:p14="http://schemas.microsoft.com/office/powerpoint/2010/main" val="82458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901DAE-6123-4E8E-A1FA-224CC967C344}"/>
              </a:ext>
            </a:extLst>
          </p:cNvPr>
          <p:cNvPicPr>
            <a:picLocks noChangeAspect="1"/>
          </p:cNvPicPr>
          <p:nvPr/>
        </p:nvPicPr>
        <p:blipFill>
          <a:blip r:embed="rId2"/>
          <a:stretch>
            <a:fillRect/>
          </a:stretch>
        </p:blipFill>
        <p:spPr>
          <a:xfrm>
            <a:off x="3093112" y="0"/>
            <a:ext cx="6005775" cy="6858000"/>
          </a:xfrm>
          <a:prstGeom prst="rect">
            <a:avLst/>
          </a:prstGeom>
        </p:spPr>
      </p:pic>
    </p:spTree>
    <p:extLst>
      <p:ext uri="{BB962C8B-B14F-4D97-AF65-F5344CB8AC3E}">
        <p14:creationId xmlns:p14="http://schemas.microsoft.com/office/powerpoint/2010/main" val="39779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06886-6FAE-4D7B-93E4-1864C32A4EDD}"/>
              </a:ext>
            </a:extLst>
          </p:cNvPr>
          <p:cNvPicPr>
            <a:picLocks noChangeAspect="1"/>
          </p:cNvPicPr>
          <p:nvPr/>
        </p:nvPicPr>
        <p:blipFill>
          <a:blip r:embed="rId2"/>
          <a:stretch>
            <a:fillRect/>
          </a:stretch>
        </p:blipFill>
        <p:spPr>
          <a:xfrm>
            <a:off x="3337981" y="0"/>
            <a:ext cx="5516038" cy="6858000"/>
          </a:xfrm>
          <a:prstGeom prst="rect">
            <a:avLst/>
          </a:prstGeom>
        </p:spPr>
      </p:pic>
    </p:spTree>
    <p:extLst>
      <p:ext uri="{BB962C8B-B14F-4D97-AF65-F5344CB8AC3E}">
        <p14:creationId xmlns:p14="http://schemas.microsoft.com/office/powerpoint/2010/main" val="411582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BD9C1A-706A-4663-A836-0F9BA576267F}"/>
              </a:ext>
            </a:extLst>
          </p:cNvPr>
          <p:cNvPicPr>
            <a:picLocks noChangeAspect="1"/>
          </p:cNvPicPr>
          <p:nvPr/>
        </p:nvPicPr>
        <p:blipFill>
          <a:blip r:embed="rId2"/>
          <a:stretch>
            <a:fillRect/>
          </a:stretch>
        </p:blipFill>
        <p:spPr>
          <a:xfrm>
            <a:off x="3135742" y="0"/>
            <a:ext cx="5920515" cy="6858000"/>
          </a:xfrm>
          <a:prstGeom prst="rect">
            <a:avLst/>
          </a:prstGeom>
        </p:spPr>
      </p:pic>
    </p:spTree>
    <p:extLst>
      <p:ext uri="{BB962C8B-B14F-4D97-AF65-F5344CB8AC3E}">
        <p14:creationId xmlns:p14="http://schemas.microsoft.com/office/powerpoint/2010/main" val="322458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DACC95-0BB0-4DD7-8BC3-73483BD6278F}"/>
              </a:ext>
            </a:extLst>
          </p:cNvPr>
          <p:cNvPicPr>
            <a:picLocks noChangeAspect="1"/>
          </p:cNvPicPr>
          <p:nvPr/>
        </p:nvPicPr>
        <p:blipFill>
          <a:blip r:embed="rId2"/>
          <a:stretch>
            <a:fillRect/>
          </a:stretch>
        </p:blipFill>
        <p:spPr>
          <a:xfrm>
            <a:off x="402590" y="116221"/>
            <a:ext cx="12192000" cy="6413500"/>
          </a:xfrm>
          <a:prstGeom prst="rect">
            <a:avLst/>
          </a:prstGeom>
        </p:spPr>
      </p:pic>
      <p:cxnSp>
        <p:nvCxnSpPr>
          <p:cNvPr id="3" name="Straight Arrow Connector 2">
            <a:extLst>
              <a:ext uri="{FF2B5EF4-FFF2-40B4-BE49-F238E27FC236}">
                <a16:creationId xmlns:a16="http://schemas.microsoft.com/office/drawing/2014/main" id="{2AEEF8FD-997E-4642-9AD2-A44CAB6200A4}"/>
              </a:ext>
            </a:extLst>
          </p:cNvPr>
          <p:cNvCxnSpPr/>
          <p:nvPr/>
        </p:nvCxnSpPr>
        <p:spPr>
          <a:xfrm flipV="1">
            <a:off x="8412480" y="2531142"/>
            <a:ext cx="772160" cy="751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51F9911-34B9-45E0-A2EF-F1916FF0050C}"/>
              </a:ext>
            </a:extLst>
          </p:cNvPr>
          <p:cNvSpPr/>
          <p:nvPr/>
        </p:nvSpPr>
        <p:spPr>
          <a:xfrm>
            <a:off x="9041130" y="1962182"/>
            <a:ext cx="1188720" cy="568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Please  Complete Name of Company.</a:t>
            </a:r>
          </a:p>
        </p:txBody>
      </p:sp>
      <p:cxnSp>
        <p:nvCxnSpPr>
          <p:cNvPr id="7" name="Straight Arrow Connector 6">
            <a:extLst>
              <a:ext uri="{FF2B5EF4-FFF2-40B4-BE49-F238E27FC236}">
                <a16:creationId xmlns:a16="http://schemas.microsoft.com/office/drawing/2014/main" id="{ECA886D8-932D-4011-9786-E2A82929319D}"/>
              </a:ext>
            </a:extLst>
          </p:cNvPr>
          <p:cNvCxnSpPr>
            <a:cxnSpLocks/>
          </p:cNvCxnSpPr>
          <p:nvPr/>
        </p:nvCxnSpPr>
        <p:spPr>
          <a:xfrm flipV="1">
            <a:off x="8188960" y="3100058"/>
            <a:ext cx="995680" cy="717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DC7CCED-E7CB-416E-9A30-427C3D8D6EEB}"/>
              </a:ext>
            </a:extLst>
          </p:cNvPr>
          <p:cNvSpPr/>
          <p:nvPr/>
        </p:nvSpPr>
        <p:spPr>
          <a:xfrm>
            <a:off x="9067800" y="2675898"/>
            <a:ext cx="1270000" cy="568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Please Complete the address of your company</a:t>
            </a:r>
            <a:r>
              <a:rPr lang="en-US" sz="800" dirty="0">
                <a:solidFill>
                  <a:schemeClr val="tx1"/>
                </a:solidFill>
              </a:rPr>
              <a:t>.</a:t>
            </a:r>
          </a:p>
        </p:txBody>
      </p:sp>
      <p:cxnSp>
        <p:nvCxnSpPr>
          <p:cNvPr id="10" name="Straight Connector 9">
            <a:extLst>
              <a:ext uri="{FF2B5EF4-FFF2-40B4-BE49-F238E27FC236}">
                <a16:creationId xmlns:a16="http://schemas.microsoft.com/office/drawing/2014/main" id="{6518869C-41C6-4938-9207-BE0C81CE56D3}"/>
              </a:ext>
            </a:extLst>
          </p:cNvPr>
          <p:cNvCxnSpPr>
            <a:cxnSpLocks/>
          </p:cNvCxnSpPr>
          <p:nvPr/>
        </p:nvCxnSpPr>
        <p:spPr>
          <a:xfrm flipH="1">
            <a:off x="7956550" y="3950028"/>
            <a:ext cx="1084580" cy="255909"/>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86AB53D-B085-4E99-830B-93D972C7FE41}"/>
              </a:ext>
            </a:extLst>
          </p:cNvPr>
          <p:cNvSpPr/>
          <p:nvPr/>
        </p:nvSpPr>
        <p:spPr>
          <a:xfrm>
            <a:off x="8676640" y="41148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3F59A9-46EF-4DB0-8448-BE9C4B7512E6}"/>
              </a:ext>
            </a:extLst>
          </p:cNvPr>
          <p:cNvSpPr/>
          <p:nvPr/>
        </p:nvSpPr>
        <p:spPr>
          <a:xfrm>
            <a:off x="9041130" y="3383931"/>
            <a:ext cx="1356360" cy="748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Please complete your company’s Telephone Number</a:t>
            </a:r>
          </a:p>
        </p:txBody>
      </p:sp>
      <p:cxnSp>
        <p:nvCxnSpPr>
          <p:cNvPr id="16" name="Connector: Elbow 15">
            <a:extLst>
              <a:ext uri="{FF2B5EF4-FFF2-40B4-BE49-F238E27FC236}">
                <a16:creationId xmlns:a16="http://schemas.microsoft.com/office/drawing/2014/main" id="{EC9E03C5-551D-485C-9698-820C5D8DFB8C}"/>
              </a:ext>
            </a:extLst>
          </p:cNvPr>
          <p:cNvCxnSpPr/>
          <p:nvPr/>
        </p:nvCxnSpPr>
        <p:spPr>
          <a:xfrm rot="10800000" flipV="1">
            <a:off x="3394710" y="4496812"/>
            <a:ext cx="2804160" cy="264160"/>
          </a:xfrm>
          <a:prstGeom prst="bentConnector3">
            <a:avLst>
              <a:gd name="adj1" fmla="val 1812"/>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40FB4B0-1B2F-466E-9286-E23BCEE2DC32}"/>
              </a:ext>
            </a:extLst>
          </p:cNvPr>
          <p:cNvSpPr/>
          <p:nvPr/>
        </p:nvSpPr>
        <p:spPr>
          <a:xfrm>
            <a:off x="6198870" y="4420137"/>
            <a:ext cx="1757680" cy="634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To show your ownership please check one of the  boxes.. If Limited or General please check one of the boxes below</a:t>
            </a:r>
            <a:r>
              <a:rPr lang="en-US" sz="800" dirty="0">
                <a:solidFill>
                  <a:schemeClr val="tx1"/>
                </a:solidFill>
              </a:rPr>
              <a:t>.</a:t>
            </a:r>
          </a:p>
        </p:txBody>
      </p:sp>
      <p:cxnSp>
        <p:nvCxnSpPr>
          <p:cNvPr id="20" name="Straight Arrow Connector 19">
            <a:extLst>
              <a:ext uri="{FF2B5EF4-FFF2-40B4-BE49-F238E27FC236}">
                <a16:creationId xmlns:a16="http://schemas.microsoft.com/office/drawing/2014/main" id="{4E2DF17E-E711-4228-8E9D-9CB773FA9003}"/>
              </a:ext>
            </a:extLst>
          </p:cNvPr>
          <p:cNvCxnSpPr>
            <a:cxnSpLocks/>
          </p:cNvCxnSpPr>
          <p:nvPr/>
        </p:nvCxnSpPr>
        <p:spPr>
          <a:xfrm flipV="1">
            <a:off x="8488680" y="4817341"/>
            <a:ext cx="619760" cy="20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0BC70AD-DB4E-4122-BEF4-D7473EDD696D}"/>
              </a:ext>
            </a:extLst>
          </p:cNvPr>
          <p:cNvSpPr/>
          <p:nvPr/>
        </p:nvSpPr>
        <p:spPr>
          <a:xfrm>
            <a:off x="8813800" y="4311396"/>
            <a:ext cx="1356360" cy="444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Please  list  the State that your company is incorporated/registered in</a:t>
            </a:r>
            <a:r>
              <a:rPr lang="en-US" sz="800" dirty="0"/>
              <a:t>.</a:t>
            </a:r>
          </a:p>
        </p:txBody>
      </p:sp>
      <p:cxnSp>
        <p:nvCxnSpPr>
          <p:cNvPr id="25" name="Straight Arrow Connector 24">
            <a:extLst>
              <a:ext uri="{FF2B5EF4-FFF2-40B4-BE49-F238E27FC236}">
                <a16:creationId xmlns:a16="http://schemas.microsoft.com/office/drawing/2014/main" id="{1B40E518-B30B-4124-A7A6-BBF80198CEB6}"/>
              </a:ext>
            </a:extLst>
          </p:cNvPr>
          <p:cNvCxnSpPr>
            <a:cxnSpLocks/>
          </p:cNvCxnSpPr>
          <p:nvPr/>
        </p:nvCxnSpPr>
        <p:spPr>
          <a:xfrm>
            <a:off x="8686800" y="5140960"/>
            <a:ext cx="640080" cy="369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A221752-C844-41E4-BF25-10E598F88AD8}"/>
              </a:ext>
            </a:extLst>
          </p:cNvPr>
          <p:cNvSpPr/>
          <p:nvPr/>
        </p:nvSpPr>
        <p:spPr>
          <a:xfrm>
            <a:off x="9378950" y="5421622"/>
            <a:ext cx="1356360" cy="684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Please  list the date your company was incorporated//registered</a:t>
            </a:r>
            <a:r>
              <a:rPr lang="en-US" sz="800" dirty="0">
                <a:solidFill>
                  <a:schemeClr val="tx1"/>
                </a:solidFill>
              </a:rPr>
              <a:t>.</a:t>
            </a:r>
          </a:p>
        </p:txBody>
      </p:sp>
      <p:cxnSp>
        <p:nvCxnSpPr>
          <p:cNvPr id="29" name="Straight Arrow Connector 28">
            <a:extLst>
              <a:ext uri="{FF2B5EF4-FFF2-40B4-BE49-F238E27FC236}">
                <a16:creationId xmlns:a16="http://schemas.microsoft.com/office/drawing/2014/main" id="{2C24D8B5-48E5-455E-9E2B-1F2B2F93EF26}"/>
              </a:ext>
            </a:extLst>
          </p:cNvPr>
          <p:cNvCxnSpPr>
            <a:cxnSpLocks/>
          </p:cNvCxnSpPr>
          <p:nvPr/>
        </p:nvCxnSpPr>
        <p:spPr>
          <a:xfrm>
            <a:off x="7336790" y="4959581"/>
            <a:ext cx="619760" cy="1177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BC87F7B-FF2C-4791-8177-7F679179F611}"/>
              </a:ext>
            </a:extLst>
          </p:cNvPr>
          <p:cNvCxnSpPr/>
          <p:nvPr/>
        </p:nvCxnSpPr>
        <p:spPr>
          <a:xfrm flipH="1">
            <a:off x="7000240" y="5020541"/>
            <a:ext cx="316230" cy="1085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4806114-81B5-4519-9A7A-E5554463F1E0}"/>
              </a:ext>
            </a:extLst>
          </p:cNvPr>
          <p:cNvCxnSpPr>
            <a:cxnSpLocks/>
          </p:cNvCxnSpPr>
          <p:nvPr/>
        </p:nvCxnSpPr>
        <p:spPr>
          <a:xfrm>
            <a:off x="8188960" y="5055135"/>
            <a:ext cx="0" cy="26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1099A9-5ED0-4C7A-A435-680E8BE4025D}"/>
              </a:ext>
            </a:extLst>
          </p:cNvPr>
          <p:cNvPicPr>
            <a:picLocks noChangeAspect="1"/>
          </p:cNvPicPr>
          <p:nvPr/>
        </p:nvPicPr>
        <p:blipFill>
          <a:blip r:embed="rId2"/>
          <a:stretch>
            <a:fillRect/>
          </a:stretch>
        </p:blipFill>
        <p:spPr>
          <a:xfrm>
            <a:off x="3101897" y="0"/>
            <a:ext cx="5988205" cy="6858000"/>
          </a:xfrm>
          <a:prstGeom prst="rect">
            <a:avLst/>
          </a:prstGeom>
        </p:spPr>
      </p:pic>
    </p:spTree>
    <p:extLst>
      <p:ext uri="{BB962C8B-B14F-4D97-AF65-F5344CB8AC3E}">
        <p14:creationId xmlns:p14="http://schemas.microsoft.com/office/powerpoint/2010/main" val="356071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C460-545E-4306-BE5F-8CB541354D4D}"/>
              </a:ext>
            </a:extLst>
          </p:cNvPr>
          <p:cNvSpPr>
            <a:spLocks noGrp="1"/>
          </p:cNvSpPr>
          <p:nvPr>
            <p:ph type="title"/>
          </p:nvPr>
        </p:nvSpPr>
        <p:spPr>
          <a:xfrm>
            <a:off x="1981200" y="381000"/>
            <a:ext cx="9372600" cy="889000"/>
          </a:xfrm>
        </p:spPr>
        <p:txBody>
          <a:bodyPr/>
          <a:lstStyle/>
          <a:p>
            <a:pPr algn="ctr"/>
            <a:r>
              <a:rPr lang="en-US" dirty="0"/>
              <a:t>W9</a:t>
            </a:r>
          </a:p>
        </p:txBody>
      </p:sp>
      <p:sp>
        <p:nvSpPr>
          <p:cNvPr id="3" name="Content Placeholder 2">
            <a:extLst>
              <a:ext uri="{FF2B5EF4-FFF2-40B4-BE49-F238E27FC236}">
                <a16:creationId xmlns:a16="http://schemas.microsoft.com/office/drawing/2014/main" id="{7E60E337-4F63-4F60-AB6F-BAFBDBDBCF7E}"/>
              </a:ext>
            </a:extLst>
          </p:cNvPr>
          <p:cNvSpPr>
            <a:spLocks noGrp="1"/>
          </p:cNvSpPr>
          <p:nvPr>
            <p:ph idx="1"/>
          </p:nvPr>
        </p:nvSpPr>
        <p:spPr>
          <a:xfrm>
            <a:off x="1615440" y="1107441"/>
            <a:ext cx="9164320" cy="5445760"/>
          </a:xfrm>
        </p:spPr>
        <p:txBody>
          <a:bodyPr>
            <a:noAutofit/>
          </a:bodyPr>
          <a:lstStyle/>
          <a:p>
            <a:pPr>
              <a:buFont typeface="Wingdings" panose="05000000000000000000" pitchFamily="2" charset="2"/>
              <a:buChar char="v"/>
            </a:pPr>
            <a:r>
              <a:rPr lang="en-US" sz="2000" dirty="0"/>
              <a:t>Line 1 – Name</a:t>
            </a:r>
          </a:p>
          <a:p>
            <a:pPr marL="0" indent="0">
              <a:buNone/>
            </a:pPr>
            <a:r>
              <a:rPr lang="en-US" sz="2000" dirty="0"/>
              <a:t>	This should be your full name. It should match the name on your individual tax 	return.</a:t>
            </a:r>
          </a:p>
          <a:p>
            <a:pPr>
              <a:buFont typeface="Wingdings" panose="05000000000000000000" pitchFamily="2" charset="2"/>
              <a:buChar char="v"/>
            </a:pPr>
            <a:r>
              <a:rPr lang="en-US" sz="2000" dirty="0"/>
              <a:t>Line 2 –  Business name</a:t>
            </a:r>
          </a:p>
          <a:p>
            <a:pPr marL="0" indent="0">
              <a:buNone/>
            </a:pPr>
            <a:r>
              <a:rPr lang="en-US" sz="2000" dirty="0"/>
              <a:t>	If you have a business name, trade name, DBA name or disregarded entity name, 	fill it in 	here. If you do not have a business, you can leave this line blank.</a:t>
            </a:r>
          </a:p>
          <a:p>
            <a:pPr>
              <a:buFont typeface="Wingdings" panose="05000000000000000000" pitchFamily="2" charset="2"/>
              <a:buChar char="v"/>
            </a:pPr>
            <a:r>
              <a:rPr lang="en-US" sz="2000" dirty="0"/>
              <a:t>Line 3 – Federal tax classification</a:t>
            </a:r>
          </a:p>
          <a:p>
            <a:pPr marL="400050" lvl="1" indent="0">
              <a:buNone/>
            </a:pPr>
            <a:r>
              <a:rPr lang="en-US" dirty="0"/>
              <a:t>This section defines how you, the independent contractor, is classified when it comes to federal taxes. You will check the first box if you are filing as an individual, sole proprietor or single-member limited liability company (LLC) owned by an individual and disregarded for U.S. federal tax purposes. A sole proprietor business operates under the owner’s Social Security number and hasn’t been registered as another type of business. Taxes apply to single-member LLCs in the same way.</a:t>
            </a:r>
          </a:p>
          <a:p>
            <a:endParaRPr lang="en-US" dirty="0"/>
          </a:p>
        </p:txBody>
      </p:sp>
    </p:spTree>
    <p:extLst>
      <p:ext uri="{BB962C8B-B14F-4D97-AF65-F5344CB8AC3E}">
        <p14:creationId xmlns:p14="http://schemas.microsoft.com/office/powerpoint/2010/main" val="250964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B60D-514C-4950-BB80-685C7C65798E}"/>
              </a:ext>
            </a:extLst>
          </p:cNvPr>
          <p:cNvSpPr>
            <a:spLocks noGrp="1"/>
          </p:cNvSpPr>
          <p:nvPr>
            <p:ph type="title"/>
          </p:nvPr>
        </p:nvSpPr>
        <p:spPr/>
        <p:txBody>
          <a:bodyPr/>
          <a:lstStyle/>
          <a:p>
            <a:pPr algn="ctr"/>
            <a:r>
              <a:rPr lang="en-US" dirty="0"/>
              <a:t>W9 (Continuation)</a:t>
            </a:r>
          </a:p>
        </p:txBody>
      </p:sp>
      <p:sp>
        <p:nvSpPr>
          <p:cNvPr id="3" name="Content Placeholder 2">
            <a:extLst>
              <a:ext uri="{FF2B5EF4-FFF2-40B4-BE49-F238E27FC236}">
                <a16:creationId xmlns:a16="http://schemas.microsoft.com/office/drawing/2014/main" id="{0C8BAC25-BEA0-4CEF-8FA4-BDF8128F3EF1}"/>
              </a:ext>
            </a:extLst>
          </p:cNvPr>
          <p:cNvSpPr>
            <a:spLocks noGrp="1"/>
          </p:cNvSpPr>
          <p:nvPr>
            <p:ph idx="1"/>
          </p:nvPr>
        </p:nvSpPr>
        <p:spPr/>
        <p:txBody>
          <a:bodyPr>
            <a:normAutofit fontScale="85000" lnSpcReduction="10000"/>
          </a:bodyPr>
          <a:lstStyle/>
          <a:p>
            <a:pPr>
              <a:buFont typeface="Wingdings" panose="05000000000000000000" pitchFamily="2" charset="2"/>
              <a:buChar char="v"/>
            </a:pPr>
            <a:r>
              <a:rPr lang="en-US" dirty="0"/>
              <a:t>Line 4 – Exemptions</a:t>
            </a:r>
          </a:p>
          <a:p>
            <a:pPr>
              <a:buFont typeface="Wingdings" panose="05000000000000000000" pitchFamily="2" charset="2"/>
              <a:buChar char="v"/>
            </a:pPr>
            <a:r>
              <a:rPr lang="en-US" dirty="0"/>
              <a:t>You do not need to fill in this section as an individual. Only certain businesses or entities with any reason for exemption need to fill out these spaces. If this applies to you, you’ll need to provide a number or letter code that indicates that reason.</a:t>
            </a:r>
          </a:p>
          <a:p>
            <a:pPr>
              <a:buFont typeface="Wingdings" panose="05000000000000000000" pitchFamily="2" charset="2"/>
              <a:buChar char="v"/>
            </a:pPr>
            <a:r>
              <a:rPr lang="en-US" dirty="0"/>
              <a:t>If your entity is exempt from backup withholding, you’ll fill in the first line with your code. This should apply to most entities. However, if your business is not, the company who hired you for your services will need to withhold income tax from your pay at a flat rate of 24% and send it to the IRS. This is known as backup withholding.</a:t>
            </a:r>
          </a:p>
          <a:p>
            <a:pPr>
              <a:buFont typeface="Wingdings" panose="05000000000000000000" pitchFamily="2" charset="2"/>
              <a:buChar char="v"/>
            </a:pPr>
            <a:r>
              <a:rPr lang="en-US" dirty="0"/>
              <a:t>If you are exempt from reporting required by the Foreign Account Tax Compliance Act (FACTA), you will fill in the second line. The latter only applies if you hold your accounts outside the United States. If you maintain your account in the U.S., you can leave the second line blank or write “N/A.” If you’re unsure about your exemptions, Page 3 of the form outlines situations that would make you exempt.</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65112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D8C3-D2E0-4E59-80FB-733D46E7F70D}"/>
              </a:ext>
            </a:extLst>
          </p:cNvPr>
          <p:cNvSpPr>
            <a:spLocks noGrp="1"/>
          </p:cNvSpPr>
          <p:nvPr>
            <p:ph type="title"/>
          </p:nvPr>
        </p:nvSpPr>
        <p:spPr/>
        <p:txBody>
          <a:bodyPr/>
          <a:lstStyle/>
          <a:p>
            <a:pPr algn="ctr"/>
            <a:r>
              <a:rPr lang="en-US" dirty="0"/>
              <a:t>W9 (Continuation)</a:t>
            </a:r>
          </a:p>
        </p:txBody>
      </p:sp>
      <p:sp>
        <p:nvSpPr>
          <p:cNvPr id="3" name="Content Placeholder 2">
            <a:extLst>
              <a:ext uri="{FF2B5EF4-FFF2-40B4-BE49-F238E27FC236}">
                <a16:creationId xmlns:a16="http://schemas.microsoft.com/office/drawing/2014/main" id="{CC8355F8-0ABC-4A48-B70B-9934823CF913}"/>
              </a:ext>
            </a:extLst>
          </p:cNvPr>
          <p:cNvSpPr>
            <a:spLocks noGrp="1"/>
          </p:cNvSpPr>
          <p:nvPr>
            <p:ph idx="1"/>
          </p:nvPr>
        </p:nvSpPr>
        <p:spPr/>
        <p:txBody>
          <a:bodyPr/>
          <a:lstStyle/>
          <a:p>
            <a:pPr>
              <a:buFont typeface="Wingdings" panose="05000000000000000000" pitchFamily="2" charset="2"/>
              <a:buChar char="v"/>
            </a:pPr>
            <a:r>
              <a:rPr lang="en-US" dirty="0"/>
              <a:t>Lines 5 &amp; 6 – Address, city, state, and ZIP code</a:t>
            </a:r>
          </a:p>
          <a:p>
            <a:pPr>
              <a:buFont typeface="Wingdings" panose="05000000000000000000" pitchFamily="2" charset="2"/>
              <a:buChar char="v"/>
            </a:pPr>
            <a:r>
              <a:rPr lang="en-US" dirty="0"/>
              <a:t>Line 5 requires the address (number, street, and apartment or suite number) where your employer will mail your information returns. The following line, Line 6, leaves a space for you to enter the city, state and ZIP code of this address.</a:t>
            </a:r>
          </a:p>
          <a:p>
            <a:pPr>
              <a:buFont typeface="Wingdings" panose="05000000000000000000" pitchFamily="2" charset="2"/>
              <a:buChar char="v"/>
            </a:pPr>
            <a:r>
              <a:rPr lang="en-US" dirty="0"/>
              <a:t>Line 7 – Account number(s)</a:t>
            </a:r>
          </a:p>
          <a:p>
            <a:pPr>
              <a:buFont typeface="Wingdings" panose="05000000000000000000" pitchFamily="2" charset="2"/>
              <a:buChar char="v"/>
            </a:pPr>
            <a:r>
              <a:rPr lang="en-US" dirty="0"/>
              <a:t>This is an optional line where you can fill in any account numbers your employer may need. Most individuals can leave this blank.</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51389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46DD-3FAC-411F-8AA8-7C72849EA384}"/>
              </a:ext>
            </a:extLst>
          </p:cNvPr>
          <p:cNvSpPr>
            <a:spLocks noGrp="1"/>
          </p:cNvSpPr>
          <p:nvPr>
            <p:ph type="title"/>
          </p:nvPr>
        </p:nvSpPr>
        <p:spPr/>
        <p:txBody>
          <a:bodyPr/>
          <a:lstStyle/>
          <a:p>
            <a:pPr algn="ctr"/>
            <a:r>
              <a:rPr lang="en-US" dirty="0"/>
              <a:t>W9 (Continuation)</a:t>
            </a:r>
          </a:p>
        </p:txBody>
      </p:sp>
      <p:sp>
        <p:nvSpPr>
          <p:cNvPr id="3" name="Content Placeholder 2">
            <a:extLst>
              <a:ext uri="{FF2B5EF4-FFF2-40B4-BE49-F238E27FC236}">
                <a16:creationId xmlns:a16="http://schemas.microsoft.com/office/drawing/2014/main" id="{F6A6E9DF-4F07-4D32-8EB0-12AF381D3A78}"/>
              </a:ext>
            </a:extLst>
          </p:cNvPr>
          <p:cNvSpPr>
            <a:spLocks noGrp="1"/>
          </p:cNvSpPr>
          <p:nvPr>
            <p:ph idx="1"/>
          </p:nvPr>
        </p:nvSpPr>
        <p:spPr/>
        <p:txBody>
          <a:bodyPr>
            <a:normAutofit fontScale="92500" lnSpcReduction="10000"/>
          </a:bodyPr>
          <a:lstStyle/>
          <a:p>
            <a:pPr>
              <a:buFont typeface="Wingdings" panose="05000000000000000000" pitchFamily="2" charset="2"/>
              <a:buChar char="v"/>
            </a:pPr>
            <a:r>
              <a:rPr lang="en-US" dirty="0"/>
              <a:t>Part I – Taxpayer Identification Number (TIN)</a:t>
            </a:r>
          </a:p>
          <a:p>
            <a:pPr>
              <a:buFont typeface="Wingdings" panose="05000000000000000000" pitchFamily="2" charset="2"/>
              <a:buChar char="v"/>
            </a:pPr>
            <a:r>
              <a:rPr lang="en-US" dirty="0"/>
              <a:t>You have two options in this section. You can enter either your Social Security number (SSN) or your employer identification number (EIN). Typically, you provide your SSN if you file as an individual or single-member LLC. Use your EIN if you file as a multi-member LLC classified as a corporation or partnership. If you are a sole proprietor, you could use either number, but your SSN is preferable.</a:t>
            </a:r>
          </a:p>
          <a:p>
            <a:pPr>
              <a:buFont typeface="Wingdings" panose="05000000000000000000" pitchFamily="2" charset="2"/>
              <a:buChar char="v"/>
            </a:pPr>
            <a:r>
              <a:rPr lang="en-US" dirty="0"/>
              <a:t>If you are a resident alien and you are not eligible for a SSN, you should use your IRS individual taxpayer identification number (ITIN).</a:t>
            </a:r>
          </a:p>
          <a:p>
            <a:pPr>
              <a:buFont typeface="Wingdings" panose="05000000000000000000" pitchFamily="2" charset="2"/>
              <a:buChar char="v"/>
            </a:pPr>
            <a:r>
              <a:rPr lang="en-US" dirty="0"/>
              <a:t>Again, you may want to check with your tax advisor or contact the IRS directly to double check your information. Providing an incorrect TIN can cause issues with your payments or tax return. It can also lead to future backup withholding.</a:t>
            </a:r>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10625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01E13-DE18-4F4D-BC33-441EAD9287F4}"/>
              </a:ext>
            </a:extLst>
          </p:cNvPr>
          <p:cNvSpPr>
            <a:spLocks noGrp="1"/>
          </p:cNvSpPr>
          <p:nvPr>
            <p:ph type="title"/>
          </p:nvPr>
        </p:nvSpPr>
        <p:spPr/>
        <p:txBody>
          <a:bodyPr/>
          <a:lstStyle/>
          <a:p>
            <a:pPr algn="ctr"/>
            <a:r>
              <a:rPr lang="en-US" dirty="0"/>
              <a:t>W9 (Continuation)</a:t>
            </a:r>
          </a:p>
        </p:txBody>
      </p:sp>
      <p:sp>
        <p:nvSpPr>
          <p:cNvPr id="3" name="Content Placeholder 2">
            <a:extLst>
              <a:ext uri="{FF2B5EF4-FFF2-40B4-BE49-F238E27FC236}">
                <a16:creationId xmlns:a16="http://schemas.microsoft.com/office/drawing/2014/main" id="{548F11E3-91E8-47DB-9697-8E7BB7AC0598}"/>
              </a:ext>
            </a:extLst>
          </p:cNvPr>
          <p:cNvSpPr>
            <a:spLocks noGrp="1"/>
          </p:cNvSpPr>
          <p:nvPr>
            <p:ph idx="1"/>
          </p:nvPr>
        </p:nvSpPr>
        <p:spPr/>
        <p:txBody>
          <a:bodyPr>
            <a:normAutofit lnSpcReduction="10000"/>
          </a:bodyPr>
          <a:lstStyle/>
          <a:p>
            <a:pPr>
              <a:buFont typeface="Wingdings" panose="05000000000000000000" pitchFamily="2" charset="2"/>
              <a:buChar char="v"/>
            </a:pPr>
            <a:r>
              <a:rPr lang="en-US" dirty="0"/>
              <a:t>The other boxes correspond to C corporation, S corporation, Partnership and Trust/estate businesses.</a:t>
            </a:r>
          </a:p>
          <a:p>
            <a:pPr>
              <a:buFont typeface="Wingdings" panose="05000000000000000000" pitchFamily="2" charset="2"/>
              <a:buChar char="v"/>
            </a:pPr>
            <a:r>
              <a:rPr lang="en-US" dirty="0"/>
              <a:t>The Limited liability company box is for a Partnership or LLC businesses with multiple members. You can check this box if you own an LLC treated as a partnership for federal taxes (fill in “P” in the adjacent space), an LLC that has filed Form 8832 or 2553 and is taxed as a corporation (fill in “C” or “S” in the adjacent space depending on the type) or an LLC whose owner is another LLC not disregarded for federal tax purposes (fill in the appropriate letter in the adjacent space). If your LLC has not filed a request to be taxed as a C or S corporation, it is taxed as a Partnership. The “Note” on the form clarifies the LLC-specific rules. You can always seek your attorney’s or tax advisor’s help to ensure you complete your form(s) correctly</a:t>
            </a:r>
          </a:p>
          <a:p>
            <a:pPr marL="0" indent="0">
              <a:buNone/>
            </a:pPr>
            <a:endParaRPr lang="en-US" dirty="0"/>
          </a:p>
        </p:txBody>
      </p:sp>
    </p:spTree>
    <p:extLst>
      <p:ext uri="{BB962C8B-B14F-4D97-AF65-F5344CB8AC3E}">
        <p14:creationId xmlns:p14="http://schemas.microsoft.com/office/powerpoint/2010/main" val="148742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3A6D5-12B9-41A2-8049-7D398B8FB794}"/>
              </a:ext>
            </a:extLst>
          </p:cNvPr>
          <p:cNvSpPr>
            <a:spLocks noGrp="1"/>
          </p:cNvSpPr>
          <p:nvPr>
            <p:ph type="title"/>
          </p:nvPr>
        </p:nvSpPr>
        <p:spPr>
          <a:xfrm>
            <a:off x="1981200" y="381000"/>
            <a:ext cx="9372600" cy="787400"/>
          </a:xfrm>
        </p:spPr>
        <p:txBody>
          <a:bodyPr/>
          <a:lstStyle/>
          <a:p>
            <a:pPr algn="ctr"/>
            <a:r>
              <a:rPr lang="en-US" dirty="0"/>
              <a:t>W-9</a:t>
            </a:r>
          </a:p>
        </p:txBody>
      </p:sp>
      <p:pic>
        <p:nvPicPr>
          <p:cNvPr id="4" name="Content Placeholder 3">
            <a:extLst>
              <a:ext uri="{FF2B5EF4-FFF2-40B4-BE49-F238E27FC236}">
                <a16:creationId xmlns:a16="http://schemas.microsoft.com/office/drawing/2014/main" id="{31D9877A-C2F3-4CD8-9CE4-2C5E798A94A9}"/>
              </a:ext>
            </a:extLst>
          </p:cNvPr>
          <p:cNvPicPr>
            <a:picLocks noGrp="1" noChangeAspect="1"/>
          </p:cNvPicPr>
          <p:nvPr>
            <p:ph idx="1"/>
          </p:nvPr>
        </p:nvPicPr>
        <p:blipFill>
          <a:blip r:embed="rId2"/>
          <a:stretch>
            <a:fillRect/>
          </a:stretch>
        </p:blipFill>
        <p:spPr>
          <a:xfrm>
            <a:off x="2316762" y="1296670"/>
            <a:ext cx="7969955" cy="4483100"/>
          </a:xfrm>
          <a:prstGeom prst="rect">
            <a:avLst/>
          </a:prstGeom>
        </p:spPr>
      </p:pic>
      <p:sp>
        <p:nvSpPr>
          <p:cNvPr id="5" name="Rectangle 4">
            <a:extLst>
              <a:ext uri="{FF2B5EF4-FFF2-40B4-BE49-F238E27FC236}">
                <a16:creationId xmlns:a16="http://schemas.microsoft.com/office/drawing/2014/main" id="{6A2619E1-CF98-4148-8ACE-46801894F746}"/>
              </a:ext>
            </a:extLst>
          </p:cNvPr>
          <p:cNvSpPr/>
          <p:nvPr/>
        </p:nvSpPr>
        <p:spPr>
          <a:xfrm>
            <a:off x="10286716" y="317500"/>
            <a:ext cx="162080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This form should be completed in its entirety</a:t>
            </a:r>
            <a:r>
              <a:rPr lang="en-US" sz="1000" dirty="0"/>
              <a:t>.</a:t>
            </a:r>
          </a:p>
        </p:txBody>
      </p:sp>
      <p:cxnSp>
        <p:nvCxnSpPr>
          <p:cNvPr id="7" name="Straight Arrow Connector 6">
            <a:extLst>
              <a:ext uri="{FF2B5EF4-FFF2-40B4-BE49-F238E27FC236}">
                <a16:creationId xmlns:a16="http://schemas.microsoft.com/office/drawing/2014/main" id="{F41CB867-CD02-4E86-875F-B2D9D60A677E}"/>
              </a:ext>
            </a:extLst>
          </p:cNvPr>
          <p:cNvCxnSpPr/>
          <p:nvPr/>
        </p:nvCxnSpPr>
        <p:spPr>
          <a:xfrm flipH="1">
            <a:off x="7813040" y="934720"/>
            <a:ext cx="2473677" cy="1869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31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2446DF-5E40-4A43-9037-C41F560A2DC4}"/>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EA4AB79-E185-4C31-8EED-B287250E5315}"/>
              </a:ext>
            </a:extLst>
          </p:cNvPr>
          <p:cNvSpPr/>
          <p:nvPr/>
        </p:nvSpPr>
        <p:spPr>
          <a:xfrm>
            <a:off x="10495280" y="924560"/>
            <a:ext cx="2204720" cy="934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This form should be completed in its entirety.</a:t>
            </a:r>
          </a:p>
        </p:txBody>
      </p:sp>
      <p:cxnSp>
        <p:nvCxnSpPr>
          <p:cNvPr id="9" name="Straight Arrow Connector 8">
            <a:extLst>
              <a:ext uri="{FF2B5EF4-FFF2-40B4-BE49-F238E27FC236}">
                <a16:creationId xmlns:a16="http://schemas.microsoft.com/office/drawing/2014/main" id="{3A83FEAA-4113-4EAE-AEB0-A7B652E35121}"/>
              </a:ext>
            </a:extLst>
          </p:cNvPr>
          <p:cNvCxnSpPr>
            <a:cxnSpLocks/>
          </p:cNvCxnSpPr>
          <p:nvPr/>
        </p:nvCxnSpPr>
        <p:spPr>
          <a:xfrm flipH="1">
            <a:off x="9735888" y="1642683"/>
            <a:ext cx="759392" cy="1071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02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AF6AA-89C3-4E44-B6B4-98FBD1D57C44}"/>
              </a:ext>
            </a:extLst>
          </p:cNvPr>
          <p:cNvSpPr>
            <a:spLocks noGrp="1"/>
          </p:cNvSpPr>
          <p:nvPr>
            <p:ph type="title"/>
          </p:nvPr>
        </p:nvSpPr>
        <p:spPr/>
        <p:txBody>
          <a:bodyPr/>
          <a:lstStyle/>
          <a:p>
            <a:pPr algn="ctr"/>
            <a:r>
              <a:rPr lang="en-US" dirty="0"/>
              <a:t>CERTIFICATE of INSURANCE</a:t>
            </a:r>
          </a:p>
        </p:txBody>
      </p:sp>
      <p:sp>
        <p:nvSpPr>
          <p:cNvPr id="3" name="Content Placeholder 2">
            <a:extLst>
              <a:ext uri="{FF2B5EF4-FFF2-40B4-BE49-F238E27FC236}">
                <a16:creationId xmlns:a16="http://schemas.microsoft.com/office/drawing/2014/main" id="{A45A71D3-77E8-40BC-953A-21CDBE3C793F}"/>
              </a:ext>
            </a:extLst>
          </p:cNvPr>
          <p:cNvSpPr>
            <a:spLocks noGrp="1"/>
          </p:cNvSpPr>
          <p:nvPr>
            <p:ph idx="1"/>
          </p:nvPr>
        </p:nvSpPr>
        <p:spPr/>
        <p:txBody>
          <a:bodyPr/>
          <a:lstStyle/>
          <a:p>
            <a:pPr marL="0" indent="0">
              <a:buNone/>
            </a:pPr>
            <a:r>
              <a:rPr lang="en-US" sz="2000" dirty="0"/>
              <a:t>A Certificate of Insurance (COI) is a statement of coverage issued by the company that insures your business. Usually no more than one page, a (COI) provides a summary of your business coverage. It serves as verification that your business is indeed insured</a:t>
            </a:r>
            <a:r>
              <a:rPr lang="en-US" dirty="0"/>
              <a:t>. </a:t>
            </a:r>
          </a:p>
          <a:p>
            <a:pPr marL="0" indent="0">
              <a:buNone/>
            </a:pPr>
            <a:endParaRPr lang="en-US" dirty="0"/>
          </a:p>
          <a:p>
            <a:pPr>
              <a:buFont typeface="Wingdings" panose="05000000000000000000" pitchFamily="2" charset="2"/>
              <a:buChar char="v"/>
            </a:pPr>
            <a:r>
              <a:rPr lang="en-US" dirty="0"/>
              <a:t>Please provide a copy of your </a:t>
            </a:r>
            <a:r>
              <a:rPr lang="en-US" b="1" i="1" dirty="0"/>
              <a:t>current Certificate of Insurance </a:t>
            </a:r>
            <a:r>
              <a:rPr lang="en-US" dirty="0"/>
              <a:t>for your company.</a:t>
            </a:r>
          </a:p>
          <a:p>
            <a:pPr marL="0" indent="0">
              <a:buNone/>
            </a:pPr>
            <a:endParaRPr lang="en-US" dirty="0"/>
          </a:p>
        </p:txBody>
      </p:sp>
    </p:spTree>
    <p:extLst>
      <p:ext uri="{BB962C8B-B14F-4D97-AF65-F5344CB8AC3E}">
        <p14:creationId xmlns:p14="http://schemas.microsoft.com/office/powerpoint/2010/main" val="188538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6569CD-3D2A-41C6-B7AB-ABC1EA50D848}"/>
              </a:ext>
            </a:extLst>
          </p:cNvPr>
          <p:cNvPicPr>
            <a:picLocks noChangeAspect="1"/>
          </p:cNvPicPr>
          <p:nvPr/>
        </p:nvPicPr>
        <p:blipFill>
          <a:blip r:embed="rId2"/>
          <a:stretch>
            <a:fillRect/>
          </a:stretch>
        </p:blipFill>
        <p:spPr>
          <a:xfrm>
            <a:off x="1066800" y="285750"/>
            <a:ext cx="10058400" cy="6286500"/>
          </a:xfrm>
          <a:prstGeom prst="rect">
            <a:avLst/>
          </a:prstGeom>
        </p:spPr>
      </p:pic>
    </p:spTree>
    <p:extLst>
      <p:ext uri="{BB962C8B-B14F-4D97-AF65-F5344CB8AC3E}">
        <p14:creationId xmlns:p14="http://schemas.microsoft.com/office/powerpoint/2010/main" val="68922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757BD8-8DA7-4E55-9880-7D72CB921182}"/>
              </a:ext>
            </a:extLst>
          </p:cNvPr>
          <p:cNvPicPr>
            <a:picLocks noChangeAspect="1"/>
          </p:cNvPicPr>
          <p:nvPr/>
        </p:nvPicPr>
        <p:blipFill>
          <a:blip r:embed="rId2"/>
          <a:stretch>
            <a:fillRect/>
          </a:stretch>
        </p:blipFill>
        <p:spPr>
          <a:xfrm>
            <a:off x="-629920" y="251966"/>
            <a:ext cx="12192000" cy="6413500"/>
          </a:xfrm>
          <a:prstGeom prst="rect">
            <a:avLst/>
          </a:prstGeom>
        </p:spPr>
      </p:pic>
      <p:cxnSp>
        <p:nvCxnSpPr>
          <p:cNvPr id="4" name="Straight Arrow Connector 3">
            <a:extLst>
              <a:ext uri="{FF2B5EF4-FFF2-40B4-BE49-F238E27FC236}">
                <a16:creationId xmlns:a16="http://schemas.microsoft.com/office/drawing/2014/main" id="{229A7FFC-5D82-467D-B2F7-68DDE1E2218F}"/>
              </a:ext>
            </a:extLst>
          </p:cNvPr>
          <p:cNvCxnSpPr>
            <a:cxnSpLocks/>
          </p:cNvCxnSpPr>
          <p:nvPr/>
        </p:nvCxnSpPr>
        <p:spPr>
          <a:xfrm flipV="1">
            <a:off x="7670800" y="1463040"/>
            <a:ext cx="731520" cy="213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A670C33-2E75-48DE-BA7A-C0D8EF0A26BC}"/>
              </a:ext>
            </a:extLst>
          </p:cNvPr>
          <p:cNvSpPr/>
          <p:nvPr/>
        </p:nvSpPr>
        <p:spPr>
          <a:xfrm>
            <a:off x="8402320" y="1005840"/>
            <a:ext cx="1605280" cy="81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How long has your company been in business? Put in the year your business started.</a:t>
            </a:r>
          </a:p>
        </p:txBody>
      </p:sp>
      <p:cxnSp>
        <p:nvCxnSpPr>
          <p:cNvPr id="8" name="Straight Arrow Connector 7">
            <a:extLst>
              <a:ext uri="{FF2B5EF4-FFF2-40B4-BE49-F238E27FC236}">
                <a16:creationId xmlns:a16="http://schemas.microsoft.com/office/drawing/2014/main" id="{D73BC5B4-320C-4B28-AF7B-AC9E12C48ED8}"/>
              </a:ext>
            </a:extLst>
          </p:cNvPr>
          <p:cNvCxnSpPr/>
          <p:nvPr/>
        </p:nvCxnSpPr>
        <p:spPr>
          <a:xfrm flipV="1">
            <a:off x="4937760" y="2296160"/>
            <a:ext cx="3789680" cy="497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572ECD5-183F-4BD2-94CB-09308656E073}"/>
              </a:ext>
            </a:extLst>
          </p:cNvPr>
          <p:cNvSpPr/>
          <p:nvPr/>
        </p:nvSpPr>
        <p:spPr>
          <a:xfrm>
            <a:off x="8839200" y="1981200"/>
            <a:ext cx="914400" cy="81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List of partners, principals, corporate officers or owners name</a:t>
            </a:r>
            <a:r>
              <a:rPr lang="en-US" sz="800" dirty="0">
                <a:solidFill>
                  <a:schemeClr val="tx1"/>
                </a:solidFill>
              </a:rPr>
              <a:t>.</a:t>
            </a:r>
          </a:p>
        </p:txBody>
      </p:sp>
      <p:sp>
        <p:nvSpPr>
          <p:cNvPr id="10" name="Rectangle 9">
            <a:extLst>
              <a:ext uri="{FF2B5EF4-FFF2-40B4-BE49-F238E27FC236}">
                <a16:creationId xmlns:a16="http://schemas.microsoft.com/office/drawing/2014/main" id="{FD89067A-EBBC-44F3-86D0-38DF10C4EA28}"/>
              </a:ext>
            </a:extLst>
          </p:cNvPr>
          <p:cNvSpPr/>
          <p:nvPr/>
        </p:nvSpPr>
        <p:spPr>
          <a:xfrm>
            <a:off x="8839200" y="2956560"/>
            <a:ext cx="914400" cy="911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List the  title of the partners, principals, corporate officers or owners. </a:t>
            </a:r>
          </a:p>
        </p:txBody>
      </p:sp>
      <p:cxnSp>
        <p:nvCxnSpPr>
          <p:cNvPr id="12" name="Straight Arrow Connector 11">
            <a:extLst>
              <a:ext uri="{FF2B5EF4-FFF2-40B4-BE49-F238E27FC236}">
                <a16:creationId xmlns:a16="http://schemas.microsoft.com/office/drawing/2014/main" id="{F502B0D3-27B7-4336-9271-0176B48F37C3}"/>
              </a:ext>
            </a:extLst>
          </p:cNvPr>
          <p:cNvCxnSpPr/>
          <p:nvPr/>
        </p:nvCxnSpPr>
        <p:spPr>
          <a:xfrm>
            <a:off x="8036560" y="3429000"/>
            <a:ext cx="802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138E46B-B77F-4245-B71D-764D8FD27A48}"/>
              </a:ext>
            </a:extLst>
          </p:cNvPr>
          <p:cNvCxnSpPr/>
          <p:nvPr/>
        </p:nvCxnSpPr>
        <p:spPr>
          <a:xfrm flipV="1">
            <a:off x="4470400" y="4704080"/>
            <a:ext cx="5008880" cy="934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96F66FA-3285-4535-AE99-F2DB10598308}"/>
              </a:ext>
            </a:extLst>
          </p:cNvPr>
          <p:cNvSpPr/>
          <p:nvPr/>
        </p:nvSpPr>
        <p:spPr>
          <a:xfrm>
            <a:off x="8605520" y="4314827"/>
            <a:ext cx="1198880" cy="704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List the name of the corporate directors</a:t>
            </a:r>
            <a:r>
              <a:rPr lang="en-US" sz="800" dirty="0"/>
              <a:t>.</a:t>
            </a:r>
          </a:p>
        </p:txBody>
      </p:sp>
      <p:cxnSp>
        <p:nvCxnSpPr>
          <p:cNvPr id="17" name="Straight Arrow Connector 16">
            <a:extLst>
              <a:ext uri="{FF2B5EF4-FFF2-40B4-BE49-F238E27FC236}">
                <a16:creationId xmlns:a16="http://schemas.microsoft.com/office/drawing/2014/main" id="{4902F657-0A91-44F9-842D-76C04C2E3A37}"/>
              </a:ext>
            </a:extLst>
          </p:cNvPr>
          <p:cNvCxnSpPr>
            <a:cxnSpLocks/>
          </p:cNvCxnSpPr>
          <p:nvPr/>
        </p:nvCxnSpPr>
        <p:spPr>
          <a:xfrm flipV="1">
            <a:off x="6421120" y="5946773"/>
            <a:ext cx="2306320" cy="3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0EDAA82-5A54-4220-ADA0-F2736C191456}"/>
              </a:ext>
            </a:extLst>
          </p:cNvPr>
          <p:cNvSpPr/>
          <p:nvPr/>
        </p:nvSpPr>
        <p:spPr>
          <a:xfrm>
            <a:off x="8910320" y="5901054"/>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DA0DA2A-7925-45AB-AD6D-468B2B0067F3}"/>
              </a:ext>
            </a:extLst>
          </p:cNvPr>
          <p:cNvSpPr/>
          <p:nvPr/>
        </p:nvSpPr>
        <p:spPr>
          <a:xfrm>
            <a:off x="8661401" y="5290187"/>
            <a:ext cx="1142999" cy="1076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List the names other than proposer directorship</a:t>
            </a:r>
          </a:p>
        </p:txBody>
      </p:sp>
    </p:spTree>
    <p:extLst>
      <p:ext uri="{BB962C8B-B14F-4D97-AF65-F5344CB8AC3E}">
        <p14:creationId xmlns:p14="http://schemas.microsoft.com/office/powerpoint/2010/main" val="303949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001023-A7FF-4501-A5B3-FFC6C4ACB411}"/>
              </a:ext>
            </a:extLst>
          </p:cNvPr>
          <p:cNvPicPr>
            <a:picLocks noChangeAspect="1"/>
          </p:cNvPicPr>
          <p:nvPr/>
        </p:nvPicPr>
        <p:blipFill>
          <a:blip r:embed="rId2"/>
          <a:stretch>
            <a:fillRect/>
          </a:stretch>
        </p:blipFill>
        <p:spPr>
          <a:xfrm>
            <a:off x="1223962" y="57150"/>
            <a:ext cx="9744075" cy="6743700"/>
          </a:xfrm>
          <a:prstGeom prst="rect">
            <a:avLst/>
          </a:prstGeom>
        </p:spPr>
      </p:pic>
    </p:spTree>
    <p:extLst>
      <p:ext uri="{BB962C8B-B14F-4D97-AF65-F5344CB8AC3E}">
        <p14:creationId xmlns:p14="http://schemas.microsoft.com/office/powerpoint/2010/main" val="202590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6D314-73ED-4B45-A84E-EE02C0D8B88C}"/>
              </a:ext>
            </a:extLst>
          </p:cNvPr>
          <p:cNvPicPr>
            <a:picLocks noChangeAspect="1"/>
          </p:cNvPicPr>
          <p:nvPr/>
        </p:nvPicPr>
        <p:blipFill>
          <a:blip r:embed="rId2"/>
          <a:stretch>
            <a:fillRect/>
          </a:stretch>
        </p:blipFill>
        <p:spPr>
          <a:xfrm>
            <a:off x="1047750" y="1881187"/>
            <a:ext cx="10096500" cy="3095625"/>
          </a:xfrm>
          <a:prstGeom prst="rect">
            <a:avLst/>
          </a:prstGeom>
        </p:spPr>
      </p:pic>
    </p:spTree>
    <p:extLst>
      <p:ext uri="{BB962C8B-B14F-4D97-AF65-F5344CB8AC3E}">
        <p14:creationId xmlns:p14="http://schemas.microsoft.com/office/powerpoint/2010/main" val="183094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351503-8A6E-467E-9F1A-FAAFF4DE06DA}"/>
              </a:ext>
            </a:extLst>
          </p:cNvPr>
          <p:cNvPicPr>
            <a:picLocks noChangeAspect="1"/>
          </p:cNvPicPr>
          <p:nvPr/>
        </p:nvPicPr>
        <p:blipFill>
          <a:blip r:embed="rId2"/>
          <a:stretch>
            <a:fillRect/>
          </a:stretch>
        </p:blipFill>
        <p:spPr>
          <a:xfrm>
            <a:off x="2975329" y="0"/>
            <a:ext cx="6241341" cy="6858000"/>
          </a:xfrm>
          <a:prstGeom prst="rect">
            <a:avLst/>
          </a:prstGeom>
        </p:spPr>
      </p:pic>
    </p:spTree>
    <p:extLst>
      <p:ext uri="{BB962C8B-B14F-4D97-AF65-F5344CB8AC3E}">
        <p14:creationId xmlns:p14="http://schemas.microsoft.com/office/powerpoint/2010/main" val="308544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BD4EF5-C5E3-42DF-A0C9-13B2A2F4CA54}"/>
              </a:ext>
            </a:extLst>
          </p:cNvPr>
          <p:cNvPicPr>
            <a:picLocks noChangeAspect="1"/>
          </p:cNvPicPr>
          <p:nvPr/>
        </p:nvPicPr>
        <p:blipFill>
          <a:blip r:embed="rId2"/>
          <a:stretch>
            <a:fillRect/>
          </a:stretch>
        </p:blipFill>
        <p:spPr>
          <a:xfrm>
            <a:off x="2281237" y="2543175"/>
            <a:ext cx="7629525" cy="1771650"/>
          </a:xfrm>
          <a:prstGeom prst="rect">
            <a:avLst/>
          </a:prstGeom>
        </p:spPr>
      </p:pic>
    </p:spTree>
    <p:extLst>
      <p:ext uri="{BB962C8B-B14F-4D97-AF65-F5344CB8AC3E}">
        <p14:creationId xmlns:p14="http://schemas.microsoft.com/office/powerpoint/2010/main" val="2619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5F78-A749-4EBF-B39D-C77FF3487E07}"/>
              </a:ext>
            </a:extLst>
          </p:cNvPr>
          <p:cNvSpPr>
            <a:spLocks noGrp="1"/>
          </p:cNvSpPr>
          <p:nvPr>
            <p:ph type="title"/>
          </p:nvPr>
        </p:nvSpPr>
        <p:spPr/>
        <p:txBody>
          <a:bodyPr/>
          <a:lstStyle/>
          <a:p>
            <a:pPr algn="ctr"/>
            <a:r>
              <a:rPr lang="en-US" dirty="0"/>
              <a:t>Sam.Gov </a:t>
            </a:r>
          </a:p>
        </p:txBody>
      </p:sp>
      <p:sp>
        <p:nvSpPr>
          <p:cNvPr id="3" name="Content Placeholder 2">
            <a:extLst>
              <a:ext uri="{FF2B5EF4-FFF2-40B4-BE49-F238E27FC236}">
                <a16:creationId xmlns:a16="http://schemas.microsoft.com/office/drawing/2014/main" id="{5D1F38FE-2274-466F-9331-78A4C79AC59E}"/>
              </a:ext>
            </a:extLst>
          </p:cNvPr>
          <p:cNvSpPr>
            <a:spLocks noGrp="1"/>
          </p:cNvSpPr>
          <p:nvPr>
            <p:ph idx="1"/>
          </p:nvPr>
        </p:nvSpPr>
        <p:spPr/>
        <p:txBody>
          <a:bodyPr>
            <a:normAutofit/>
          </a:bodyPr>
          <a:lstStyle/>
          <a:p>
            <a:pPr fontAlgn="t"/>
            <a:r>
              <a:rPr lang="en-US" sz="2000" dirty="0"/>
              <a:t>The System for Award Management (SAM) is an official website of the U.S. government. There is no cost to use SAM. You can use this site for FREE to:</a:t>
            </a:r>
          </a:p>
          <a:p>
            <a:pPr fontAlgn="t"/>
            <a:r>
              <a:rPr lang="en-US" sz="2000" dirty="0"/>
              <a:t>Register to do business with the U.S. government</a:t>
            </a:r>
          </a:p>
          <a:p>
            <a:pPr fontAlgn="t"/>
            <a:r>
              <a:rPr lang="en-US" sz="2000" dirty="0"/>
              <a:t>Update or renew your entity registration</a:t>
            </a:r>
          </a:p>
          <a:p>
            <a:pPr fontAlgn="t"/>
            <a:r>
              <a:rPr lang="en-US" sz="2000" dirty="0"/>
              <a:t>Check status of an entity registration</a:t>
            </a:r>
          </a:p>
          <a:p>
            <a:pPr fontAlgn="t"/>
            <a:r>
              <a:rPr lang="en-US" sz="2000" dirty="0"/>
              <a:t>Search for entity registration and exclusion records</a:t>
            </a:r>
          </a:p>
        </p:txBody>
      </p:sp>
    </p:spTree>
    <p:extLst>
      <p:ext uri="{BB962C8B-B14F-4D97-AF65-F5344CB8AC3E}">
        <p14:creationId xmlns:p14="http://schemas.microsoft.com/office/powerpoint/2010/main" val="373105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3681-EE32-4866-AF5A-6F47F3AF295E}"/>
              </a:ext>
            </a:extLst>
          </p:cNvPr>
          <p:cNvSpPr>
            <a:spLocks noGrp="1"/>
          </p:cNvSpPr>
          <p:nvPr>
            <p:ph type="title"/>
          </p:nvPr>
        </p:nvSpPr>
        <p:spPr/>
        <p:txBody>
          <a:bodyPr/>
          <a:lstStyle/>
          <a:p>
            <a:pPr algn="ctr"/>
            <a:r>
              <a:rPr lang="en-US" dirty="0"/>
              <a:t>OIG</a:t>
            </a:r>
          </a:p>
        </p:txBody>
      </p:sp>
      <p:sp>
        <p:nvSpPr>
          <p:cNvPr id="3" name="Content Placeholder 2">
            <a:extLst>
              <a:ext uri="{FF2B5EF4-FFF2-40B4-BE49-F238E27FC236}">
                <a16:creationId xmlns:a16="http://schemas.microsoft.com/office/drawing/2014/main" id="{D19290BD-E21A-466A-9A2D-7DC1A4268860}"/>
              </a:ext>
            </a:extLst>
          </p:cNvPr>
          <p:cNvSpPr>
            <a:spLocks noGrp="1"/>
          </p:cNvSpPr>
          <p:nvPr>
            <p:ph idx="1"/>
          </p:nvPr>
        </p:nvSpPr>
        <p:spPr/>
        <p:txBody>
          <a:bodyPr/>
          <a:lstStyle/>
          <a:p>
            <a:r>
              <a:rPr lang="en-US" dirty="0"/>
              <a:t>Your Provider Network Manager will check OIG for Provider Status prior to contracting</a:t>
            </a:r>
          </a:p>
          <a:p>
            <a:r>
              <a:rPr lang="en-US" dirty="0"/>
              <a:t>Office of Inspector General(OIG) maintains a list of all currently excluded individuals and entities called the </a:t>
            </a:r>
            <a:r>
              <a:rPr lang="en-US" u="sng" dirty="0">
                <a:hlinkClick r:id="rId2"/>
              </a:rPr>
              <a:t>List of Excluded Individuals/Entities</a:t>
            </a:r>
            <a:r>
              <a:rPr lang="en-US" dirty="0"/>
              <a:t> (LEIE). Anyone who hires an individual or entity on the LEIE may be subject to civil monetary penalties (CMP). To avoid CMP liability, health care entities should check the list monthly to ensure that new hires and current employees are not on it. </a:t>
            </a:r>
          </a:p>
        </p:txBody>
      </p:sp>
    </p:spTree>
    <p:extLst>
      <p:ext uri="{BB962C8B-B14F-4D97-AF65-F5344CB8AC3E}">
        <p14:creationId xmlns:p14="http://schemas.microsoft.com/office/powerpoint/2010/main" val="271120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460D7-78F6-43D5-AEEA-91AD338193B2}"/>
              </a:ext>
            </a:extLst>
          </p:cNvPr>
          <p:cNvSpPr>
            <a:spLocks noGrp="1"/>
          </p:cNvSpPr>
          <p:nvPr>
            <p:ph type="title"/>
          </p:nvPr>
        </p:nvSpPr>
        <p:spPr>
          <a:xfrm>
            <a:off x="1981200" y="381000"/>
            <a:ext cx="9238090" cy="835550"/>
          </a:xfrm>
        </p:spPr>
        <p:txBody>
          <a:bodyPr/>
          <a:lstStyle/>
          <a:p>
            <a:r>
              <a:rPr lang="en-US" dirty="0"/>
              <a:t>Pre-contracting Packet Checklist:</a:t>
            </a:r>
          </a:p>
        </p:txBody>
      </p:sp>
      <p:sp>
        <p:nvSpPr>
          <p:cNvPr id="3" name="Content Placeholder 2">
            <a:extLst>
              <a:ext uri="{FF2B5EF4-FFF2-40B4-BE49-F238E27FC236}">
                <a16:creationId xmlns:a16="http://schemas.microsoft.com/office/drawing/2014/main" id="{64BF2129-E9B1-498E-8383-429DE5AA4B32}"/>
              </a:ext>
            </a:extLst>
          </p:cNvPr>
          <p:cNvSpPr>
            <a:spLocks noGrp="1"/>
          </p:cNvSpPr>
          <p:nvPr>
            <p:ph idx="1"/>
          </p:nvPr>
        </p:nvSpPr>
        <p:spPr>
          <a:xfrm>
            <a:off x="1860605" y="1335819"/>
            <a:ext cx="9493195" cy="5522182"/>
          </a:xfrm>
        </p:spPr>
        <p:txBody>
          <a:bodyPr>
            <a:normAutofit/>
          </a:bodyPr>
          <a:lstStyle/>
          <a:p>
            <a:r>
              <a:rPr lang="en-US" sz="2000" dirty="0"/>
              <a:t>Business Information Questionnaire</a:t>
            </a:r>
          </a:p>
          <a:p>
            <a:r>
              <a:rPr lang="en-US" sz="2000" dirty="0"/>
              <a:t>Debarment/Suspension Agreement and Certification &amp; List of Subcontractors</a:t>
            </a:r>
          </a:p>
          <a:p>
            <a:r>
              <a:rPr lang="en-US" sz="2000" dirty="0"/>
              <a:t>Ethics in Contracting Vendor Form</a:t>
            </a:r>
          </a:p>
          <a:p>
            <a:r>
              <a:rPr lang="en-US" sz="2000" dirty="0"/>
              <a:t>Disclosure of Ownership/ Statement</a:t>
            </a:r>
          </a:p>
          <a:p>
            <a:r>
              <a:rPr lang="en-US" sz="2000" dirty="0"/>
              <a:t>W9  </a:t>
            </a:r>
            <a:r>
              <a:rPr lang="en-US" sz="2000" i="1" dirty="0"/>
              <a:t>*(new provider or if changes have occurred)</a:t>
            </a:r>
          </a:p>
          <a:p>
            <a:r>
              <a:rPr lang="en-US" sz="2000" dirty="0"/>
              <a:t>Certificate of Insurance *( ensure proper limits/DWIHN named as additional insured)*</a:t>
            </a:r>
          </a:p>
          <a:p>
            <a:r>
              <a:rPr lang="en-US" sz="2000" dirty="0"/>
              <a:t>EFT Form </a:t>
            </a:r>
            <a:r>
              <a:rPr lang="en-US" sz="1100" i="1" dirty="0"/>
              <a:t>-</a:t>
            </a:r>
            <a:r>
              <a:rPr lang="en-US" sz="2000" i="1" dirty="0"/>
              <a:t>*( new providers or if changes have occurred)</a:t>
            </a:r>
          </a:p>
          <a:p>
            <a:pPr marL="0" indent="0">
              <a:buNone/>
            </a:pPr>
            <a:r>
              <a:rPr lang="en-US" sz="1600" i="1" dirty="0">
                <a:solidFill>
                  <a:srgbClr val="FF0000"/>
                </a:solidFill>
              </a:rPr>
              <a:t>Note: before submitting  the pre-contracting packet please review, the email address and CEO/Authorized signer name for accuracy. All signatures are electronic and the provider will get a copy of the contract sent to them once all signatures are finalized by email.</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8188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4D1AF4-9F64-4EC8-856D-58D0F0B97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475" y="1238250"/>
            <a:ext cx="9701532" cy="5410197"/>
          </a:xfrm>
          <a:prstGeom prst="rect">
            <a:avLst/>
          </a:prstGeom>
        </p:spPr>
      </p:pic>
      <p:sp>
        <p:nvSpPr>
          <p:cNvPr id="4" name="Rectangle 3">
            <a:extLst>
              <a:ext uri="{FF2B5EF4-FFF2-40B4-BE49-F238E27FC236}">
                <a16:creationId xmlns:a16="http://schemas.microsoft.com/office/drawing/2014/main" id="{31971C66-BE58-4D8B-B58B-6EFC3435FB34}"/>
              </a:ext>
            </a:extLst>
          </p:cNvPr>
          <p:cNvSpPr/>
          <p:nvPr/>
        </p:nvSpPr>
        <p:spPr>
          <a:xfrm>
            <a:off x="9982994" y="219076"/>
            <a:ext cx="1437005" cy="595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Please list if you had any contracts terminated for default  or other performance reasons.</a:t>
            </a:r>
          </a:p>
        </p:txBody>
      </p:sp>
      <p:cxnSp>
        <p:nvCxnSpPr>
          <p:cNvPr id="5" name="Straight Arrow Connector 4">
            <a:extLst>
              <a:ext uri="{FF2B5EF4-FFF2-40B4-BE49-F238E27FC236}">
                <a16:creationId xmlns:a16="http://schemas.microsoft.com/office/drawing/2014/main" id="{00C517F4-8F7F-4BC0-A1A9-6FE58483A448}"/>
              </a:ext>
            </a:extLst>
          </p:cNvPr>
          <p:cNvCxnSpPr>
            <a:cxnSpLocks/>
          </p:cNvCxnSpPr>
          <p:nvPr/>
        </p:nvCxnSpPr>
        <p:spPr>
          <a:xfrm flipV="1">
            <a:off x="9648825" y="852806"/>
            <a:ext cx="334169" cy="966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1B17E42-33F3-4B6C-A2BB-BA1E3096032A}"/>
              </a:ext>
            </a:extLst>
          </p:cNvPr>
          <p:cNvSpPr/>
          <p:nvPr/>
        </p:nvSpPr>
        <p:spPr>
          <a:xfrm>
            <a:off x="9744072" y="4619626"/>
            <a:ext cx="153352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List the  names and addresses of principal stockholders holding 5% or more  of outstanding stock.</a:t>
            </a:r>
          </a:p>
        </p:txBody>
      </p:sp>
      <p:cxnSp>
        <p:nvCxnSpPr>
          <p:cNvPr id="9" name="Straight Arrow Connector 8">
            <a:extLst>
              <a:ext uri="{FF2B5EF4-FFF2-40B4-BE49-F238E27FC236}">
                <a16:creationId xmlns:a16="http://schemas.microsoft.com/office/drawing/2014/main" id="{F59ACB03-0493-40ED-BD25-B50ECFC540DB}"/>
              </a:ext>
            </a:extLst>
          </p:cNvPr>
          <p:cNvCxnSpPr>
            <a:cxnSpLocks/>
          </p:cNvCxnSpPr>
          <p:nvPr/>
        </p:nvCxnSpPr>
        <p:spPr>
          <a:xfrm flipV="1">
            <a:off x="4615262" y="5229221"/>
            <a:ext cx="5162547" cy="1000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2787DE-F5E4-463B-8D91-0161DA729EFC}"/>
              </a:ext>
            </a:extLst>
          </p:cNvPr>
          <p:cNvCxnSpPr>
            <a:cxnSpLocks/>
          </p:cNvCxnSpPr>
          <p:nvPr/>
        </p:nvCxnSpPr>
        <p:spPr>
          <a:xfrm flipV="1">
            <a:off x="8810625" y="5229228"/>
            <a:ext cx="933447" cy="1257297"/>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4E98A97-8E09-4573-A41B-5BF17BB6680A}"/>
              </a:ext>
            </a:extLst>
          </p:cNvPr>
          <p:cNvPicPr>
            <a:picLocks noChangeAspect="1"/>
          </p:cNvPicPr>
          <p:nvPr/>
        </p:nvPicPr>
        <p:blipFill>
          <a:blip r:embed="rId3"/>
          <a:stretch>
            <a:fillRect/>
          </a:stretch>
        </p:blipFill>
        <p:spPr>
          <a:xfrm>
            <a:off x="755803" y="170219"/>
            <a:ext cx="1139672" cy="1068031"/>
          </a:xfrm>
          <a:prstGeom prst="rect">
            <a:avLst/>
          </a:prstGeom>
        </p:spPr>
      </p:pic>
      <p:sp>
        <p:nvSpPr>
          <p:cNvPr id="2" name="Rectangle 1">
            <a:extLst>
              <a:ext uri="{FF2B5EF4-FFF2-40B4-BE49-F238E27FC236}">
                <a16:creationId xmlns:a16="http://schemas.microsoft.com/office/drawing/2014/main" id="{A79FC4AA-0630-52C3-ECCF-5DE47CB279F8}"/>
              </a:ext>
            </a:extLst>
          </p:cNvPr>
          <p:cNvSpPr/>
          <p:nvPr/>
        </p:nvSpPr>
        <p:spPr>
          <a:xfrm>
            <a:off x="508428" y="3814444"/>
            <a:ext cx="1437005" cy="595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SAM Unique Entity ID and CAGE numbers are required for your contract.</a:t>
            </a:r>
          </a:p>
        </p:txBody>
      </p:sp>
      <p:cxnSp>
        <p:nvCxnSpPr>
          <p:cNvPr id="6" name="Straight Arrow Connector 5">
            <a:extLst>
              <a:ext uri="{FF2B5EF4-FFF2-40B4-BE49-F238E27FC236}">
                <a16:creationId xmlns:a16="http://schemas.microsoft.com/office/drawing/2014/main" id="{BA14D191-9239-C83A-6DAC-8BF51C48AC55}"/>
              </a:ext>
            </a:extLst>
          </p:cNvPr>
          <p:cNvCxnSpPr>
            <a:cxnSpLocks/>
          </p:cNvCxnSpPr>
          <p:nvPr/>
        </p:nvCxnSpPr>
        <p:spPr>
          <a:xfrm flipH="1">
            <a:off x="1475117" y="3416060"/>
            <a:ext cx="755942" cy="336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41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0EB944-3C92-4BC7-9DCE-0413EEE79482}"/>
              </a:ext>
            </a:extLst>
          </p:cNvPr>
          <p:cNvPicPr>
            <a:picLocks noChangeAspect="1"/>
          </p:cNvPicPr>
          <p:nvPr/>
        </p:nvPicPr>
        <p:blipFill>
          <a:blip r:embed="rId2"/>
          <a:stretch>
            <a:fillRect/>
          </a:stretch>
        </p:blipFill>
        <p:spPr>
          <a:xfrm>
            <a:off x="-589280" y="-101600"/>
            <a:ext cx="12192000" cy="6413500"/>
          </a:xfrm>
          <a:prstGeom prst="rect">
            <a:avLst/>
          </a:prstGeom>
        </p:spPr>
      </p:pic>
      <p:cxnSp>
        <p:nvCxnSpPr>
          <p:cNvPr id="6" name="Straight Arrow Connector 5">
            <a:extLst>
              <a:ext uri="{FF2B5EF4-FFF2-40B4-BE49-F238E27FC236}">
                <a16:creationId xmlns:a16="http://schemas.microsoft.com/office/drawing/2014/main" id="{83F4F4CD-6F42-4364-A5EF-57520B588BC2}"/>
              </a:ext>
            </a:extLst>
          </p:cNvPr>
          <p:cNvCxnSpPr>
            <a:cxnSpLocks/>
          </p:cNvCxnSpPr>
          <p:nvPr/>
        </p:nvCxnSpPr>
        <p:spPr>
          <a:xfrm flipV="1">
            <a:off x="5588000" y="3606800"/>
            <a:ext cx="1168400" cy="325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3F89704-7FDB-4ED2-8BD1-99134161D90F}"/>
              </a:ext>
            </a:extLst>
          </p:cNvPr>
          <p:cNvSpPr/>
          <p:nvPr/>
        </p:nvSpPr>
        <p:spPr>
          <a:xfrm>
            <a:off x="6756400" y="3342640"/>
            <a:ext cx="1440832"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Please list the name of your company</a:t>
            </a:r>
            <a:r>
              <a:rPr lang="en-US" sz="800" b="1" dirty="0">
                <a:solidFill>
                  <a:schemeClr val="tx1"/>
                </a:solidFill>
              </a:rPr>
              <a:t>.</a:t>
            </a:r>
          </a:p>
        </p:txBody>
      </p:sp>
      <p:cxnSp>
        <p:nvCxnSpPr>
          <p:cNvPr id="11" name="Straight Arrow Connector 10">
            <a:extLst>
              <a:ext uri="{FF2B5EF4-FFF2-40B4-BE49-F238E27FC236}">
                <a16:creationId xmlns:a16="http://schemas.microsoft.com/office/drawing/2014/main" id="{730D82FC-0ECA-4743-8587-FFB4B05A34BE}"/>
              </a:ext>
            </a:extLst>
          </p:cNvPr>
          <p:cNvCxnSpPr/>
          <p:nvPr/>
        </p:nvCxnSpPr>
        <p:spPr>
          <a:xfrm flipV="1">
            <a:off x="5293360" y="4480560"/>
            <a:ext cx="2011680" cy="335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365391C-552B-40F1-91E4-C55D39AA1819}"/>
              </a:ext>
            </a:extLst>
          </p:cNvPr>
          <p:cNvSpPr/>
          <p:nvPr/>
        </p:nvSpPr>
        <p:spPr>
          <a:xfrm>
            <a:off x="7305040" y="4104640"/>
            <a:ext cx="181864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Please have contract signer sign. CEO/President/Executive Directors</a:t>
            </a:r>
          </a:p>
        </p:txBody>
      </p:sp>
      <p:cxnSp>
        <p:nvCxnSpPr>
          <p:cNvPr id="14" name="Straight Arrow Connector 13">
            <a:extLst>
              <a:ext uri="{FF2B5EF4-FFF2-40B4-BE49-F238E27FC236}">
                <a16:creationId xmlns:a16="http://schemas.microsoft.com/office/drawing/2014/main" id="{4FAD4967-57EC-4D3E-9D0E-509D0788EC8C}"/>
              </a:ext>
            </a:extLst>
          </p:cNvPr>
          <p:cNvCxnSpPr>
            <a:cxnSpLocks/>
          </p:cNvCxnSpPr>
          <p:nvPr/>
        </p:nvCxnSpPr>
        <p:spPr>
          <a:xfrm flipH="1" flipV="1">
            <a:off x="5039360" y="5262880"/>
            <a:ext cx="254000" cy="10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FB77394-879B-4D88-B51B-E5121DAFD285}"/>
              </a:ext>
            </a:extLst>
          </p:cNvPr>
          <p:cNvCxnSpPr>
            <a:cxnSpLocks/>
          </p:cNvCxnSpPr>
          <p:nvPr/>
        </p:nvCxnSpPr>
        <p:spPr>
          <a:xfrm>
            <a:off x="3484880" y="5106670"/>
            <a:ext cx="1524000" cy="677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467FB07-62FF-44A3-B63D-2E324FF1CAD9}"/>
              </a:ext>
            </a:extLst>
          </p:cNvPr>
          <p:cNvSpPr/>
          <p:nvPr/>
        </p:nvSpPr>
        <p:spPr>
          <a:xfrm>
            <a:off x="5039359" y="5438775"/>
            <a:ext cx="2063805" cy="528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Please list your title</a:t>
            </a:r>
            <a:r>
              <a:rPr lang="en-US" b="1" dirty="0">
                <a:solidFill>
                  <a:schemeClr val="tx1"/>
                </a:solidFill>
              </a:rPr>
              <a:t>. </a:t>
            </a:r>
            <a:r>
              <a:rPr lang="en-US" sz="1050" b="1" dirty="0">
                <a:solidFill>
                  <a:schemeClr val="tx1"/>
                </a:solidFill>
              </a:rPr>
              <a:t>Ex. CEO/President/Executive Directors</a:t>
            </a:r>
          </a:p>
        </p:txBody>
      </p:sp>
      <p:cxnSp>
        <p:nvCxnSpPr>
          <p:cNvPr id="20" name="Straight Arrow Connector 19">
            <a:extLst>
              <a:ext uri="{FF2B5EF4-FFF2-40B4-BE49-F238E27FC236}">
                <a16:creationId xmlns:a16="http://schemas.microsoft.com/office/drawing/2014/main" id="{C7F614B1-45E0-4725-A546-98F272A1298D}"/>
              </a:ext>
            </a:extLst>
          </p:cNvPr>
          <p:cNvCxnSpPr/>
          <p:nvPr/>
        </p:nvCxnSpPr>
        <p:spPr>
          <a:xfrm>
            <a:off x="7487920" y="4988560"/>
            <a:ext cx="345440" cy="528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74B5BB1-E00E-4946-9372-48888B31663D}"/>
              </a:ext>
            </a:extLst>
          </p:cNvPr>
          <p:cNvSpPr/>
          <p:nvPr/>
        </p:nvSpPr>
        <p:spPr>
          <a:xfrm>
            <a:off x="7833360" y="5262880"/>
            <a:ext cx="12903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Please list the date that you signed</a:t>
            </a:r>
            <a:r>
              <a:rPr lang="en-US" b="1" dirty="0">
                <a:solidFill>
                  <a:schemeClr val="tx1"/>
                </a:solidFill>
              </a:rPr>
              <a:t>.</a:t>
            </a:r>
          </a:p>
        </p:txBody>
      </p:sp>
    </p:spTree>
    <p:extLst>
      <p:ext uri="{BB962C8B-B14F-4D97-AF65-F5344CB8AC3E}">
        <p14:creationId xmlns:p14="http://schemas.microsoft.com/office/powerpoint/2010/main" val="72149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804-23FB-4A5C-91C1-8BC28649ACCF}"/>
              </a:ext>
            </a:extLst>
          </p:cNvPr>
          <p:cNvSpPr>
            <a:spLocks noGrp="1"/>
          </p:cNvSpPr>
          <p:nvPr>
            <p:ph type="title"/>
          </p:nvPr>
        </p:nvSpPr>
        <p:spPr/>
        <p:txBody>
          <a:bodyPr>
            <a:normAutofit fontScale="90000"/>
          </a:bodyPr>
          <a:lstStyle/>
          <a:p>
            <a:r>
              <a:rPr lang="en-US" dirty="0"/>
              <a:t>DEBARMENT/SUSPENSION AGREEMENT AND CERTIFICATION &amp; LIST OF SUBCONTRACTORS</a:t>
            </a:r>
          </a:p>
        </p:txBody>
      </p:sp>
      <p:sp>
        <p:nvSpPr>
          <p:cNvPr id="3" name="Content Placeholder 2">
            <a:extLst>
              <a:ext uri="{FF2B5EF4-FFF2-40B4-BE49-F238E27FC236}">
                <a16:creationId xmlns:a16="http://schemas.microsoft.com/office/drawing/2014/main" id="{68CC12DA-C1BC-48F2-A384-DB7AA2877438}"/>
              </a:ext>
            </a:extLst>
          </p:cNvPr>
          <p:cNvSpPr>
            <a:spLocks noGrp="1"/>
          </p:cNvSpPr>
          <p:nvPr>
            <p:ph idx="1"/>
          </p:nvPr>
        </p:nvSpPr>
        <p:spPr/>
        <p:txBody>
          <a:bodyPr/>
          <a:lstStyle/>
          <a:p>
            <a:pPr>
              <a:buFont typeface="Wingdings" panose="05000000000000000000" pitchFamily="2" charset="2"/>
              <a:buChar char="v"/>
            </a:pPr>
            <a:r>
              <a:rPr lang="en-US" dirty="0"/>
              <a:t>The Debarment/Suspension Agreement and Certification &amp; List of Subcontractors process protects the federal government from fraud, waste and abuse by using a number of tools to avoid doing business with non-responsible contractors. Suspensions, Proposals for Debarment, and Debarments are the most widely known tools as these actions are visible to the public via SAM.</a:t>
            </a:r>
          </a:p>
          <a:p>
            <a:pPr>
              <a:buFont typeface="Wingdings" panose="05000000000000000000" pitchFamily="2" charset="2"/>
              <a:buChar char="v"/>
            </a:pPr>
            <a:r>
              <a:rPr lang="en-US" dirty="0"/>
              <a:t>The first page of the Debarment Suspension and Certification should have your name listed as the Provider, the program title and the term.</a:t>
            </a:r>
          </a:p>
          <a:p>
            <a:pPr>
              <a:buFont typeface="Wingdings" panose="05000000000000000000" pitchFamily="2" charset="2"/>
              <a:buChar char="v"/>
            </a:pPr>
            <a:r>
              <a:rPr lang="en-US" dirty="0"/>
              <a:t>The last page of the Debarment Suspension and Certification should have the authorized contract signer’s signature and title.</a:t>
            </a:r>
          </a:p>
          <a:p>
            <a:endParaRPr lang="en-US" dirty="0"/>
          </a:p>
          <a:p>
            <a:endParaRPr lang="en-US" dirty="0"/>
          </a:p>
        </p:txBody>
      </p:sp>
    </p:spTree>
    <p:extLst>
      <p:ext uri="{BB962C8B-B14F-4D97-AF65-F5344CB8AC3E}">
        <p14:creationId xmlns:p14="http://schemas.microsoft.com/office/powerpoint/2010/main" val="15871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551A-3A20-4C50-922B-D858ED733D4D}"/>
              </a:ext>
            </a:extLst>
          </p:cNvPr>
          <p:cNvSpPr>
            <a:spLocks noGrp="1"/>
          </p:cNvSpPr>
          <p:nvPr>
            <p:ph type="title"/>
          </p:nvPr>
        </p:nvSpPr>
        <p:spPr/>
        <p:txBody>
          <a:bodyPr/>
          <a:lstStyle/>
          <a:p>
            <a:r>
              <a:rPr lang="en-US" dirty="0"/>
              <a:t>Contract title Examples</a:t>
            </a:r>
          </a:p>
        </p:txBody>
      </p:sp>
      <p:sp>
        <p:nvSpPr>
          <p:cNvPr id="3" name="Content Placeholder 2">
            <a:extLst>
              <a:ext uri="{FF2B5EF4-FFF2-40B4-BE49-F238E27FC236}">
                <a16:creationId xmlns:a16="http://schemas.microsoft.com/office/drawing/2014/main" id="{E4BC416D-0AD2-4F11-8451-2F7326E9D44B}"/>
              </a:ext>
            </a:extLst>
          </p:cNvPr>
          <p:cNvSpPr>
            <a:spLocks noGrp="1"/>
          </p:cNvSpPr>
          <p:nvPr>
            <p:ph idx="1"/>
          </p:nvPr>
        </p:nvSpPr>
        <p:spPr>
          <a:xfrm>
            <a:off x="1981199" y="1676400"/>
            <a:ext cx="9556143" cy="5026549"/>
          </a:xfrm>
        </p:spPr>
        <p:txBody>
          <a:bodyPr>
            <a:normAutofit fontScale="92500" lnSpcReduction="20000"/>
          </a:bodyPr>
          <a:lstStyle/>
          <a:p>
            <a:r>
              <a:rPr lang="en-US" sz="2000" dirty="0"/>
              <a:t>MI- Health Link (</a:t>
            </a:r>
            <a:r>
              <a:rPr lang="en-US" sz="2000" b="1" dirty="0"/>
              <a:t>Outpatient</a:t>
            </a:r>
            <a:r>
              <a:rPr lang="en-US" sz="2000" dirty="0"/>
              <a:t>)</a:t>
            </a:r>
          </a:p>
          <a:p>
            <a:r>
              <a:rPr lang="en-US" sz="2000" dirty="0"/>
              <a:t>SUD- Substance Use Disorder (</a:t>
            </a:r>
            <a:r>
              <a:rPr lang="en-US" sz="2000" b="1" dirty="0"/>
              <a:t>Prevention and Treatment </a:t>
            </a:r>
            <a:r>
              <a:rPr lang="en-US" sz="2000" dirty="0"/>
              <a:t>)</a:t>
            </a:r>
          </a:p>
          <a:p>
            <a:r>
              <a:rPr lang="en-US" sz="2000" dirty="0"/>
              <a:t>Autism- Children (</a:t>
            </a:r>
            <a:r>
              <a:rPr lang="en-US" sz="2000" b="1" dirty="0"/>
              <a:t>Outpatient</a:t>
            </a:r>
            <a:r>
              <a:rPr lang="en-US" sz="2000" dirty="0"/>
              <a:t>) </a:t>
            </a:r>
          </a:p>
          <a:p>
            <a:r>
              <a:rPr lang="en-US" sz="2000" dirty="0"/>
              <a:t>Specialized Residential (</a:t>
            </a:r>
            <a:r>
              <a:rPr lang="en-US" sz="2000" b="1" dirty="0"/>
              <a:t>Residential</a:t>
            </a:r>
            <a:r>
              <a:rPr lang="en-US" sz="2000" dirty="0"/>
              <a:t>)</a:t>
            </a:r>
          </a:p>
          <a:p>
            <a:r>
              <a:rPr lang="en-US" sz="2000" dirty="0"/>
              <a:t>Unlicensed Residential Services ( SIL) Semi- Independent Living (owner/service provider to members) (</a:t>
            </a:r>
            <a:r>
              <a:rPr lang="en-US" sz="2000" b="1" dirty="0"/>
              <a:t>Residential</a:t>
            </a:r>
            <a:r>
              <a:rPr lang="en-US" sz="2000" dirty="0"/>
              <a:t>)</a:t>
            </a:r>
          </a:p>
          <a:p>
            <a:r>
              <a:rPr lang="en-US" sz="2000" dirty="0"/>
              <a:t>Financial Management Services: </a:t>
            </a:r>
            <a:r>
              <a:rPr lang="en-US" sz="2000" i="1" dirty="0"/>
              <a:t>formerly known as Fiscal Intermediary </a:t>
            </a:r>
            <a:r>
              <a:rPr lang="en-US" sz="2000" dirty="0"/>
              <a:t>(</a:t>
            </a:r>
            <a:r>
              <a:rPr lang="en-US" sz="2000" b="1" dirty="0"/>
              <a:t>Fiscal</a:t>
            </a:r>
            <a:r>
              <a:rPr lang="en-US" sz="2000" dirty="0"/>
              <a:t>)</a:t>
            </a:r>
          </a:p>
          <a:p>
            <a:r>
              <a:rPr lang="en-US" sz="2000" dirty="0"/>
              <a:t>MH Out-Patient Services (</a:t>
            </a:r>
            <a:r>
              <a:rPr lang="en-US" sz="2000" b="1" dirty="0"/>
              <a:t>Outpatient</a:t>
            </a:r>
            <a:r>
              <a:rPr lang="en-US" sz="2000" dirty="0"/>
              <a:t>)</a:t>
            </a:r>
          </a:p>
          <a:p>
            <a:r>
              <a:rPr lang="en-US" sz="2000" dirty="0"/>
              <a:t>MH Inpatient Services (</a:t>
            </a:r>
            <a:r>
              <a:rPr lang="en-US" sz="2000" b="1" dirty="0"/>
              <a:t>Inpatient</a:t>
            </a:r>
            <a:r>
              <a:rPr lang="en-US" sz="2000" dirty="0"/>
              <a:t>)</a:t>
            </a:r>
          </a:p>
          <a:p>
            <a:r>
              <a:rPr lang="en-US" sz="2000" dirty="0"/>
              <a:t>Staffing Agents/ Respite (</a:t>
            </a:r>
            <a:r>
              <a:rPr lang="en-US" sz="2000" b="1" dirty="0"/>
              <a:t>Residential</a:t>
            </a:r>
            <a:r>
              <a:rPr lang="en-US" sz="2000" dirty="0"/>
              <a:t>)</a:t>
            </a:r>
          </a:p>
          <a:p>
            <a:r>
              <a:rPr lang="en-US" sz="2000" dirty="0"/>
              <a:t>Skill Building/Supported Employment ( </a:t>
            </a:r>
            <a:r>
              <a:rPr lang="en-US" sz="2000" b="1" dirty="0"/>
              <a:t>Outpatient</a:t>
            </a:r>
            <a:r>
              <a:rPr lang="en-US" sz="2000" dirty="0"/>
              <a:t>)</a:t>
            </a:r>
          </a:p>
          <a:p>
            <a:pPr marL="0" indent="0">
              <a:buNone/>
            </a:pPr>
            <a:r>
              <a:rPr lang="en-US" sz="2000" dirty="0">
                <a:solidFill>
                  <a:schemeClr val="accent1"/>
                </a:solidFill>
              </a:rPr>
              <a:t>**If you have multiple programs, enter both program titles.**</a:t>
            </a:r>
          </a:p>
        </p:txBody>
      </p:sp>
    </p:spTree>
    <p:extLst>
      <p:ext uri="{BB962C8B-B14F-4D97-AF65-F5344CB8AC3E}">
        <p14:creationId xmlns:p14="http://schemas.microsoft.com/office/powerpoint/2010/main" val="424848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56E7B4-03CF-499A-7B8F-57AB485F0D5A}"/>
              </a:ext>
            </a:extLst>
          </p:cNvPr>
          <p:cNvPicPr>
            <a:picLocks noChangeAspect="1"/>
          </p:cNvPicPr>
          <p:nvPr/>
        </p:nvPicPr>
        <p:blipFill>
          <a:blip r:embed="rId2"/>
          <a:stretch>
            <a:fillRect/>
          </a:stretch>
        </p:blipFill>
        <p:spPr>
          <a:xfrm>
            <a:off x="1587260" y="160962"/>
            <a:ext cx="9239552" cy="6697037"/>
          </a:xfrm>
          <a:prstGeom prst="rect">
            <a:avLst/>
          </a:prstGeom>
        </p:spPr>
      </p:pic>
      <p:sp>
        <p:nvSpPr>
          <p:cNvPr id="4" name="Rectangle 3">
            <a:extLst>
              <a:ext uri="{FF2B5EF4-FFF2-40B4-BE49-F238E27FC236}">
                <a16:creationId xmlns:a16="http://schemas.microsoft.com/office/drawing/2014/main" id="{FF72CC94-30BD-47C9-A426-D3A4982F8627}"/>
              </a:ext>
            </a:extLst>
          </p:cNvPr>
          <p:cNvSpPr/>
          <p:nvPr/>
        </p:nvSpPr>
        <p:spPr>
          <a:xfrm>
            <a:off x="10187250" y="2793099"/>
            <a:ext cx="145928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List the Contract Type– Outpatient, Residential, Fiscal, and SUD</a:t>
            </a:r>
          </a:p>
        </p:txBody>
      </p:sp>
      <p:cxnSp>
        <p:nvCxnSpPr>
          <p:cNvPr id="5" name="Straight Arrow Connector 4">
            <a:extLst>
              <a:ext uri="{FF2B5EF4-FFF2-40B4-BE49-F238E27FC236}">
                <a16:creationId xmlns:a16="http://schemas.microsoft.com/office/drawing/2014/main" id="{BAA0EE5E-0ED9-4CD2-8D20-DE1752A68D4F}"/>
              </a:ext>
            </a:extLst>
          </p:cNvPr>
          <p:cNvCxnSpPr>
            <a:cxnSpLocks/>
          </p:cNvCxnSpPr>
          <p:nvPr/>
        </p:nvCxnSpPr>
        <p:spPr>
          <a:xfrm>
            <a:off x="9589135" y="2383407"/>
            <a:ext cx="598115" cy="491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05930AE-1F33-4BCB-B7E2-6D082654D9E6}"/>
              </a:ext>
            </a:extLst>
          </p:cNvPr>
          <p:cNvSpPr/>
          <p:nvPr/>
        </p:nvSpPr>
        <p:spPr>
          <a:xfrm>
            <a:off x="9890760" y="1339636"/>
            <a:ext cx="136144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List the name of your company.</a:t>
            </a:r>
          </a:p>
        </p:txBody>
      </p:sp>
      <p:cxnSp>
        <p:nvCxnSpPr>
          <p:cNvPr id="8" name="Straight Arrow Connector 7">
            <a:extLst>
              <a:ext uri="{FF2B5EF4-FFF2-40B4-BE49-F238E27FC236}">
                <a16:creationId xmlns:a16="http://schemas.microsoft.com/office/drawing/2014/main" id="{124FAD78-7808-453C-9029-0EA3F548E34C}"/>
              </a:ext>
            </a:extLst>
          </p:cNvPr>
          <p:cNvCxnSpPr>
            <a:cxnSpLocks/>
          </p:cNvCxnSpPr>
          <p:nvPr/>
        </p:nvCxnSpPr>
        <p:spPr>
          <a:xfrm flipV="1">
            <a:off x="9552305" y="1820162"/>
            <a:ext cx="338455" cy="20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0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wireframe building presentation (widescreen).potx" id="{58CE74E2-616B-447D-963B-87527DA5909A}" vid="{49D84436-E293-416F-BC4D-7976A1E115A4}"/>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30ACA12B39B24A91E68D8B0CBF3C23" ma:contentTypeVersion="10" ma:contentTypeDescription="Create a new document." ma:contentTypeScope="" ma:versionID="11ae42f686bb609917fc097f17e57cd3">
  <xsd:schema xmlns:xsd="http://www.w3.org/2001/XMLSchema" xmlns:xs="http://www.w3.org/2001/XMLSchema" xmlns:p="http://schemas.microsoft.com/office/2006/metadata/properties" xmlns:ns3="f5b97e6d-7359-4efd-9d01-abb6f9aaa163" xmlns:ns4="f50b2f21-79cb-4006-9d4b-8c9b06a11eb1" targetNamespace="http://schemas.microsoft.com/office/2006/metadata/properties" ma:root="true" ma:fieldsID="1cd7d4807166da6e0b86d9a00e1d2c84" ns3:_="" ns4:_="">
    <xsd:import namespace="f5b97e6d-7359-4efd-9d01-abb6f9aaa163"/>
    <xsd:import namespace="f50b2f21-79cb-4006-9d4b-8c9b06a11eb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b97e6d-7359-4efd-9d01-abb6f9aaa1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0b2f21-79cb-4006-9d4b-8c9b06a11e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69600C-4B8C-4A5D-B024-9D72647ABB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b97e6d-7359-4efd-9d01-abb6f9aaa163"/>
    <ds:schemaRef ds:uri="f50b2f21-79cb-4006-9d4b-8c9b06a11e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22FB08-A46C-4C0A-8764-4BFA0C11416C}">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f50b2f21-79cb-4006-9d4b-8c9b06a11eb1"/>
    <ds:schemaRef ds:uri="f5b97e6d-7359-4efd-9d01-abb6f9aaa163"/>
    <ds:schemaRef ds:uri="http://purl.org/dc/terms/"/>
  </ds:schemaRefs>
</ds:datastoreItem>
</file>

<file path=customXml/itemProps3.xml><?xml version="1.0" encoding="utf-8"?>
<ds:datastoreItem xmlns:ds="http://schemas.openxmlformats.org/officeDocument/2006/customXml" ds:itemID="{62C6BD9A-0B54-4EBB-838A-99F3C48FBD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wireframe building presentation (widescreen)</Template>
  <TotalTime>2789</TotalTime>
  <Words>2271</Words>
  <Application>Microsoft Office PowerPoint</Application>
  <PresentationFormat>Widescreen</PresentationFormat>
  <Paragraphs>131</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Wingdings</vt:lpstr>
      <vt:lpstr>Wireframe Building 16x9</vt:lpstr>
      <vt:lpstr> DWIHN  FY 24-25  PRE-CONTRACTING INSTRUCTIONS GUIDE </vt:lpstr>
      <vt:lpstr>BUSINESS INFORMATION QUESTIONAIRE </vt:lpstr>
      <vt:lpstr>PowerPoint Presentation</vt:lpstr>
      <vt:lpstr>PowerPoint Presentation</vt:lpstr>
      <vt:lpstr>PowerPoint Presentation</vt:lpstr>
      <vt:lpstr>PowerPoint Presentation</vt:lpstr>
      <vt:lpstr>DEBARMENT/SUSPENSION AGREEMENT AND CERTIFICATION &amp; LIST OF SUBCONTRACTORS</vt:lpstr>
      <vt:lpstr>Contract title Examples</vt:lpstr>
      <vt:lpstr>PowerPoint Presentation</vt:lpstr>
      <vt:lpstr>PowerPoint Presentation</vt:lpstr>
      <vt:lpstr>DETROIT WAYNE Integrated HEALTH NETWORK FIRST TIER SUBCONTRACTOR DESIGNATION FORM</vt:lpstr>
      <vt:lpstr>DETROIT WAYNE Integrated HEALTH NETWORK FIRST TIER SUBCONTRACTOR DESIGNATION FORM (Continuation)</vt:lpstr>
      <vt:lpstr>PowerPoint Presentation</vt:lpstr>
      <vt:lpstr>PowerPoint Presentation</vt:lpstr>
      <vt:lpstr>PowerPoint Presentation</vt:lpstr>
      <vt:lpstr>SUBCONTRACTOR LIST</vt:lpstr>
      <vt:lpstr>PowerPoint Presentation</vt:lpstr>
      <vt:lpstr>PowerPoint Presentation</vt:lpstr>
      <vt:lpstr>ETHICS</vt:lpstr>
      <vt:lpstr>PowerPoint Presentation</vt:lpstr>
      <vt:lpstr>PowerPoint Presentation</vt:lpstr>
      <vt:lpstr>PowerPoint Presentation</vt:lpstr>
      <vt:lpstr>PowerPoint Presentation</vt:lpstr>
      <vt:lpstr>DISCLOSURE of OWNERSHIP and CONTROLLING INTEREST</vt:lpstr>
      <vt:lpstr>PowerPoint Presentation</vt:lpstr>
      <vt:lpstr>PowerPoint Presentation</vt:lpstr>
      <vt:lpstr>PowerPoint Presentation</vt:lpstr>
      <vt:lpstr>PowerPoint Presentation</vt:lpstr>
      <vt:lpstr>PowerPoint Presentation</vt:lpstr>
      <vt:lpstr>PowerPoint Presentation</vt:lpstr>
      <vt:lpstr>W9</vt:lpstr>
      <vt:lpstr>W9 (Continuation)</vt:lpstr>
      <vt:lpstr>W9 (Continuation)</vt:lpstr>
      <vt:lpstr>W9 (Continuation)</vt:lpstr>
      <vt:lpstr>W9 (Continuation)</vt:lpstr>
      <vt:lpstr>W-9</vt:lpstr>
      <vt:lpstr>PowerPoint Presentation</vt:lpstr>
      <vt:lpstr>CERTIFICATE of INSURANCE</vt:lpstr>
      <vt:lpstr>PowerPoint Presentation</vt:lpstr>
      <vt:lpstr>PowerPoint Presentation</vt:lpstr>
      <vt:lpstr>PowerPoint Presentation</vt:lpstr>
      <vt:lpstr>PowerPoint Presentation</vt:lpstr>
      <vt:lpstr>PowerPoint Presentation</vt:lpstr>
      <vt:lpstr>Sam.Gov </vt:lpstr>
      <vt:lpstr>OIG</vt:lpstr>
      <vt:lpstr>Pre-contracting Packet Checklist: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Nasr Doss</dc:creator>
  <cp:lastModifiedBy>Rai Williams</cp:lastModifiedBy>
  <cp:revision>111</cp:revision>
  <cp:lastPrinted>2021-05-04T17:41:34Z</cp:lastPrinted>
  <dcterms:created xsi:type="dcterms:W3CDTF">2020-07-22T20:16:22Z</dcterms:created>
  <dcterms:modified xsi:type="dcterms:W3CDTF">2024-08-07T18:18:25Z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0x010100DB30ACA12B39B24A91E68D8B0CBF3C23</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