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56" r:id="rId5"/>
    <p:sldId id="345" r:id="rId6"/>
    <p:sldId id="278" r:id="rId7"/>
    <p:sldId id="321" r:id="rId8"/>
    <p:sldId id="307" r:id="rId9"/>
    <p:sldId id="327" r:id="rId10"/>
    <p:sldId id="329" r:id="rId11"/>
    <p:sldId id="281" r:id="rId12"/>
    <p:sldId id="335" r:id="rId13"/>
    <p:sldId id="279" r:id="rId14"/>
    <p:sldId id="336" r:id="rId15"/>
    <p:sldId id="347" r:id="rId16"/>
    <p:sldId id="339" r:id="rId17"/>
    <p:sldId id="340" r:id="rId18"/>
    <p:sldId id="337" r:id="rId19"/>
    <p:sldId id="341" r:id="rId20"/>
    <p:sldId id="338" r:id="rId21"/>
    <p:sldId id="365" r:id="rId22"/>
    <p:sldId id="346" r:id="rId23"/>
    <p:sldId id="342" r:id="rId24"/>
    <p:sldId id="343" r:id="rId25"/>
    <p:sldId id="367" r:id="rId26"/>
    <p:sldId id="291" r:id="rId27"/>
    <p:sldId id="349" r:id="rId28"/>
    <p:sldId id="350" r:id="rId29"/>
    <p:sldId id="344" r:id="rId30"/>
    <p:sldId id="294" r:id="rId31"/>
    <p:sldId id="313" r:id="rId32"/>
    <p:sldId id="312" r:id="rId33"/>
    <p:sldId id="304" r:id="rId34"/>
    <p:sldId id="324" r:id="rId35"/>
    <p:sldId id="30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D7BAF5-AA07-4335-804D-BBA1CF8CE1F3}" v="15" dt="2025-12-10T20:13:29.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4660"/>
  </p:normalViewPr>
  <p:slideViewPr>
    <p:cSldViewPr snapToGrid="0">
      <p:cViewPr varScale="1">
        <p:scale>
          <a:sx n="88" d="100"/>
          <a:sy n="88" d="100"/>
        </p:scale>
        <p:origin x="84"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nda Brown" userId="9089ce91-327b-4cd1-be8d-ff15d7f9d4a2" providerId="ADAL" clId="{D29DAE9F-142E-4007-ABCB-ECC1F0B90AA3}"/>
    <pc:docChg chg="undo custSel addSld delSld modSld sldOrd">
      <pc:chgData name="Lucinda Brown" userId="9089ce91-327b-4cd1-be8d-ff15d7f9d4a2" providerId="ADAL" clId="{D29DAE9F-142E-4007-ABCB-ECC1F0B90AA3}" dt="2025-12-10T20:14:42.669" v="1637" actId="47"/>
      <pc:docMkLst>
        <pc:docMk/>
      </pc:docMkLst>
      <pc:sldChg chg="modSp mod">
        <pc:chgData name="Lucinda Brown" userId="9089ce91-327b-4cd1-be8d-ff15d7f9d4a2" providerId="ADAL" clId="{D29DAE9F-142E-4007-ABCB-ECC1F0B90AA3}" dt="2025-11-20T19:53:57.647" v="1599" actId="113"/>
        <pc:sldMkLst>
          <pc:docMk/>
          <pc:sldMk cId="3232358831" sldId="256"/>
        </pc:sldMkLst>
        <pc:spChg chg="mod">
          <ac:chgData name="Lucinda Brown" userId="9089ce91-327b-4cd1-be8d-ff15d7f9d4a2" providerId="ADAL" clId="{D29DAE9F-142E-4007-ABCB-ECC1F0B90AA3}" dt="2025-11-20T19:53:57.647" v="1599" actId="113"/>
          <ac:spMkLst>
            <pc:docMk/>
            <pc:sldMk cId="3232358831" sldId="256"/>
            <ac:spMk id="2" creationId="{84FC2039-1C00-EBF8-7470-4081E45A3C9D}"/>
          </ac:spMkLst>
        </pc:spChg>
      </pc:sldChg>
      <pc:sldChg chg="modTransition">
        <pc:chgData name="Lucinda Brown" userId="9089ce91-327b-4cd1-be8d-ff15d7f9d4a2" providerId="ADAL" clId="{D29DAE9F-142E-4007-ABCB-ECC1F0B90AA3}" dt="2025-11-20T18:58:33.321" v="1598"/>
        <pc:sldMkLst>
          <pc:docMk/>
          <pc:sldMk cId="2026131378" sldId="324"/>
        </pc:sldMkLst>
      </pc:sldChg>
      <pc:sldChg chg="addSp delSp modSp del mod">
        <pc:chgData name="Lucinda Brown" userId="9089ce91-327b-4cd1-be8d-ff15d7f9d4a2" providerId="ADAL" clId="{D29DAE9F-142E-4007-ABCB-ECC1F0B90AA3}" dt="2025-12-10T20:14:42.669" v="1637" actId="47"/>
        <pc:sldMkLst>
          <pc:docMk/>
          <pc:sldMk cId="4283023772" sldId="330"/>
        </pc:sldMkLst>
        <pc:spChg chg="del mod">
          <ac:chgData name="Lucinda Brown" userId="9089ce91-327b-4cd1-be8d-ff15d7f9d4a2" providerId="ADAL" clId="{D29DAE9F-142E-4007-ABCB-ECC1F0B90AA3}" dt="2025-12-10T20:13:13.150" v="1629" actId="21"/>
          <ac:spMkLst>
            <pc:docMk/>
            <pc:sldMk cId="4283023772" sldId="330"/>
            <ac:spMk id="3" creationId="{E962E937-CB5E-DDA7-D474-F908C89E9675}"/>
          </ac:spMkLst>
        </pc:spChg>
        <pc:spChg chg="add del mod">
          <ac:chgData name="Lucinda Brown" userId="9089ce91-327b-4cd1-be8d-ff15d7f9d4a2" providerId="ADAL" clId="{D29DAE9F-142E-4007-ABCB-ECC1F0B90AA3}" dt="2025-12-10T20:13:23.541" v="1631" actId="21"/>
          <ac:spMkLst>
            <pc:docMk/>
            <pc:sldMk cId="4283023772" sldId="330"/>
            <ac:spMk id="8" creationId="{1CCBB70B-6B1C-9953-8EC7-0A12E3A9E2D4}"/>
          </ac:spMkLst>
        </pc:spChg>
        <pc:spChg chg="add del mod">
          <ac:chgData name="Lucinda Brown" userId="9089ce91-327b-4cd1-be8d-ff15d7f9d4a2" providerId="ADAL" clId="{D29DAE9F-142E-4007-ABCB-ECC1F0B90AA3}" dt="2025-12-10T20:13:26.138" v="1632"/>
          <ac:spMkLst>
            <pc:docMk/>
            <pc:sldMk cId="4283023772" sldId="330"/>
            <ac:spMk id="10" creationId="{0327979B-DAAF-5486-61C3-9603B46E3668}"/>
          </ac:spMkLst>
        </pc:spChg>
        <pc:spChg chg="add del mod">
          <ac:chgData name="Lucinda Brown" userId="9089ce91-327b-4cd1-be8d-ff15d7f9d4a2" providerId="ADAL" clId="{D29DAE9F-142E-4007-ABCB-ECC1F0B90AA3}" dt="2025-12-10T20:13:29.642" v="1633"/>
          <ac:spMkLst>
            <pc:docMk/>
            <pc:sldMk cId="4283023772" sldId="330"/>
            <ac:spMk id="11" creationId="{1CCBB70B-6B1C-9953-8EC7-0A12E3A9E2D4}"/>
          </ac:spMkLst>
        </pc:spChg>
        <pc:spChg chg="add mod">
          <ac:chgData name="Lucinda Brown" userId="9089ce91-327b-4cd1-be8d-ff15d7f9d4a2" providerId="ADAL" clId="{D29DAE9F-142E-4007-ABCB-ECC1F0B90AA3}" dt="2025-12-10T20:13:29.642" v="1633"/>
          <ac:spMkLst>
            <pc:docMk/>
            <pc:sldMk cId="4283023772" sldId="330"/>
            <ac:spMk id="13" creationId="{B3E9F8C0-84FB-2D4E-60C7-8EFC913D174B}"/>
          </ac:spMkLst>
        </pc:spChg>
        <pc:picChg chg="del">
          <ac:chgData name="Lucinda Brown" userId="9089ce91-327b-4cd1-be8d-ff15d7f9d4a2" providerId="ADAL" clId="{D29DAE9F-142E-4007-ABCB-ECC1F0B90AA3}" dt="2025-12-10T20:13:15.179" v="1630" actId="478"/>
          <ac:picMkLst>
            <pc:docMk/>
            <pc:sldMk cId="4283023772" sldId="330"/>
            <ac:picMk id="12" creationId="{964E4BFE-094C-A09A-A957-D981DB7CB83E}"/>
          </ac:picMkLst>
        </pc:picChg>
      </pc:sldChg>
      <pc:sldChg chg="modSp mod">
        <pc:chgData name="Lucinda Brown" userId="9089ce91-327b-4cd1-be8d-ff15d7f9d4a2" providerId="ADAL" clId="{D29DAE9F-142E-4007-ABCB-ECC1F0B90AA3}" dt="2025-12-10T20:09:07.370" v="1601" actId="313"/>
        <pc:sldMkLst>
          <pc:docMk/>
          <pc:sldMk cId="1334102875" sldId="337"/>
        </pc:sldMkLst>
        <pc:spChg chg="mod">
          <ac:chgData name="Lucinda Brown" userId="9089ce91-327b-4cd1-be8d-ff15d7f9d4a2" providerId="ADAL" clId="{D29DAE9F-142E-4007-ABCB-ECC1F0B90AA3}" dt="2025-12-10T20:09:07.370" v="1601" actId="313"/>
          <ac:spMkLst>
            <pc:docMk/>
            <pc:sldMk cId="1334102875" sldId="337"/>
            <ac:spMk id="17" creationId="{B8D6DFA8-BDFF-CF72-F65E-1FAB6F9E39A3}"/>
          </ac:spMkLst>
        </pc:spChg>
      </pc:sldChg>
      <pc:sldChg chg="addSp delSp modSp mod">
        <pc:chgData name="Lucinda Brown" userId="9089ce91-327b-4cd1-be8d-ff15d7f9d4a2" providerId="ADAL" clId="{D29DAE9F-142E-4007-ABCB-ECC1F0B90AA3}" dt="2025-12-10T20:10:27.857" v="1609" actId="20577"/>
        <pc:sldMkLst>
          <pc:docMk/>
          <pc:sldMk cId="983020122" sldId="338"/>
        </pc:sldMkLst>
        <pc:spChg chg="mod">
          <ac:chgData name="Lucinda Brown" userId="9089ce91-327b-4cd1-be8d-ff15d7f9d4a2" providerId="ADAL" clId="{D29DAE9F-142E-4007-ABCB-ECC1F0B90AA3}" dt="2025-12-10T20:10:27.857" v="1609" actId="20577"/>
          <ac:spMkLst>
            <pc:docMk/>
            <pc:sldMk cId="983020122" sldId="338"/>
            <ac:spMk id="11" creationId="{3027C6DD-2E1D-9512-C180-A1233E887B28}"/>
          </ac:spMkLst>
        </pc:spChg>
      </pc:sldChg>
      <pc:sldChg chg="modSp mod">
        <pc:chgData name="Lucinda Brown" userId="9089ce91-327b-4cd1-be8d-ff15d7f9d4a2" providerId="ADAL" clId="{D29DAE9F-142E-4007-ABCB-ECC1F0B90AA3}" dt="2025-12-10T20:10:20.464" v="1608" actId="20577"/>
        <pc:sldMkLst>
          <pc:docMk/>
          <pc:sldMk cId="956716328" sldId="341"/>
        </pc:sldMkLst>
        <pc:spChg chg="mod">
          <ac:chgData name="Lucinda Brown" userId="9089ce91-327b-4cd1-be8d-ff15d7f9d4a2" providerId="ADAL" clId="{D29DAE9F-142E-4007-ABCB-ECC1F0B90AA3}" dt="2025-12-10T20:10:20.464" v="1608" actId="20577"/>
          <ac:spMkLst>
            <pc:docMk/>
            <pc:sldMk cId="956716328" sldId="341"/>
            <ac:spMk id="17" creationId="{28DC93BB-DA66-1EC8-6AA8-DC19FE42E220}"/>
          </ac:spMkLst>
        </pc:spChg>
      </pc:sldChg>
      <pc:sldChg chg="modSp mod">
        <pc:chgData name="Lucinda Brown" userId="9089ce91-327b-4cd1-be8d-ff15d7f9d4a2" providerId="ADAL" clId="{D29DAE9F-142E-4007-ABCB-ECC1F0B90AA3}" dt="2025-12-10T20:11:33.956" v="1626" actId="20577"/>
        <pc:sldMkLst>
          <pc:docMk/>
          <pc:sldMk cId="3843679565" sldId="343"/>
        </pc:sldMkLst>
        <pc:spChg chg="mod">
          <ac:chgData name="Lucinda Brown" userId="9089ce91-327b-4cd1-be8d-ff15d7f9d4a2" providerId="ADAL" clId="{D29DAE9F-142E-4007-ABCB-ECC1F0B90AA3}" dt="2025-12-10T20:11:33.956" v="1626" actId="20577"/>
          <ac:spMkLst>
            <pc:docMk/>
            <pc:sldMk cId="3843679565" sldId="343"/>
            <ac:spMk id="3" creationId="{3261C336-D5C0-8524-7CC7-FA57DD64BFFC}"/>
          </ac:spMkLst>
        </pc:spChg>
      </pc:sldChg>
      <pc:sldChg chg="modSp mod">
        <pc:chgData name="Lucinda Brown" userId="9089ce91-327b-4cd1-be8d-ff15d7f9d4a2" providerId="ADAL" clId="{D29DAE9F-142E-4007-ABCB-ECC1F0B90AA3}" dt="2025-11-20T19:54:27.688" v="1600" actId="20577"/>
        <pc:sldMkLst>
          <pc:docMk/>
          <pc:sldMk cId="925772558" sldId="346"/>
        </pc:sldMkLst>
        <pc:spChg chg="mod">
          <ac:chgData name="Lucinda Brown" userId="9089ce91-327b-4cd1-be8d-ff15d7f9d4a2" providerId="ADAL" clId="{D29DAE9F-142E-4007-ABCB-ECC1F0B90AA3}" dt="2025-11-20T19:54:27.688" v="1600" actId="20577"/>
          <ac:spMkLst>
            <pc:docMk/>
            <pc:sldMk cId="925772558" sldId="346"/>
            <ac:spMk id="3" creationId="{859963F3-BE1D-89E6-A7A1-8E01EF2E1C2E}"/>
          </ac:spMkLst>
        </pc:spChg>
      </pc:sldChg>
      <pc:sldChg chg="modSp mod">
        <pc:chgData name="Lucinda Brown" userId="9089ce91-327b-4cd1-be8d-ff15d7f9d4a2" providerId="ADAL" clId="{D29DAE9F-142E-4007-ABCB-ECC1F0B90AA3}" dt="2025-11-20T18:53:17.157" v="1597" actId="20577"/>
        <pc:sldMkLst>
          <pc:docMk/>
          <pc:sldMk cId="2212793453" sldId="350"/>
        </pc:sldMkLst>
        <pc:spChg chg="mod">
          <ac:chgData name="Lucinda Brown" userId="9089ce91-327b-4cd1-be8d-ff15d7f9d4a2" providerId="ADAL" clId="{D29DAE9F-142E-4007-ABCB-ECC1F0B90AA3}" dt="2025-11-20T18:53:17.157" v="1597" actId="20577"/>
          <ac:spMkLst>
            <pc:docMk/>
            <pc:sldMk cId="2212793453" sldId="350"/>
            <ac:spMk id="3" creationId="{D48256C4-4E08-5915-9D4A-CF80A5E981A8}"/>
          </ac:spMkLst>
        </pc:spChg>
      </pc:sldChg>
      <pc:sldChg chg="new del">
        <pc:chgData name="Lucinda Brown" userId="9089ce91-327b-4cd1-be8d-ff15d7f9d4a2" providerId="ADAL" clId="{D29DAE9F-142E-4007-ABCB-ECC1F0B90AA3}" dt="2025-12-10T20:14:31.991" v="1636" actId="47"/>
        <pc:sldMkLst>
          <pc:docMk/>
          <pc:sldMk cId="615328499" sldId="366"/>
        </pc:sldMkLst>
      </pc:sldChg>
      <pc:sldChg chg="add setBg">
        <pc:chgData name="Lucinda Brown" userId="9089ce91-327b-4cd1-be8d-ff15d7f9d4a2" providerId="ADAL" clId="{D29DAE9F-142E-4007-ABCB-ECC1F0B90AA3}" dt="2025-12-10T20:14:29.309" v="1635"/>
        <pc:sldMkLst>
          <pc:docMk/>
          <pc:sldMk cId="1556978714" sldId="36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568DB9-C5F2-C19B-3582-939A9581F9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Self-Directing Services 101</a:t>
            </a:r>
          </a:p>
        </p:txBody>
      </p:sp>
      <p:sp>
        <p:nvSpPr>
          <p:cNvPr id="3" name="Date Placeholder 2">
            <a:extLst>
              <a:ext uri="{FF2B5EF4-FFF2-40B4-BE49-F238E27FC236}">
                <a16:creationId xmlns:a16="http://schemas.microsoft.com/office/drawing/2014/main" id="{5C6B17C2-665B-0210-ABEC-E6BC3EC8BB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6B6D69-F5CD-425A-8278-08D0998680B5}" type="datetimeFigureOut">
              <a:rPr lang="en-US" smtClean="0"/>
              <a:t>12/10/2025</a:t>
            </a:fld>
            <a:endParaRPr lang="en-US"/>
          </a:p>
        </p:txBody>
      </p:sp>
      <p:sp>
        <p:nvSpPr>
          <p:cNvPr id="4" name="Footer Placeholder 3">
            <a:extLst>
              <a:ext uri="{FF2B5EF4-FFF2-40B4-BE49-F238E27FC236}">
                <a16:creationId xmlns:a16="http://schemas.microsoft.com/office/drawing/2014/main" id="{BDFD7AA1-1B85-CAD2-EDE5-E2929EDB7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EF2F66-EDE0-AD63-495B-71F64DE75E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E2A3FB-3393-4A10-AEA6-C6A30C3E948E}" type="slidenum">
              <a:rPr lang="en-US" smtClean="0"/>
              <a:t>‹#›</a:t>
            </a:fld>
            <a:endParaRPr lang="en-US"/>
          </a:p>
        </p:txBody>
      </p:sp>
    </p:spTree>
    <p:extLst>
      <p:ext uri="{BB962C8B-B14F-4D97-AF65-F5344CB8AC3E}">
        <p14:creationId xmlns:p14="http://schemas.microsoft.com/office/powerpoint/2010/main" val="353358883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Self-Directing Services 101</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FFD959-0FBE-41E3-BA21-40327F9488A5}" type="datetimeFigureOut">
              <a:rPr lang="en-US" smtClean="0"/>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57D63-CA3A-492F-AE4C-0AD12F2D6543}" type="slidenum">
              <a:rPr lang="en-US" smtClean="0"/>
              <a:t>‹#›</a:t>
            </a:fld>
            <a:endParaRPr lang="en-US"/>
          </a:p>
        </p:txBody>
      </p:sp>
    </p:spTree>
    <p:extLst>
      <p:ext uri="{BB962C8B-B14F-4D97-AF65-F5344CB8AC3E}">
        <p14:creationId xmlns:p14="http://schemas.microsoft.com/office/powerpoint/2010/main" val="229202056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Self-Directing Services 101</a:t>
            </a:r>
          </a:p>
        </p:txBody>
      </p:sp>
      <p:sp>
        <p:nvSpPr>
          <p:cNvPr id="5" name="Slide Number Placeholder 4"/>
          <p:cNvSpPr>
            <a:spLocks noGrp="1"/>
          </p:cNvSpPr>
          <p:nvPr>
            <p:ph type="sldNum" sz="quarter" idx="5"/>
          </p:nvPr>
        </p:nvSpPr>
        <p:spPr/>
        <p:txBody>
          <a:bodyPr/>
          <a:lstStyle/>
          <a:p>
            <a:fld id="{BEF57D63-CA3A-492F-AE4C-0AD12F2D6543}" type="slidenum">
              <a:rPr lang="en-US" smtClean="0"/>
              <a:t>8</a:t>
            </a:fld>
            <a:endParaRPr lang="en-US"/>
          </a:p>
        </p:txBody>
      </p:sp>
    </p:spTree>
    <p:extLst>
      <p:ext uri="{BB962C8B-B14F-4D97-AF65-F5344CB8AC3E}">
        <p14:creationId xmlns:p14="http://schemas.microsoft.com/office/powerpoint/2010/main" val="4091199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Self-Directing Services 101</a:t>
            </a:r>
          </a:p>
        </p:txBody>
      </p:sp>
      <p:sp>
        <p:nvSpPr>
          <p:cNvPr id="5" name="Slide Number Placeholder 4"/>
          <p:cNvSpPr>
            <a:spLocks noGrp="1"/>
          </p:cNvSpPr>
          <p:nvPr>
            <p:ph type="sldNum" sz="quarter" idx="5"/>
          </p:nvPr>
        </p:nvSpPr>
        <p:spPr/>
        <p:txBody>
          <a:bodyPr/>
          <a:lstStyle/>
          <a:p>
            <a:fld id="{BEF57D63-CA3A-492F-AE4C-0AD12F2D6543}" type="slidenum">
              <a:rPr lang="en-US" smtClean="0"/>
              <a:t>14</a:t>
            </a:fld>
            <a:endParaRPr lang="en-US"/>
          </a:p>
        </p:txBody>
      </p:sp>
    </p:spTree>
    <p:extLst>
      <p:ext uri="{BB962C8B-B14F-4D97-AF65-F5344CB8AC3E}">
        <p14:creationId xmlns:p14="http://schemas.microsoft.com/office/powerpoint/2010/main" val="2247673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Self-Directing Services 101</a:t>
            </a:r>
          </a:p>
        </p:txBody>
      </p:sp>
      <p:sp>
        <p:nvSpPr>
          <p:cNvPr id="5" name="Slide Number Placeholder 4"/>
          <p:cNvSpPr>
            <a:spLocks noGrp="1"/>
          </p:cNvSpPr>
          <p:nvPr>
            <p:ph type="sldNum" sz="quarter" idx="5"/>
          </p:nvPr>
        </p:nvSpPr>
        <p:spPr/>
        <p:txBody>
          <a:bodyPr/>
          <a:lstStyle/>
          <a:p>
            <a:fld id="{BEF57D63-CA3A-492F-AE4C-0AD12F2D6543}" type="slidenum">
              <a:rPr lang="en-US" smtClean="0"/>
              <a:t>17</a:t>
            </a:fld>
            <a:endParaRPr lang="en-US"/>
          </a:p>
        </p:txBody>
      </p:sp>
    </p:spTree>
    <p:extLst>
      <p:ext uri="{BB962C8B-B14F-4D97-AF65-F5344CB8AC3E}">
        <p14:creationId xmlns:p14="http://schemas.microsoft.com/office/powerpoint/2010/main" val="2617126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Self-Directing Services 101</a:t>
            </a:r>
          </a:p>
        </p:txBody>
      </p:sp>
      <p:sp>
        <p:nvSpPr>
          <p:cNvPr id="5" name="Slide Number Placeholder 4"/>
          <p:cNvSpPr>
            <a:spLocks noGrp="1"/>
          </p:cNvSpPr>
          <p:nvPr>
            <p:ph type="sldNum" sz="quarter" idx="5"/>
          </p:nvPr>
        </p:nvSpPr>
        <p:spPr/>
        <p:txBody>
          <a:bodyPr/>
          <a:lstStyle/>
          <a:p>
            <a:fld id="{BEF57D63-CA3A-492F-AE4C-0AD12F2D6543}" type="slidenum">
              <a:rPr lang="en-US" smtClean="0"/>
              <a:t>23</a:t>
            </a:fld>
            <a:endParaRPr lang="en-US"/>
          </a:p>
        </p:txBody>
      </p:sp>
    </p:spTree>
    <p:extLst>
      <p:ext uri="{BB962C8B-B14F-4D97-AF65-F5344CB8AC3E}">
        <p14:creationId xmlns:p14="http://schemas.microsoft.com/office/powerpoint/2010/main" val="2441660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Self-Directing Services 101</a:t>
            </a:r>
          </a:p>
        </p:txBody>
      </p:sp>
      <p:sp>
        <p:nvSpPr>
          <p:cNvPr id="5" name="Slide Number Placeholder 4"/>
          <p:cNvSpPr>
            <a:spLocks noGrp="1"/>
          </p:cNvSpPr>
          <p:nvPr>
            <p:ph type="sldNum" sz="quarter" idx="5"/>
          </p:nvPr>
        </p:nvSpPr>
        <p:spPr/>
        <p:txBody>
          <a:bodyPr/>
          <a:lstStyle/>
          <a:p>
            <a:fld id="{BEF57D63-CA3A-492F-AE4C-0AD12F2D6543}" type="slidenum">
              <a:rPr lang="en-US" smtClean="0"/>
              <a:t>26</a:t>
            </a:fld>
            <a:endParaRPr lang="en-US"/>
          </a:p>
        </p:txBody>
      </p:sp>
    </p:spTree>
    <p:extLst>
      <p:ext uri="{BB962C8B-B14F-4D97-AF65-F5344CB8AC3E}">
        <p14:creationId xmlns:p14="http://schemas.microsoft.com/office/powerpoint/2010/main" val="718981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074690-7256-4BB9-AC0F-97AEAE8CDEC2}" type="slidenum">
              <a:rPr lang="en-US" smtClean="0"/>
              <a:t>32</a:t>
            </a:fld>
            <a:endParaRPr lang="en-US"/>
          </a:p>
        </p:txBody>
      </p:sp>
    </p:spTree>
    <p:extLst>
      <p:ext uri="{BB962C8B-B14F-4D97-AF65-F5344CB8AC3E}">
        <p14:creationId xmlns:p14="http://schemas.microsoft.com/office/powerpoint/2010/main" val="3357979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A1FE7-906F-987F-C778-645E309B0F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1BD560-89ED-9977-28CF-37591FF0B9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4586AB-DFA5-8B2A-4768-19A4C705E700}"/>
              </a:ext>
            </a:extLst>
          </p:cNvPr>
          <p:cNvSpPr>
            <a:spLocks noGrp="1"/>
          </p:cNvSpPr>
          <p:nvPr>
            <p:ph type="dt" sz="half" idx="10"/>
          </p:nvPr>
        </p:nvSpPr>
        <p:spPr/>
        <p:txBody>
          <a:bodyPr/>
          <a:lstStyle/>
          <a:p>
            <a:fld id="{ACDAE1C6-1D37-A54D-9B66-7363EA5C020C}" type="datetimeFigureOut">
              <a:rPr lang="en-US" smtClean="0"/>
              <a:t>12/10/2025</a:t>
            </a:fld>
            <a:endParaRPr lang="en-US"/>
          </a:p>
        </p:txBody>
      </p:sp>
      <p:sp>
        <p:nvSpPr>
          <p:cNvPr id="5" name="Footer Placeholder 4">
            <a:extLst>
              <a:ext uri="{FF2B5EF4-FFF2-40B4-BE49-F238E27FC236}">
                <a16:creationId xmlns:a16="http://schemas.microsoft.com/office/drawing/2014/main" id="{583C0792-A613-1CC7-ADD8-664076858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AAF7A-2CB4-1BFB-A816-D413C875E39C}"/>
              </a:ext>
            </a:extLst>
          </p:cNvPr>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346422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92D30-CB4C-27A1-D386-89FF6D379C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528C0-6DD8-856C-93F6-4559F58E48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4543F-A4C6-5205-6478-DA52EF17F35B}"/>
              </a:ext>
            </a:extLst>
          </p:cNvPr>
          <p:cNvSpPr>
            <a:spLocks noGrp="1"/>
          </p:cNvSpPr>
          <p:nvPr>
            <p:ph type="dt" sz="half" idx="10"/>
          </p:nvPr>
        </p:nvSpPr>
        <p:spPr/>
        <p:txBody>
          <a:bodyPr/>
          <a:lstStyle/>
          <a:p>
            <a:fld id="{ACDAE1C6-1D37-A54D-9B66-7363EA5C020C}" type="datetimeFigureOut">
              <a:rPr lang="en-US" smtClean="0"/>
              <a:t>12/10/2025</a:t>
            </a:fld>
            <a:endParaRPr lang="en-US"/>
          </a:p>
        </p:txBody>
      </p:sp>
      <p:sp>
        <p:nvSpPr>
          <p:cNvPr id="5" name="Footer Placeholder 4">
            <a:extLst>
              <a:ext uri="{FF2B5EF4-FFF2-40B4-BE49-F238E27FC236}">
                <a16:creationId xmlns:a16="http://schemas.microsoft.com/office/drawing/2014/main" id="{B2CF0605-A89E-5182-2BB7-9AD0EE9FD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5069F-141D-80D7-B6B7-12A70C1D0553}"/>
              </a:ext>
            </a:extLst>
          </p:cNvPr>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191305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D9775E-1952-D4BB-2ABC-D75DF52679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4507FB-046A-3A78-8817-3E09417167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04C14-4C3F-463C-BE82-5DF036B994AE}"/>
              </a:ext>
            </a:extLst>
          </p:cNvPr>
          <p:cNvSpPr>
            <a:spLocks noGrp="1"/>
          </p:cNvSpPr>
          <p:nvPr>
            <p:ph type="dt" sz="half" idx="10"/>
          </p:nvPr>
        </p:nvSpPr>
        <p:spPr/>
        <p:txBody>
          <a:bodyPr/>
          <a:lstStyle/>
          <a:p>
            <a:fld id="{ACDAE1C6-1D37-A54D-9B66-7363EA5C020C}" type="datetimeFigureOut">
              <a:rPr lang="en-US" smtClean="0"/>
              <a:t>12/10/2025</a:t>
            </a:fld>
            <a:endParaRPr lang="en-US"/>
          </a:p>
        </p:txBody>
      </p:sp>
      <p:sp>
        <p:nvSpPr>
          <p:cNvPr id="5" name="Footer Placeholder 4">
            <a:extLst>
              <a:ext uri="{FF2B5EF4-FFF2-40B4-BE49-F238E27FC236}">
                <a16:creationId xmlns:a16="http://schemas.microsoft.com/office/drawing/2014/main" id="{8A87DE45-D5D0-7B44-46B0-E2E592911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9A9A9-D12E-032A-3E85-432BEAC509AE}"/>
              </a:ext>
            </a:extLst>
          </p:cNvPr>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356013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849EF-F172-30A4-4F5D-67D5AF989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FD3E46-6D5F-5CED-4289-15099AB393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C86E9-C9F3-7B1D-4469-34C0DB18AEB7}"/>
              </a:ext>
            </a:extLst>
          </p:cNvPr>
          <p:cNvSpPr>
            <a:spLocks noGrp="1"/>
          </p:cNvSpPr>
          <p:nvPr>
            <p:ph type="dt" sz="half" idx="10"/>
          </p:nvPr>
        </p:nvSpPr>
        <p:spPr/>
        <p:txBody>
          <a:bodyPr/>
          <a:lstStyle/>
          <a:p>
            <a:fld id="{ACDAE1C6-1D37-A54D-9B66-7363EA5C020C}" type="datetimeFigureOut">
              <a:rPr lang="en-US" smtClean="0"/>
              <a:t>12/10/2025</a:t>
            </a:fld>
            <a:endParaRPr lang="en-US"/>
          </a:p>
        </p:txBody>
      </p:sp>
      <p:sp>
        <p:nvSpPr>
          <p:cNvPr id="5" name="Footer Placeholder 4">
            <a:extLst>
              <a:ext uri="{FF2B5EF4-FFF2-40B4-BE49-F238E27FC236}">
                <a16:creationId xmlns:a16="http://schemas.microsoft.com/office/drawing/2014/main" id="{E8A112F9-3CFD-D777-8BCF-4D279CF6B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F2A63-5970-6AA4-1114-A3ED84022540}"/>
              </a:ext>
            </a:extLst>
          </p:cNvPr>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34883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6C009-D55E-A7CF-7D3C-74A363BB10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CA0D73-42BE-E88B-43C7-D2427B8CCA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CFAD38-DE3E-4549-4AF4-D9F60C5EC957}"/>
              </a:ext>
            </a:extLst>
          </p:cNvPr>
          <p:cNvSpPr>
            <a:spLocks noGrp="1"/>
          </p:cNvSpPr>
          <p:nvPr>
            <p:ph type="dt" sz="half" idx="10"/>
          </p:nvPr>
        </p:nvSpPr>
        <p:spPr/>
        <p:txBody>
          <a:bodyPr/>
          <a:lstStyle/>
          <a:p>
            <a:fld id="{ACDAE1C6-1D37-A54D-9B66-7363EA5C020C}" type="datetimeFigureOut">
              <a:rPr lang="en-US" smtClean="0"/>
              <a:t>12/10/2025</a:t>
            </a:fld>
            <a:endParaRPr lang="en-US"/>
          </a:p>
        </p:txBody>
      </p:sp>
      <p:sp>
        <p:nvSpPr>
          <p:cNvPr id="5" name="Footer Placeholder 4">
            <a:extLst>
              <a:ext uri="{FF2B5EF4-FFF2-40B4-BE49-F238E27FC236}">
                <a16:creationId xmlns:a16="http://schemas.microsoft.com/office/drawing/2014/main" id="{1B531B0C-A8E8-6515-81C0-FDCAF91C2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59F58-21C0-85F4-4143-A5D7BE5A17B5}"/>
              </a:ext>
            </a:extLst>
          </p:cNvPr>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1775303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F86F8-FCBF-7BCB-5335-6B02C5147C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362048-E1B6-1151-6992-CB7E0E78EF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CCA37D-A5E1-C748-426B-4BF8E8CC24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413E96-5E19-5C9B-A8F1-CD511ABB2E98}"/>
              </a:ext>
            </a:extLst>
          </p:cNvPr>
          <p:cNvSpPr>
            <a:spLocks noGrp="1"/>
          </p:cNvSpPr>
          <p:nvPr>
            <p:ph type="dt" sz="half" idx="10"/>
          </p:nvPr>
        </p:nvSpPr>
        <p:spPr/>
        <p:txBody>
          <a:bodyPr/>
          <a:lstStyle/>
          <a:p>
            <a:fld id="{ACDAE1C6-1D37-A54D-9B66-7363EA5C020C}" type="datetimeFigureOut">
              <a:rPr lang="en-US" smtClean="0"/>
              <a:t>12/10/2025</a:t>
            </a:fld>
            <a:endParaRPr lang="en-US"/>
          </a:p>
        </p:txBody>
      </p:sp>
      <p:sp>
        <p:nvSpPr>
          <p:cNvPr id="6" name="Footer Placeholder 5">
            <a:extLst>
              <a:ext uri="{FF2B5EF4-FFF2-40B4-BE49-F238E27FC236}">
                <a16:creationId xmlns:a16="http://schemas.microsoft.com/office/drawing/2014/main" id="{DF51D046-187C-6DF5-C14B-7C7D216EE1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11335B-D9EE-5D51-5808-CD6B9F9BAE75}"/>
              </a:ext>
            </a:extLst>
          </p:cNvPr>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78967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BBE4-A872-84C1-7F50-73380CA5BD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63BA19-BD55-C314-4C1D-43A4384C0B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30A131-2CC4-57DA-4CFD-AC46E75914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A60A62-0471-A14C-B85F-92D0679B7C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EBAAA1-3721-AC1E-A19B-70E7148CE4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8A1050-2235-6343-29C4-CCC221F6F5BF}"/>
              </a:ext>
            </a:extLst>
          </p:cNvPr>
          <p:cNvSpPr>
            <a:spLocks noGrp="1"/>
          </p:cNvSpPr>
          <p:nvPr>
            <p:ph type="dt" sz="half" idx="10"/>
          </p:nvPr>
        </p:nvSpPr>
        <p:spPr/>
        <p:txBody>
          <a:bodyPr/>
          <a:lstStyle/>
          <a:p>
            <a:fld id="{ACDAE1C6-1D37-A54D-9B66-7363EA5C020C}" type="datetimeFigureOut">
              <a:rPr lang="en-US" smtClean="0"/>
              <a:t>12/10/2025</a:t>
            </a:fld>
            <a:endParaRPr lang="en-US"/>
          </a:p>
        </p:txBody>
      </p:sp>
      <p:sp>
        <p:nvSpPr>
          <p:cNvPr id="8" name="Footer Placeholder 7">
            <a:extLst>
              <a:ext uri="{FF2B5EF4-FFF2-40B4-BE49-F238E27FC236}">
                <a16:creationId xmlns:a16="http://schemas.microsoft.com/office/drawing/2014/main" id="{EDF27585-24B9-E2D4-DF51-8FA84F6C5A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C5F68D-D728-7320-630D-497AB1023604}"/>
              </a:ext>
            </a:extLst>
          </p:cNvPr>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321512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8A73-7E0D-E049-AC14-8B94105C7F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20133D-20A4-E378-F6A3-81315B9BF81B}"/>
              </a:ext>
            </a:extLst>
          </p:cNvPr>
          <p:cNvSpPr>
            <a:spLocks noGrp="1"/>
          </p:cNvSpPr>
          <p:nvPr>
            <p:ph type="dt" sz="half" idx="10"/>
          </p:nvPr>
        </p:nvSpPr>
        <p:spPr/>
        <p:txBody>
          <a:bodyPr/>
          <a:lstStyle/>
          <a:p>
            <a:fld id="{ACDAE1C6-1D37-A54D-9B66-7363EA5C020C}" type="datetimeFigureOut">
              <a:rPr lang="en-US" smtClean="0"/>
              <a:t>12/10/2025</a:t>
            </a:fld>
            <a:endParaRPr lang="en-US"/>
          </a:p>
        </p:txBody>
      </p:sp>
      <p:sp>
        <p:nvSpPr>
          <p:cNvPr id="4" name="Footer Placeholder 3">
            <a:extLst>
              <a:ext uri="{FF2B5EF4-FFF2-40B4-BE49-F238E27FC236}">
                <a16:creationId xmlns:a16="http://schemas.microsoft.com/office/drawing/2014/main" id="{7565CDB9-8D00-11C4-64AD-231075ACFC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0B33D1-27B6-30C7-2075-910037595BD3}"/>
              </a:ext>
            </a:extLst>
          </p:cNvPr>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86949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9833B-E1AB-F891-85FB-6AC8583E6F86}"/>
              </a:ext>
            </a:extLst>
          </p:cNvPr>
          <p:cNvSpPr>
            <a:spLocks noGrp="1"/>
          </p:cNvSpPr>
          <p:nvPr>
            <p:ph type="dt" sz="half" idx="10"/>
          </p:nvPr>
        </p:nvSpPr>
        <p:spPr/>
        <p:txBody>
          <a:bodyPr/>
          <a:lstStyle/>
          <a:p>
            <a:fld id="{ACDAE1C6-1D37-A54D-9B66-7363EA5C020C}" type="datetimeFigureOut">
              <a:rPr lang="en-US" smtClean="0"/>
              <a:t>12/10/2025</a:t>
            </a:fld>
            <a:endParaRPr lang="en-US"/>
          </a:p>
        </p:txBody>
      </p:sp>
      <p:sp>
        <p:nvSpPr>
          <p:cNvPr id="3" name="Footer Placeholder 2">
            <a:extLst>
              <a:ext uri="{FF2B5EF4-FFF2-40B4-BE49-F238E27FC236}">
                <a16:creationId xmlns:a16="http://schemas.microsoft.com/office/drawing/2014/main" id="{7A76A9D9-6A32-906D-EE57-087C48DE8F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523433-9B41-D246-505D-12624AADC1D8}"/>
              </a:ext>
            </a:extLst>
          </p:cNvPr>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2816739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9860-4EDC-03F4-2B78-3FBB07403F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604A78-0DE1-503C-3956-947F468D1D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9A89E2-C6C6-D44E-5E01-9D578316E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73AE46-FD7B-4E8F-DE8B-424020AA1F96}"/>
              </a:ext>
            </a:extLst>
          </p:cNvPr>
          <p:cNvSpPr>
            <a:spLocks noGrp="1"/>
          </p:cNvSpPr>
          <p:nvPr>
            <p:ph type="dt" sz="half" idx="10"/>
          </p:nvPr>
        </p:nvSpPr>
        <p:spPr/>
        <p:txBody>
          <a:bodyPr/>
          <a:lstStyle/>
          <a:p>
            <a:fld id="{ACDAE1C6-1D37-A54D-9B66-7363EA5C020C}" type="datetimeFigureOut">
              <a:rPr lang="en-US" smtClean="0"/>
              <a:t>12/10/2025</a:t>
            </a:fld>
            <a:endParaRPr lang="en-US"/>
          </a:p>
        </p:txBody>
      </p:sp>
      <p:sp>
        <p:nvSpPr>
          <p:cNvPr id="6" name="Footer Placeholder 5">
            <a:extLst>
              <a:ext uri="{FF2B5EF4-FFF2-40B4-BE49-F238E27FC236}">
                <a16:creationId xmlns:a16="http://schemas.microsoft.com/office/drawing/2014/main" id="{6046FA92-D9AB-9E31-1175-095F01F95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CBD1E4-3168-6B8F-92DB-67D44FCF7A95}"/>
              </a:ext>
            </a:extLst>
          </p:cNvPr>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1791339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2E50-D11F-07C1-98F6-C2BE54380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809B56-19A4-7CC8-6413-CB4C117C67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90D810-532C-39FE-42BC-18DF49F5B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220619-7B98-9495-18FC-715B016C7965}"/>
              </a:ext>
            </a:extLst>
          </p:cNvPr>
          <p:cNvSpPr>
            <a:spLocks noGrp="1"/>
          </p:cNvSpPr>
          <p:nvPr>
            <p:ph type="dt" sz="half" idx="10"/>
          </p:nvPr>
        </p:nvSpPr>
        <p:spPr/>
        <p:txBody>
          <a:bodyPr/>
          <a:lstStyle/>
          <a:p>
            <a:fld id="{ACDAE1C6-1D37-A54D-9B66-7363EA5C020C}" type="datetimeFigureOut">
              <a:rPr lang="en-US" smtClean="0"/>
              <a:t>12/10/2025</a:t>
            </a:fld>
            <a:endParaRPr lang="en-US"/>
          </a:p>
        </p:txBody>
      </p:sp>
      <p:sp>
        <p:nvSpPr>
          <p:cNvPr id="6" name="Footer Placeholder 5">
            <a:extLst>
              <a:ext uri="{FF2B5EF4-FFF2-40B4-BE49-F238E27FC236}">
                <a16:creationId xmlns:a16="http://schemas.microsoft.com/office/drawing/2014/main" id="{9F467744-5128-E54D-81A6-7F12181591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1CD436-3A67-8378-D625-8957FD27E8FC}"/>
              </a:ext>
            </a:extLst>
          </p:cNvPr>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320322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A93E5A-7EFA-43B6-C5CB-1AB9A4BF0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BA879C-671A-BEB2-E0CC-4B1188BDC7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F4BE5F-F472-227C-160F-77E633492B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AE1C6-1D37-A54D-9B66-7363EA5C020C}" type="datetimeFigureOut">
              <a:rPr lang="en-US" smtClean="0"/>
              <a:t>12/10/2025</a:t>
            </a:fld>
            <a:endParaRPr lang="en-US"/>
          </a:p>
        </p:txBody>
      </p:sp>
      <p:sp>
        <p:nvSpPr>
          <p:cNvPr id="5" name="Footer Placeholder 4">
            <a:extLst>
              <a:ext uri="{FF2B5EF4-FFF2-40B4-BE49-F238E27FC236}">
                <a16:creationId xmlns:a16="http://schemas.microsoft.com/office/drawing/2014/main" id="{0574DD4F-BF87-FE81-2280-E0847033F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0ABEDB-D519-8BBD-217D-49A26AC00B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52DA8-21FA-BF4A-9224-09626931A21A}" type="slidenum">
              <a:rPr lang="en-US" smtClean="0"/>
              <a:t>‹#›</a:t>
            </a:fld>
            <a:endParaRPr lang="en-US"/>
          </a:p>
        </p:txBody>
      </p:sp>
    </p:spTree>
    <p:extLst>
      <p:ext uri="{BB962C8B-B14F-4D97-AF65-F5344CB8AC3E}">
        <p14:creationId xmlns:p14="http://schemas.microsoft.com/office/powerpoint/2010/main" val="1250182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www.freestockphotos.biz/stockphoto/14962"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mailto:selfdetermination@dwihn.org" TargetMode="Externa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pngall.com/email-png/download/29775"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lwilson@mmpbiz.com" TargetMode="External"/><Relationship Id="rId2" Type="http://schemas.openxmlformats.org/officeDocument/2006/relationships/hyperlink" Target="mailto:hquaak@gtindependence.com" TargetMode="External"/><Relationship Id="rId1" Type="http://schemas.openxmlformats.org/officeDocument/2006/relationships/slideLayout" Target="../slideLayouts/slideLayout2.xml"/><Relationship Id="rId5" Type="http://schemas.openxmlformats.org/officeDocument/2006/relationships/hyperlink" Target="mailto:lking@thearcnw.org" TargetMode="External"/><Relationship Id="rId4" Type="http://schemas.openxmlformats.org/officeDocument/2006/relationships/hyperlink" Target="mailto:cdelozier@passelfdirection.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mailto:selfdetermination@dwihn.org" TargetMode="Externa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mailto:selfdetermination@dwihn.org" TargetMode="External"/><Relationship Id="rId4" Type="http://schemas.openxmlformats.org/officeDocument/2006/relationships/hyperlink" Target="https://pixabay.com/ko/%ED%8D%BC%EC%A6%90-%ED%8C%80-%EC%8B%A4%EC%97%85%EA%B0%80-%ED%98%91%EB%A0%A5-%ED%95%A8%EA%BB%98-%EC%BB%A4%EB%AE%A4%EB%8B%88%ED%8B%B0-%EB%8A%A5%EB%A0%A5-%EA%B2%BD%ED%97%98-%EC%9C%A0%EC%97%B0%EC%84%B1-265191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publicdomainpictures.net/view-image.php?image=34492&amp;picture=ying-yang-symbol"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publicdomainpictures.net/view-image.php?image=278181&amp;picture=zlaty-jin-jang"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researchoutreach.org/articles/what-team-communication-can-tell-us-about-team-effectivenes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FF1681-0DD5-5260-DE51-AAA214051401}"/>
              </a:ext>
            </a:extLst>
          </p:cNvPr>
          <p:cNvPicPr>
            <a:picLocks noChangeAspect="1"/>
          </p:cNvPicPr>
          <p:nvPr/>
        </p:nvPicPr>
        <p:blipFill rotWithShape="1">
          <a:blip r:embed="rId2"/>
          <a:srcRect t="140" b="140"/>
          <a:stretch/>
        </p:blipFill>
        <p:spPr>
          <a:xfrm>
            <a:off x="142947" y="0"/>
            <a:ext cx="3640777" cy="2066409"/>
          </a:xfrm>
          <a:prstGeom prst="rect">
            <a:avLst/>
          </a:prstGeom>
        </p:spPr>
      </p:pic>
      <p:sp>
        <p:nvSpPr>
          <p:cNvPr id="7" name="Freeform 2">
            <a:extLst>
              <a:ext uri="{FF2B5EF4-FFF2-40B4-BE49-F238E27FC236}">
                <a16:creationId xmlns:a16="http://schemas.microsoft.com/office/drawing/2014/main" id="{A3C3BD35-E970-D375-348C-EAC1300FCC49}"/>
              </a:ext>
            </a:extLst>
          </p:cNvPr>
          <p:cNvSpPr>
            <a:spLocks noGrp="1" noRot="1" noMove="1" noResize="1" noEditPoints="1" noAdjustHandles="1" noChangeArrowheads="1" noChangeShapeType="1"/>
          </p:cNvSpPr>
          <p:nvPr/>
        </p:nvSpPr>
        <p:spPr>
          <a:xfrm>
            <a:off x="10416469" y="1980"/>
            <a:ext cx="1693963" cy="6856019"/>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2" name="Title 1">
            <a:extLst>
              <a:ext uri="{FF2B5EF4-FFF2-40B4-BE49-F238E27FC236}">
                <a16:creationId xmlns:a16="http://schemas.microsoft.com/office/drawing/2014/main" id="{84FC2039-1C00-EBF8-7470-4081E45A3C9D}"/>
              </a:ext>
            </a:extLst>
          </p:cNvPr>
          <p:cNvSpPr>
            <a:spLocks noGrp="1"/>
          </p:cNvSpPr>
          <p:nvPr>
            <p:ph type="ctrTitle"/>
          </p:nvPr>
        </p:nvSpPr>
        <p:spPr>
          <a:xfrm>
            <a:off x="1459255" y="1414914"/>
            <a:ext cx="8769048" cy="5114068"/>
          </a:xfrm>
        </p:spPr>
        <p:txBody>
          <a:bodyPr>
            <a:normAutofit fontScale="90000"/>
          </a:bodyPr>
          <a:lstStyle/>
          <a:p>
            <a:pPr defTabSz="457063">
              <a:lnSpc>
                <a:spcPct val="100000"/>
              </a:lnSpc>
              <a:spcBef>
                <a:spcPct val="20000"/>
              </a:spcBef>
              <a:spcAft>
                <a:spcPts val="600"/>
              </a:spcAft>
              <a:defRPr/>
            </a:pP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How to set up a </a:t>
            </a:r>
            <a:br>
              <a:rPr lang="en-US" sz="4000" b="1" dirty="0">
                <a:latin typeface="Times New Roman" panose="02020603050405020304" pitchFamily="18" charset="0"/>
                <a:cs typeface="Times New Roman" panose="02020603050405020304" pitchFamily="18" charset="0"/>
              </a:rPr>
            </a:br>
            <a:r>
              <a:rPr lang="en-US" sz="4000" b="1" dirty="0">
                <a:solidFill>
                  <a:prstClr val="black"/>
                </a:solidFill>
                <a:latin typeface="Times New Roman"/>
                <a:ea typeface="+mn-ea"/>
                <a:cs typeface="Times New Roman"/>
              </a:rPr>
              <a:t>Self-Directing Service</a:t>
            </a:r>
            <a:br>
              <a:rPr lang="en-US" sz="4000" b="1" dirty="0">
                <a:solidFill>
                  <a:prstClr val="black"/>
                </a:solidFill>
                <a:latin typeface="Times New Roman"/>
                <a:ea typeface="+mn-ea"/>
                <a:cs typeface="Times New Roman"/>
              </a:rPr>
            </a:br>
            <a:r>
              <a:rPr lang="en-US" sz="4000" b="1" dirty="0">
                <a:solidFill>
                  <a:prstClr val="black"/>
                </a:solidFill>
                <a:latin typeface="Times New Roman"/>
                <a:ea typeface="+mn-ea"/>
                <a:cs typeface="Times New Roman"/>
              </a:rPr>
              <a:t>Arrangement</a:t>
            </a:r>
            <a:br>
              <a:rPr lang="en-US" sz="4000" b="1" dirty="0">
                <a:latin typeface="Times New Roman"/>
                <a:cs typeface="Times New Roman"/>
              </a:rPr>
            </a:br>
            <a:br>
              <a:rPr lang="en-US" sz="4000" b="1" dirty="0">
                <a:latin typeface="Times New Roman"/>
                <a:ea typeface="+mj-lt"/>
                <a:cs typeface="Times New Roman"/>
              </a:rPr>
            </a:br>
            <a:r>
              <a:rPr lang="en-US" sz="4000" b="1" dirty="0">
                <a:solidFill>
                  <a:prstClr val="black"/>
                </a:solidFill>
                <a:latin typeface="Calibri Light"/>
                <a:ea typeface="Calibri Light"/>
                <a:cs typeface="Calibri Light"/>
              </a:rPr>
              <a:t>  </a:t>
            </a:r>
            <a:br>
              <a:rPr lang="en-US" b="1" dirty="0">
                <a:latin typeface="Times New Roman" panose="02020603050405020304" pitchFamily="18" charset="0"/>
                <a:cs typeface="Times New Roman" panose="02020603050405020304" pitchFamily="18" charset="0"/>
              </a:rPr>
            </a:br>
            <a:r>
              <a:rPr kumimoji="0" lang="en-US" sz="2050" b="1" i="0" u="sng" strike="noStrike" kern="1200" cap="none" spc="0" normalizeH="0" baseline="0" noProof="0" dirty="0">
                <a:ln>
                  <a:noFill/>
                </a:ln>
                <a:solidFill>
                  <a:prstClr val="black"/>
                </a:solidFill>
                <a:effectLst/>
                <a:uLnTx/>
                <a:uFillTx/>
                <a:latin typeface="Times New Roman"/>
                <a:ea typeface="+mn-ea"/>
                <a:cs typeface="Times New Roman"/>
              </a:rPr>
              <a:t>SD Team</a:t>
            </a:r>
            <a:br>
              <a:rPr lang="en-US" sz="205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r>
              <a:rPr kumimoji="0" lang="en-US" sz="2050" b="1" i="0" u="none" strike="noStrike" kern="1200" cap="none" spc="0" normalizeH="0" baseline="0" noProof="0" dirty="0">
                <a:ln>
                  <a:noFill/>
                </a:ln>
                <a:solidFill>
                  <a:prstClr val="black"/>
                </a:solidFill>
                <a:effectLst/>
                <a:uLnTx/>
                <a:uFillTx/>
                <a:latin typeface="Times New Roman"/>
                <a:ea typeface="+mn-ea"/>
                <a:cs typeface="Times New Roman"/>
              </a:rPr>
              <a:t> Beverly Thompson, Chaundrika Baldwin</a:t>
            </a:r>
            <a:r>
              <a:rPr kumimoji="0" lang="en-US" sz="205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050" b="1" i="0" u="none" strike="noStrike" kern="1200" cap="none" spc="0" normalizeH="0" baseline="0" noProof="0" dirty="0">
                <a:ln>
                  <a:noFill/>
                </a:ln>
                <a:solidFill>
                  <a:prstClr val="black"/>
                </a:solidFill>
                <a:effectLst/>
                <a:uLnTx/>
                <a:uFillTx/>
                <a:latin typeface="Times New Roman"/>
                <a:ea typeface="+mn-ea"/>
                <a:cs typeface="Times New Roman"/>
              </a:rPr>
              <a:t>Lucinda Brown</a:t>
            </a:r>
            <a:br>
              <a:rPr kumimoji="0" lang="en-US" sz="2050" b="0" i="0" u="none" strike="noStrike" kern="1200" cap="none" spc="0" normalizeH="0" baseline="0" noProof="0" dirty="0">
                <a:ln>
                  <a:noFill/>
                </a:ln>
                <a:solidFill>
                  <a:prstClr val="black"/>
                </a:solidFill>
                <a:effectLst/>
                <a:uLnTx/>
                <a:uFillTx/>
                <a:latin typeface="Times New Roman"/>
                <a:ea typeface="+mn-ea"/>
                <a:cs typeface="Times New Roman"/>
              </a:rPr>
            </a:br>
            <a:r>
              <a:rPr kumimoji="0" lang="en-US" sz="2050" b="0" i="0" u="none" strike="noStrike" kern="1200" cap="none" spc="0" normalizeH="0" baseline="0" noProof="0" dirty="0">
                <a:ln>
                  <a:noFill/>
                </a:ln>
                <a:solidFill>
                  <a:prstClr val="black"/>
                </a:solidFill>
                <a:effectLst/>
                <a:uLnTx/>
                <a:uFillTx/>
                <a:latin typeface="Times New Roman"/>
                <a:ea typeface="+mn-ea"/>
                <a:cs typeface="Times New Roman"/>
              </a:rPr>
              <a:t>                                               </a:t>
            </a:r>
            <a:br>
              <a:rPr kumimoji="0" lang="en-US" sz="2050" b="0" i="0" u="none" strike="noStrike" kern="1200" cap="none" spc="0" normalizeH="0" baseline="0" noProof="0" dirty="0">
                <a:ln>
                  <a:noFill/>
                </a:ln>
                <a:solidFill>
                  <a:prstClr val="black"/>
                </a:solidFill>
                <a:effectLst/>
                <a:uLnTx/>
                <a:uFillTx/>
                <a:latin typeface="Times New Roman"/>
                <a:ea typeface="+mn-ea"/>
                <a:cs typeface="Times New Roman"/>
              </a:rPr>
            </a:br>
            <a:r>
              <a:rPr kumimoji="0" lang="en-US" sz="2050" b="0" i="0" u="none" strike="noStrike" kern="1200" cap="none" spc="0" normalizeH="0" baseline="0" noProof="0" dirty="0">
                <a:ln>
                  <a:noFill/>
                </a:ln>
                <a:solidFill>
                  <a:prstClr val="black"/>
                </a:solidFill>
                <a:effectLst/>
                <a:uLnTx/>
                <a:uFillTx/>
                <a:latin typeface="Times New Roman"/>
                <a:ea typeface="+mn-ea"/>
                <a:cs typeface="Times New Roman"/>
              </a:rPr>
              <a:t>                                                </a:t>
            </a:r>
            <a:br>
              <a:rPr kumimoji="0" lang="en-US" sz="2050" b="0" i="0" u="none" strike="noStrike" kern="1200" cap="none" spc="0" normalizeH="0" baseline="0" noProof="0" dirty="0">
                <a:ln>
                  <a:noFill/>
                </a:ln>
                <a:solidFill>
                  <a:prstClr val="black"/>
                </a:solidFill>
                <a:effectLst/>
                <a:uLnTx/>
                <a:uFillTx/>
                <a:latin typeface="Times New Roman"/>
                <a:ea typeface="+mn-ea"/>
                <a:cs typeface="Times New Roman"/>
              </a:rPr>
            </a:br>
            <a:endParaRPr lang="en-US" sz="2050" b="1"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32358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1FF4F-DE92-083A-62B7-24B281F0758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B3B4B88-6EFD-C9B2-E1E3-7D0A21B596EB}"/>
              </a:ext>
            </a:extLst>
          </p:cNvPr>
          <p:cNvPicPr>
            <a:picLocks noChangeAspect="1"/>
          </p:cNvPicPr>
          <p:nvPr/>
        </p:nvPicPr>
        <p:blipFill rotWithShape="1">
          <a:blip r:embed="rId2"/>
          <a:srcRect t="140" b="140"/>
          <a:stretch/>
        </p:blipFill>
        <p:spPr>
          <a:xfrm>
            <a:off x="158278" y="4901925"/>
            <a:ext cx="3211561" cy="1796873"/>
          </a:xfrm>
          <a:prstGeom prst="rect">
            <a:avLst/>
          </a:prstGeom>
        </p:spPr>
      </p:pic>
      <p:sp>
        <p:nvSpPr>
          <p:cNvPr id="7" name="Freeform 2">
            <a:extLst>
              <a:ext uri="{FF2B5EF4-FFF2-40B4-BE49-F238E27FC236}">
                <a16:creationId xmlns:a16="http://schemas.microsoft.com/office/drawing/2014/main" id="{3D42B741-0BF5-CC11-1B17-8B951A552DE3}"/>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2" name="Title 1">
            <a:extLst>
              <a:ext uri="{FF2B5EF4-FFF2-40B4-BE49-F238E27FC236}">
                <a16:creationId xmlns:a16="http://schemas.microsoft.com/office/drawing/2014/main" id="{2938BCAE-273E-EDA6-85DE-8DE8CFAC4538}"/>
              </a:ext>
            </a:extLst>
          </p:cNvPr>
          <p:cNvSpPr>
            <a:spLocks noGrp="1"/>
          </p:cNvSpPr>
          <p:nvPr>
            <p:ph type="title"/>
          </p:nvPr>
        </p:nvSpPr>
        <p:spPr/>
        <p:txBody>
          <a:bodyPr>
            <a:normAutofit/>
          </a:bodyPr>
          <a:lstStyle/>
          <a:p>
            <a:pPr algn="ctr" defTabSz="457063">
              <a:lnSpc>
                <a:spcPct val="100000"/>
              </a:lnSpc>
              <a:spcBef>
                <a:spcPct val="20000"/>
              </a:spcBef>
              <a:spcAft>
                <a:spcPts val="600"/>
              </a:spcAft>
              <a:defRPr/>
            </a:pPr>
            <a:r>
              <a:rPr lang="en-US" sz="3600" b="1" dirty="0">
                <a:latin typeface="+mn-lt"/>
              </a:rPr>
              <a:t>FIRST STEP TO SELF-DIRECTING SERVICES</a:t>
            </a:r>
            <a:endParaRPr lang="en-US" sz="3600" b="1" dirty="0">
              <a:solidFill>
                <a:prstClr val="black">
                  <a:lumMod val="85000"/>
                  <a:lumOff val="15000"/>
                </a:prstClr>
              </a:solidFill>
              <a:latin typeface="+mn-lt"/>
              <a:ea typeface="Calibri Light"/>
              <a:cs typeface="Calibri Light"/>
            </a:endParaRPr>
          </a:p>
        </p:txBody>
      </p:sp>
      <p:sp>
        <p:nvSpPr>
          <p:cNvPr id="4" name="TextBox 3">
            <a:extLst>
              <a:ext uri="{FF2B5EF4-FFF2-40B4-BE49-F238E27FC236}">
                <a16:creationId xmlns:a16="http://schemas.microsoft.com/office/drawing/2014/main" id="{AB97CFBF-E860-36E9-D6EE-95FF87E5358E}"/>
              </a:ext>
            </a:extLst>
          </p:cNvPr>
          <p:cNvSpPr txBox="1"/>
          <p:nvPr/>
        </p:nvSpPr>
        <p:spPr>
          <a:xfrm>
            <a:off x="5225142" y="547914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7" name="Content Placeholder 16">
            <a:extLst>
              <a:ext uri="{FF2B5EF4-FFF2-40B4-BE49-F238E27FC236}">
                <a16:creationId xmlns:a16="http://schemas.microsoft.com/office/drawing/2014/main" id="{F08E0FC2-621C-3A25-7F87-04AD997C310E}"/>
              </a:ext>
            </a:extLst>
          </p:cNvPr>
          <p:cNvSpPr>
            <a:spLocks noGrp="1"/>
          </p:cNvSpPr>
          <p:nvPr>
            <p:ph idx="1"/>
          </p:nvPr>
        </p:nvSpPr>
        <p:spPr>
          <a:xfrm>
            <a:off x="102444" y="1761617"/>
            <a:ext cx="10515600" cy="4351338"/>
          </a:xfrm>
        </p:spPr>
        <p:txBody>
          <a:bodyPr vert="horz" lIns="91440" tIns="45720" rIns="91440" bIns="45720" rtlCol="0" anchor="t">
            <a:normAutofit/>
          </a:bodyPr>
          <a:lstStyle/>
          <a:p>
            <a:pPr marL="0" indent="0">
              <a:buNone/>
            </a:pPr>
            <a:r>
              <a:rPr lang="en-US" sz="3600" dirty="0"/>
              <a:t>Follow the DWIHN Checklist for Self-Directing Services as a guide.  </a:t>
            </a:r>
          </a:p>
          <a:p>
            <a:pPr marL="342900" indent="-342900">
              <a:buFont typeface="Wingdings" panose="05000000000000000000" pitchFamily="2" charset="2"/>
              <a:buChar char="v"/>
            </a:pPr>
            <a:r>
              <a:rPr lang="en-US" sz="3600" dirty="0"/>
              <a:t>Through the Person-Centered Planning process when services are discussed, </a:t>
            </a:r>
            <a:r>
              <a:rPr lang="en-US" sz="3600" b="1" dirty="0"/>
              <a:t>“how” the services will be delivered must be decided by the member/ legal representative.</a:t>
            </a:r>
          </a:p>
          <a:p>
            <a:pPr lvl="1"/>
            <a:endParaRPr lang="en-US" sz="1600" b="1" dirty="0">
              <a:ea typeface="Calibri"/>
              <a:cs typeface="Calibri"/>
            </a:endParaRPr>
          </a:p>
        </p:txBody>
      </p:sp>
    </p:spTree>
    <p:extLst>
      <p:ext uri="{BB962C8B-B14F-4D97-AF65-F5344CB8AC3E}">
        <p14:creationId xmlns:p14="http://schemas.microsoft.com/office/powerpoint/2010/main" val="276193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7D774-022A-E552-A227-098CD9C44C2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26D676B-84EA-0403-2628-FDE9C689AC6B}"/>
              </a:ext>
            </a:extLst>
          </p:cNvPr>
          <p:cNvPicPr>
            <a:picLocks noChangeAspect="1"/>
          </p:cNvPicPr>
          <p:nvPr/>
        </p:nvPicPr>
        <p:blipFill rotWithShape="1">
          <a:blip r:embed="rId2"/>
          <a:srcRect t="140" b="140"/>
          <a:stretch/>
        </p:blipFill>
        <p:spPr>
          <a:xfrm>
            <a:off x="158278" y="4901925"/>
            <a:ext cx="3211561" cy="1796873"/>
          </a:xfrm>
          <a:prstGeom prst="rect">
            <a:avLst/>
          </a:prstGeom>
        </p:spPr>
      </p:pic>
      <p:sp>
        <p:nvSpPr>
          <p:cNvPr id="7" name="Freeform 2">
            <a:extLst>
              <a:ext uri="{FF2B5EF4-FFF2-40B4-BE49-F238E27FC236}">
                <a16:creationId xmlns:a16="http://schemas.microsoft.com/office/drawing/2014/main" id="{58C10B2E-5B9F-BC41-19EC-31C477EE1227}"/>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2" name="Title 1">
            <a:extLst>
              <a:ext uri="{FF2B5EF4-FFF2-40B4-BE49-F238E27FC236}">
                <a16:creationId xmlns:a16="http://schemas.microsoft.com/office/drawing/2014/main" id="{9870E9A1-3E38-C4F5-EE15-8A478B8DDC1B}"/>
              </a:ext>
            </a:extLst>
          </p:cNvPr>
          <p:cNvSpPr>
            <a:spLocks noGrp="1"/>
          </p:cNvSpPr>
          <p:nvPr>
            <p:ph type="title"/>
          </p:nvPr>
        </p:nvSpPr>
        <p:spPr>
          <a:xfrm>
            <a:off x="697079" y="641008"/>
            <a:ext cx="10515600" cy="1325563"/>
          </a:xfrm>
        </p:spPr>
        <p:txBody>
          <a:bodyPr>
            <a:normAutofit/>
          </a:bodyPr>
          <a:lstStyle/>
          <a:p>
            <a:pPr algn="ctr" defTabSz="457063">
              <a:lnSpc>
                <a:spcPct val="100000"/>
              </a:lnSpc>
              <a:spcBef>
                <a:spcPct val="20000"/>
              </a:spcBef>
              <a:spcAft>
                <a:spcPts val="600"/>
              </a:spcAft>
              <a:defRPr/>
            </a:pPr>
            <a:r>
              <a:rPr lang="en-US" sz="3600" b="1" dirty="0"/>
              <a:t>Next Steps to SDS set-up  </a:t>
            </a:r>
            <a:endParaRPr lang="en-US" sz="3600" b="1" dirty="0">
              <a:solidFill>
                <a:prstClr val="black">
                  <a:lumMod val="85000"/>
                  <a:lumOff val="15000"/>
                </a:prstClr>
              </a:solidFill>
              <a:ea typeface="Calibri Light"/>
              <a:cs typeface="Calibri Light"/>
            </a:endParaRPr>
          </a:p>
        </p:txBody>
      </p:sp>
      <p:sp>
        <p:nvSpPr>
          <p:cNvPr id="4" name="TextBox 3">
            <a:extLst>
              <a:ext uri="{FF2B5EF4-FFF2-40B4-BE49-F238E27FC236}">
                <a16:creationId xmlns:a16="http://schemas.microsoft.com/office/drawing/2014/main" id="{4238DC2A-499D-10FF-267B-C264AF7DD0D5}"/>
              </a:ext>
            </a:extLst>
          </p:cNvPr>
          <p:cNvSpPr txBox="1"/>
          <p:nvPr/>
        </p:nvSpPr>
        <p:spPr>
          <a:xfrm>
            <a:off x="5225142" y="547914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7" name="Content Placeholder 16">
            <a:extLst>
              <a:ext uri="{FF2B5EF4-FFF2-40B4-BE49-F238E27FC236}">
                <a16:creationId xmlns:a16="http://schemas.microsoft.com/office/drawing/2014/main" id="{88EBA59D-BBBE-CDA4-B3FC-9FB549DE38CB}"/>
              </a:ext>
            </a:extLst>
          </p:cNvPr>
          <p:cNvSpPr>
            <a:spLocks noGrp="1"/>
          </p:cNvSpPr>
          <p:nvPr>
            <p:ph idx="1"/>
          </p:nvPr>
        </p:nvSpPr>
        <p:spPr>
          <a:xfrm>
            <a:off x="479499" y="2368982"/>
            <a:ext cx="10515600" cy="4351338"/>
          </a:xfrm>
        </p:spPr>
        <p:txBody>
          <a:bodyPr vert="horz" lIns="91440" tIns="45720" rIns="91440" bIns="45720" rtlCol="0" anchor="t">
            <a:normAutofit/>
          </a:bodyPr>
          <a:lstStyle/>
          <a:p>
            <a:pPr>
              <a:buFont typeface="Wingdings" panose="05000000000000000000" pitchFamily="2" charset="2"/>
              <a:buChar char="v"/>
            </a:pPr>
            <a:r>
              <a:rPr lang="en-US" dirty="0"/>
              <a:t>The SC (or Independent Facilitator) should facilitate the Individual Plan of Service (IPOS) or an Addendum to the IPOS to identify and authorize the self-directed services and supports selected by the member.	</a:t>
            </a:r>
          </a:p>
          <a:p>
            <a:pPr lvl="1">
              <a:buFont typeface="Wingdings" panose="05000000000000000000" pitchFamily="2" charset="2"/>
              <a:buChar char="v"/>
            </a:pPr>
            <a:r>
              <a:rPr lang="en-US" dirty="0"/>
              <a:t>The services (typically Community Living Support- H2015 or respite- T1005) must have the FMS as the “provider”.  </a:t>
            </a:r>
          </a:p>
          <a:p>
            <a:pPr>
              <a:buFont typeface="Wingdings" panose="05000000000000000000" pitchFamily="2" charset="2"/>
              <a:buChar char="v"/>
            </a:pPr>
            <a:endParaRPr lang="en-US" dirty="0"/>
          </a:p>
          <a:p>
            <a:pPr lvl="1"/>
            <a:endParaRPr lang="en-US" sz="1600" b="1" dirty="0">
              <a:ea typeface="Calibri"/>
              <a:cs typeface="Calibri"/>
            </a:endParaRPr>
          </a:p>
        </p:txBody>
      </p:sp>
    </p:spTree>
    <p:extLst>
      <p:ext uri="{BB962C8B-B14F-4D97-AF65-F5344CB8AC3E}">
        <p14:creationId xmlns:p14="http://schemas.microsoft.com/office/powerpoint/2010/main" val="79678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B0F1E4-1451-0FFB-1823-5E6159C73D89}"/>
              </a:ext>
            </a:extLst>
          </p:cNvPr>
          <p:cNvPicPr>
            <a:picLocks noChangeAspect="1"/>
          </p:cNvPicPr>
          <p:nvPr/>
        </p:nvPicPr>
        <p:blipFill>
          <a:blip r:embed="rId2"/>
          <a:stretch>
            <a:fillRect/>
          </a:stretch>
        </p:blipFill>
        <p:spPr>
          <a:xfrm>
            <a:off x="3295506" y="1875879"/>
            <a:ext cx="5049841" cy="3486795"/>
          </a:xfrm>
          <a:prstGeom prst="rect">
            <a:avLst/>
          </a:prstGeom>
          <a:solidFill>
            <a:schemeClr val="accent6">
              <a:lumMod val="20000"/>
              <a:lumOff val="80000"/>
            </a:schemeClr>
          </a:solidFill>
        </p:spPr>
      </p:pic>
      <p:sp>
        <p:nvSpPr>
          <p:cNvPr id="2" name="Title 1">
            <a:extLst>
              <a:ext uri="{FF2B5EF4-FFF2-40B4-BE49-F238E27FC236}">
                <a16:creationId xmlns:a16="http://schemas.microsoft.com/office/drawing/2014/main" id="{95DF6D32-92D8-0442-42CE-EAFB84406B84}"/>
              </a:ext>
            </a:extLst>
          </p:cNvPr>
          <p:cNvSpPr>
            <a:spLocks noGrp="1"/>
          </p:cNvSpPr>
          <p:nvPr>
            <p:ph type="title"/>
          </p:nvPr>
        </p:nvSpPr>
        <p:spPr>
          <a:xfrm>
            <a:off x="-104171" y="5072562"/>
            <a:ext cx="11979796" cy="1325563"/>
          </a:xfrm>
        </p:spPr>
        <p:txBody>
          <a:bodyPr>
            <a:normAutofit fontScale="90000"/>
          </a:bodyPr>
          <a:lstStyle/>
          <a:p>
            <a:pPr algn="ctr"/>
            <a:br>
              <a:rPr lang="en-US" dirty="0"/>
            </a:br>
            <a:br>
              <a:rPr lang="en-US" dirty="0"/>
            </a:br>
            <a:r>
              <a:rPr lang="en-US" sz="6000" b="1" dirty="0"/>
              <a:t>What should a good goal in a PCP include?</a:t>
            </a:r>
          </a:p>
        </p:txBody>
      </p:sp>
      <p:sp>
        <p:nvSpPr>
          <p:cNvPr id="4" name="TextBox 3">
            <a:extLst>
              <a:ext uri="{FF2B5EF4-FFF2-40B4-BE49-F238E27FC236}">
                <a16:creationId xmlns:a16="http://schemas.microsoft.com/office/drawing/2014/main" id="{8E5E6E48-BB70-38E4-69CC-A5FAB5D4B710}"/>
              </a:ext>
            </a:extLst>
          </p:cNvPr>
          <p:cNvSpPr txBox="1"/>
          <p:nvPr/>
        </p:nvSpPr>
        <p:spPr>
          <a:xfrm>
            <a:off x="606489" y="585110"/>
            <a:ext cx="10683551" cy="1200329"/>
          </a:xfrm>
          <a:prstGeom prst="rect">
            <a:avLst/>
          </a:prstGeom>
          <a:noFill/>
        </p:spPr>
        <p:txBody>
          <a:bodyPr wrap="square">
            <a:spAutoFit/>
          </a:bodyPr>
          <a:lstStyle/>
          <a:p>
            <a:pPr algn="ctr"/>
            <a:r>
              <a:rPr lang="en-US" sz="3600" b="1" u="sng" dirty="0">
                <a:solidFill>
                  <a:srgbClr val="FF0000"/>
                </a:solidFill>
                <a:latin typeface="+mj-lt"/>
              </a:rPr>
              <a:t>Good Person-Centered Planning </a:t>
            </a:r>
            <a:r>
              <a:rPr lang="en-US" sz="3600" b="1" dirty="0">
                <a:latin typeface="+mj-lt"/>
              </a:rPr>
              <a:t> is a Foundation for </a:t>
            </a:r>
          </a:p>
          <a:p>
            <a:pPr algn="ctr"/>
            <a:r>
              <a:rPr lang="en-US" sz="3600" b="1" dirty="0">
                <a:latin typeface="+mj-lt"/>
              </a:rPr>
              <a:t>Self-Directing Services </a:t>
            </a:r>
          </a:p>
        </p:txBody>
      </p:sp>
    </p:spTree>
    <p:extLst>
      <p:ext uri="{BB962C8B-B14F-4D97-AF65-F5344CB8AC3E}">
        <p14:creationId xmlns:p14="http://schemas.microsoft.com/office/powerpoint/2010/main" val="8291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CE467-5AEC-19F6-127E-9E331005360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B69D7BE-0A00-D3CB-221A-3DFBF27122A6}"/>
              </a:ext>
            </a:extLst>
          </p:cNvPr>
          <p:cNvPicPr>
            <a:picLocks noChangeAspect="1"/>
          </p:cNvPicPr>
          <p:nvPr/>
        </p:nvPicPr>
        <p:blipFill rotWithShape="1">
          <a:blip r:embed="rId2"/>
          <a:srcRect t="140" b="140"/>
          <a:stretch/>
        </p:blipFill>
        <p:spPr>
          <a:xfrm>
            <a:off x="359447" y="5479142"/>
            <a:ext cx="2044820" cy="1144080"/>
          </a:xfrm>
          <a:prstGeom prst="rect">
            <a:avLst/>
          </a:prstGeom>
        </p:spPr>
      </p:pic>
      <p:sp>
        <p:nvSpPr>
          <p:cNvPr id="7" name="Freeform 2">
            <a:extLst>
              <a:ext uri="{FF2B5EF4-FFF2-40B4-BE49-F238E27FC236}">
                <a16:creationId xmlns:a16="http://schemas.microsoft.com/office/drawing/2014/main" id="{0C81E3C0-2910-4CBD-9A77-912DFA8E6400}"/>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2" name="Title 1">
            <a:extLst>
              <a:ext uri="{FF2B5EF4-FFF2-40B4-BE49-F238E27FC236}">
                <a16:creationId xmlns:a16="http://schemas.microsoft.com/office/drawing/2014/main" id="{E9F87BFD-3BF7-7556-17DA-1F63C0C63EA7}"/>
              </a:ext>
            </a:extLst>
          </p:cNvPr>
          <p:cNvSpPr>
            <a:spLocks noGrp="1"/>
          </p:cNvSpPr>
          <p:nvPr>
            <p:ph type="title"/>
          </p:nvPr>
        </p:nvSpPr>
        <p:spPr/>
        <p:txBody>
          <a:bodyPr>
            <a:normAutofit/>
          </a:bodyPr>
          <a:lstStyle/>
          <a:p>
            <a:pPr algn="ctr" defTabSz="457063">
              <a:lnSpc>
                <a:spcPct val="100000"/>
              </a:lnSpc>
              <a:spcBef>
                <a:spcPct val="20000"/>
              </a:spcBef>
              <a:spcAft>
                <a:spcPts val="600"/>
              </a:spcAft>
              <a:defRPr/>
            </a:pPr>
            <a:r>
              <a:rPr lang="en-US" sz="3600" b="1" dirty="0"/>
              <a:t> Goal Statements &amp; Objectives</a:t>
            </a:r>
            <a:endParaRPr lang="en-US" sz="3600" b="1" dirty="0">
              <a:solidFill>
                <a:prstClr val="black">
                  <a:lumMod val="85000"/>
                  <a:lumOff val="15000"/>
                </a:prstClr>
              </a:solidFill>
              <a:ea typeface="Calibri Light"/>
              <a:cs typeface="Calibri Light"/>
            </a:endParaRPr>
          </a:p>
        </p:txBody>
      </p:sp>
      <p:sp>
        <p:nvSpPr>
          <p:cNvPr id="4" name="TextBox 3">
            <a:extLst>
              <a:ext uri="{FF2B5EF4-FFF2-40B4-BE49-F238E27FC236}">
                <a16:creationId xmlns:a16="http://schemas.microsoft.com/office/drawing/2014/main" id="{5466CDEC-2A56-B4E0-C5BB-001A3927EE1C}"/>
              </a:ext>
            </a:extLst>
          </p:cNvPr>
          <p:cNvSpPr txBox="1"/>
          <p:nvPr/>
        </p:nvSpPr>
        <p:spPr>
          <a:xfrm>
            <a:off x="5225142" y="547914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7" name="Content Placeholder 16">
            <a:extLst>
              <a:ext uri="{FF2B5EF4-FFF2-40B4-BE49-F238E27FC236}">
                <a16:creationId xmlns:a16="http://schemas.microsoft.com/office/drawing/2014/main" id="{F0A22EA8-F635-302C-4F37-A4D1B1F22267}"/>
              </a:ext>
            </a:extLst>
          </p:cNvPr>
          <p:cNvSpPr>
            <a:spLocks noGrp="1"/>
          </p:cNvSpPr>
          <p:nvPr>
            <p:ph idx="1"/>
          </p:nvPr>
        </p:nvSpPr>
        <p:spPr>
          <a:xfrm>
            <a:off x="582125" y="1493564"/>
            <a:ext cx="10515600" cy="4351338"/>
          </a:xfrm>
        </p:spPr>
        <p:txBody>
          <a:bodyPr vert="horz" lIns="91440" tIns="45720" rIns="91440" bIns="45720" rtlCol="0" anchor="t">
            <a:normAutofit lnSpcReduction="10000"/>
          </a:bodyPr>
          <a:lstStyle/>
          <a:p>
            <a:r>
              <a:rPr lang="en-US" dirty="0"/>
              <a:t>The </a:t>
            </a:r>
            <a:r>
              <a:rPr lang="en-US" b="1" dirty="0"/>
              <a:t>Goal Statement </a:t>
            </a:r>
            <a:r>
              <a:rPr lang="en-US" dirty="0"/>
              <a:t>(life goals- what is my good life), </a:t>
            </a:r>
            <a:r>
              <a:rPr lang="en-US" b="1" dirty="0"/>
              <a:t>:</a:t>
            </a:r>
          </a:p>
          <a:p>
            <a:pPr lvl="1"/>
            <a:r>
              <a:rPr lang="en-US" dirty="0"/>
              <a:t>In the member’s own words (person who speaks on their behalf if they do not use words to communicate)</a:t>
            </a:r>
          </a:p>
          <a:p>
            <a:pPr lvl="1"/>
            <a:r>
              <a:rPr lang="en-US" dirty="0"/>
              <a:t>Identifies what the member wants to achieve or what is the intended outcome. </a:t>
            </a:r>
          </a:p>
          <a:p>
            <a:pPr lvl="1"/>
            <a:r>
              <a:rPr lang="en-US" dirty="0"/>
              <a:t>Must be in first-person language (ex. I will...) or with identifying legal rep speaking on behalf of the person.</a:t>
            </a:r>
          </a:p>
          <a:p>
            <a:r>
              <a:rPr lang="en-US" dirty="0"/>
              <a:t>The </a:t>
            </a:r>
            <a:r>
              <a:rPr lang="en-US" b="1" dirty="0"/>
              <a:t>Objective </a:t>
            </a:r>
            <a:r>
              <a:rPr lang="en-US" dirty="0"/>
              <a:t>(how will I know I meet my goal)</a:t>
            </a:r>
            <a:endParaRPr lang="en-US" b="1" dirty="0"/>
          </a:p>
          <a:p>
            <a:pPr lvl="1"/>
            <a:r>
              <a:rPr lang="en-US" dirty="0"/>
              <a:t>Must be S.M.A.R.T. Specific, Measurable, Attainable, Relevant, Time-Bound</a:t>
            </a:r>
          </a:p>
          <a:p>
            <a:pPr lvl="1"/>
            <a:r>
              <a:rPr lang="en-US" dirty="0"/>
              <a:t>Should be short, simple, and to the point.</a:t>
            </a:r>
          </a:p>
          <a:p>
            <a:pPr lvl="1"/>
            <a:r>
              <a:rPr lang="en-US" dirty="0"/>
              <a:t>Answers the question, how will anyone reading the plan know if the goal is achieved?</a:t>
            </a:r>
          </a:p>
          <a:p>
            <a:pPr lvl="1"/>
            <a:endParaRPr lang="en-US" sz="1600" b="1" dirty="0">
              <a:ea typeface="Calibri"/>
              <a:cs typeface="Calibri"/>
            </a:endParaRPr>
          </a:p>
        </p:txBody>
      </p:sp>
    </p:spTree>
    <p:extLst>
      <p:ext uri="{BB962C8B-B14F-4D97-AF65-F5344CB8AC3E}">
        <p14:creationId xmlns:p14="http://schemas.microsoft.com/office/powerpoint/2010/main" val="382070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72825-FEB1-C736-77C9-5562134B4CC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7E7FC11-A69E-FCAB-276E-3335924DD011}"/>
              </a:ext>
            </a:extLst>
          </p:cNvPr>
          <p:cNvPicPr>
            <a:picLocks noChangeAspect="1"/>
          </p:cNvPicPr>
          <p:nvPr/>
        </p:nvPicPr>
        <p:blipFill rotWithShape="1">
          <a:blip r:embed="rId3"/>
          <a:srcRect t="140" b="140"/>
          <a:stretch/>
        </p:blipFill>
        <p:spPr>
          <a:xfrm>
            <a:off x="277151" y="5687568"/>
            <a:ext cx="1886984" cy="1055770"/>
          </a:xfrm>
          <a:prstGeom prst="rect">
            <a:avLst/>
          </a:prstGeom>
        </p:spPr>
      </p:pic>
      <p:sp>
        <p:nvSpPr>
          <p:cNvPr id="7" name="Freeform 2">
            <a:extLst>
              <a:ext uri="{FF2B5EF4-FFF2-40B4-BE49-F238E27FC236}">
                <a16:creationId xmlns:a16="http://schemas.microsoft.com/office/drawing/2014/main" id="{C9BE6311-A170-EFFA-03D6-64DBC36A9FD9}"/>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4"/>
            <a:stretch>
              <a:fillRect l="-510855" r="-7350"/>
            </a:stretch>
          </a:blipFill>
        </p:spPr>
        <p:txBody>
          <a:bodyPr/>
          <a:lstStyle/>
          <a:p>
            <a:endParaRPr lang="en-US"/>
          </a:p>
        </p:txBody>
      </p:sp>
      <p:sp>
        <p:nvSpPr>
          <p:cNvPr id="2" name="Title 1">
            <a:extLst>
              <a:ext uri="{FF2B5EF4-FFF2-40B4-BE49-F238E27FC236}">
                <a16:creationId xmlns:a16="http://schemas.microsoft.com/office/drawing/2014/main" id="{1354DDC8-4B0F-CA8B-4F68-B3D4337B743A}"/>
              </a:ext>
            </a:extLst>
          </p:cNvPr>
          <p:cNvSpPr>
            <a:spLocks noGrp="1"/>
          </p:cNvSpPr>
          <p:nvPr>
            <p:ph type="title"/>
          </p:nvPr>
        </p:nvSpPr>
        <p:spPr/>
        <p:txBody>
          <a:bodyPr>
            <a:normAutofit/>
          </a:bodyPr>
          <a:lstStyle/>
          <a:p>
            <a:pPr algn="ctr" defTabSz="457063">
              <a:lnSpc>
                <a:spcPct val="100000"/>
              </a:lnSpc>
              <a:spcBef>
                <a:spcPct val="20000"/>
              </a:spcBef>
              <a:spcAft>
                <a:spcPts val="600"/>
              </a:spcAft>
              <a:defRPr/>
            </a:pPr>
            <a:r>
              <a:rPr lang="en-US" sz="3600" b="1" dirty="0"/>
              <a:t>INTERVENTIONS</a:t>
            </a:r>
            <a:endParaRPr lang="en-US" sz="3600" dirty="0">
              <a:solidFill>
                <a:prstClr val="black">
                  <a:lumMod val="85000"/>
                  <a:lumOff val="15000"/>
                </a:prstClr>
              </a:solidFill>
              <a:ea typeface="Calibri Light"/>
              <a:cs typeface="Calibri Light"/>
            </a:endParaRPr>
          </a:p>
        </p:txBody>
      </p:sp>
      <p:sp>
        <p:nvSpPr>
          <p:cNvPr id="4" name="TextBox 3">
            <a:extLst>
              <a:ext uri="{FF2B5EF4-FFF2-40B4-BE49-F238E27FC236}">
                <a16:creationId xmlns:a16="http://schemas.microsoft.com/office/drawing/2014/main" id="{7B717526-63E7-9136-CCD6-CC4C610B1471}"/>
              </a:ext>
            </a:extLst>
          </p:cNvPr>
          <p:cNvSpPr txBox="1"/>
          <p:nvPr/>
        </p:nvSpPr>
        <p:spPr>
          <a:xfrm>
            <a:off x="5225142" y="547914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7" name="Content Placeholder 16">
            <a:extLst>
              <a:ext uri="{FF2B5EF4-FFF2-40B4-BE49-F238E27FC236}">
                <a16:creationId xmlns:a16="http://schemas.microsoft.com/office/drawing/2014/main" id="{B16AA130-AA3C-8D83-8B04-8EF495C7D401}"/>
              </a:ext>
            </a:extLst>
          </p:cNvPr>
          <p:cNvSpPr>
            <a:spLocks noGrp="1"/>
          </p:cNvSpPr>
          <p:nvPr>
            <p:ph idx="1"/>
          </p:nvPr>
        </p:nvSpPr>
        <p:spPr>
          <a:xfrm>
            <a:off x="277151" y="1409246"/>
            <a:ext cx="10515600" cy="4351338"/>
          </a:xfrm>
        </p:spPr>
        <p:txBody>
          <a:bodyPr vert="horz" lIns="91440" tIns="45720" rIns="91440" bIns="45720" rtlCol="0" anchor="t">
            <a:normAutofit fontScale="77500" lnSpcReduction="20000"/>
          </a:bodyPr>
          <a:lstStyle/>
          <a:p>
            <a:r>
              <a:rPr lang="en-US" dirty="0"/>
              <a:t>The </a:t>
            </a:r>
            <a:r>
              <a:rPr lang="en-US" b="1" dirty="0"/>
              <a:t>Intervention: </a:t>
            </a:r>
          </a:p>
          <a:p>
            <a:pPr lvl="1"/>
            <a:r>
              <a:rPr lang="en-US" dirty="0"/>
              <a:t>Details what the member can currently do(baseline/their contribution)/why this is important.</a:t>
            </a:r>
          </a:p>
          <a:p>
            <a:pPr lvl="1"/>
            <a:r>
              <a:rPr lang="en-US" dirty="0"/>
              <a:t>Identifies what community or natural supports have been exhausted before CMH services requested.</a:t>
            </a:r>
          </a:p>
          <a:p>
            <a:pPr lvl="1"/>
            <a:r>
              <a:rPr lang="en-US" dirty="0"/>
              <a:t>Identifies what and why the service is needed to help achieve the outcome/goal.</a:t>
            </a:r>
          </a:p>
          <a:p>
            <a:pPr lvl="1"/>
            <a:r>
              <a:rPr lang="en-US" dirty="0"/>
              <a:t>Identifies what services the person will self-direct with a statement such as, </a:t>
            </a:r>
            <a:r>
              <a:rPr lang="en-US" b="1" dirty="0"/>
              <a:t>"X will self-direct his community living supports. However, other services may be used in lieu of this service to accomplish the goals in the IPOS as long as the total budget is not exceeded".</a:t>
            </a:r>
          </a:p>
          <a:p>
            <a:pPr lvl="1"/>
            <a:r>
              <a:rPr lang="en-US" b="1" dirty="0"/>
              <a:t>Identifies how often (hours, # of times per week/month) the person needs help/the service to have the best opportunity to achieve goals; the amount, scope, and duration of services (ie. authorization). This total should be reasonable to accomplish the intended outcome.</a:t>
            </a:r>
          </a:p>
          <a:p>
            <a:pPr lvl="1"/>
            <a:r>
              <a:rPr lang="en-US" b="1" dirty="0"/>
              <a:t>Identifies if the person will be using their budget in a flexible manner to accomplish the goal (ie. To purchase memberships, classes, activities).  Individual activities are not required.  </a:t>
            </a:r>
          </a:p>
          <a:p>
            <a:pPr lvl="1"/>
            <a:r>
              <a:rPr lang="en-US" dirty="0"/>
              <a:t>Is detailed enough to be a “job description” or details the steps to give the member the best opportunity to learn/achieve his/her goal. Must detail what method of teaching, training, or guiding the staff will perform to help the member achieve his/her goal.</a:t>
            </a:r>
          </a:p>
          <a:p>
            <a:pPr lvl="1"/>
            <a:r>
              <a:rPr lang="en-US" b="1" dirty="0"/>
              <a:t>Identifies how staff will document progress.</a:t>
            </a:r>
          </a:p>
          <a:p>
            <a:pPr lvl="1"/>
            <a:r>
              <a:rPr lang="en-US" dirty="0"/>
              <a:t>Identifies the SC will review/document progress on goals.</a:t>
            </a:r>
          </a:p>
          <a:p>
            <a:pPr lvl="1"/>
            <a:endParaRPr lang="en-US" sz="1600" b="1" dirty="0">
              <a:ea typeface="Calibri"/>
              <a:cs typeface="Calibri"/>
            </a:endParaRPr>
          </a:p>
        </p:txBody>
      </p:sp>
      <p:sp>
        <p:nvSpPr>
          <p:cNvPr id="3" name="TextBox 2">
            <a:extLst>
              <a:ext uri="{FF2B5EF4-FFF2-40B4-BE49-F238E27FC236}">
                <a16:creationId xmlns:a16="http://schemas.microsoft.com/office/drawing/2014/main" id="{FE275546-B238-E26D-0C59-BF738915818D}"/>
              </a:ext>
            </a:extLst>
          </p:cNvPr>
          <p:cNvSpPr txBox="1"/>
          <p:nvPr/>
        </p:nvSpPr>
        <p:spPr>
          <a:xfrm>
            <a:off x="3624549" y="6191480"/>
            <a:ext cx="6433851" cy="369332"/>
          </a:xfrm>
          <a:prstGeom prst="rect">
            <a:avLst/>
          </a:prstGeom>
          <a:noFill/>
        </p:spPr>
        <p:txBody>
          <a:bodyPr wrap="square" rtlCol="0">
            <a:spAutoFit/>
          </a:bodyPr>
          <a:lstStyle/>
          <a:p>
            <a:r>
              <a:rPr lang="en-US" dirty="0"/>
              <a:t>*Bolded areas </a:t>
            </a:r>
            <a:r>
              <a:rPr lang="en-US" b="1" i="1" dirty="0"/>
              <a:t>must </a:t>
            </a:r>
            <a:r>
              <a:rPr lang="en-US" dirty="0"/>
              <a:t>be included in the interventions </a:t>
            </a:r>
          </a:p>
        </p:txBody>
      </p:sp>
    </p:spTree>
    <p:extLst>
      <p:ext uri="{BB962C8B-B14F-4D97-AF65-F5344CB8AC3E}">
        <p14:creationId xmlns:p14="http://schemas.microsoft.com/office/powerpoint/2010/main" val="95276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40504-6226-A566-EFE8-81F5850F1C9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7D6393F-4FF8-CF2F-DB55-94D0E3A184AC}"/>
              </a:ext>
            </a:extLst>
          </p:cNvPr>
          <p:cNvPicPr>
            <a:picLocks noChangeAspect="1"/>
          </p:cNvPicPr>
          <p:nvPr/>
        </p:nvPicPr>
        <p:blipFill rotWithShape="1">
          <a:blip r:embed="rId2"/>
          <a:srcRect t="140" b="140"/>
          <a:stretch/>
        </p:blipFill>
        <p:spPr>
          <a:xfrm>
            <a:off x="158279" y="5929460"/>
            <a:ext cx="1375042" cy="769338"/>
          </a:xfrm>
          <a:prstGeom prst="rect">
            <a:avLst/>
          </a:prstGeom>
        </p:spPr>
      </p:pic>
      <p:sp>
        <p:nvSpPr>
          <p:cNvPr id="7" name="Freeform 2">
            <a:extLst>
              <a:ext uri="{FF2B5EF4-FFF2-40B4-BE49-F238E27FC236}">
                <a16:creationId xmlns:a16="http://schemas.microsoft.com/office/drawing/2014/main" id="{E39583B0-5005-3F02-C19A-6A57615F215C}"/>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2" name="Title 1">
            <a:extLst>
              <a:ext uri="{FF2B5EF4-FFF2-40B4-BE49-F238E27FC236}">
                <a16:creationId xmlns:a16="http://schemas.microsoft.com/office/drawing/2014/main" id="{E39A8FD0-92C8-5557-D92A-C4ADA27CE627}"/>
              </a:ext>
            </a:extLst>
          </p:cNvPr>
          <p:cNvSpPr>
            <a:spLocks noGrp="1"/>
          </p:cNvSpPr>
          <p:nvPr>
            <p:ph type="title"/>
          </p:nvPr>
        </p:nvSpPr>
        <p:spPr/>
        <p:txBody>
          <a:bodyPr>
            <a:normAutofit/>
          </a:bodyPr>
          <a:lstStyle/>
          <a:p>
            <a:pPr algn="ctr" defTabSz="457063">
              <a:lnSpc>
                <a:spcPct val="100000"/>
              </a:lnSpc>
              <a:spcBef>
                <a:spcPct val="20000"/>
              </a:spcBef>
              <a:spcAft>
                <a:spcPts val="600"/>
              </a:spcAft>
              <a:defRPr/>
            </a:pPr>
            <a:r>
              <a:rPr lang="en-US" sz="3600" b="1" dirty="0"/>
              <a:t>STEPS TO SELF-DIRECTING SERVICES </a:t>
            </a:r>
            <a:endParaRPr lang="en-US" sz="3600" b="1" dirty="0">
              <a:solidFill>
                <a:prstClr val="black">
                  <a:lumMod val="85000"/>
                  <a:lumOff val="15000"/>
                </a:prstClr>
              </a:solidFill>
              <a:ea typeface="Calibri Light"/>
              <a:cs typeface="Calibri Light"/>
            </a:endParaRPr>
          </a:p>
        </p:txBody>
      </p:sp>
      <p:sp>
        <p:nvSpPr>
          <p:cNvPr id="4" name="TextBox 3">
            <a:extLst>
              <a:ext uri="{FF2B5EF4-FFF2-40B4-BE49-F238E27FC236}">
                <a16:creationId xmlns:a16="http://schemas.microsoft.com/office/drawing/2014/main" id="{3A3A5B87-93C3-F793-E573-E26526199A13}"/>
              </a:ext>
            </a:extLst>
          </p:cNvPr>
          <p:cNvSpPr txBox="1"/>
          <p:nvPr/>
        </p:nvSpPr>
        <p:spPr>
          <a:xfrm>
            <a:off x="5225142" y="547914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7" name="Content Placeholder 16">
            <a:extLst>
              <a:ext uri="{FF2B5EF4-FFF2-40B4-BE49-F238E27FC236}">
                <a16:creationId xmlns:a16="http://schemas.microsoft.com/office/drawing/2014/main" id="{B8D6DFA8-BDFF-CF72-F65E-1FAB6F9E39A3}"/>
              </a:ext>
            </a:extLst>
          </p:cNvPr>
          <p:cNvSpPr>
            <a:spLocks noGrp="1"/>
          </p:cNvSpPr>
          <p:nvPr>
            <p:ph idx="1"/>
          </p:nvPr>
        </p:nvSpPr>
        <p:spPr>
          <a:xfrm>
            <a:off x="395925" y="1423447"/>
            <a:ext cx="10448875" cy="4618579"/>
          </a:xfrm>
        </p:spPr>
        <p:txBody>
          <a:bodyPr vert="horz" lIns="91440" tIns="45720" rIns="91440" bIns="45720" rtlCol="0" anchor="t">
            <a:normAutofit fontScale="92500"/>
          </a:bodyPr>
          <a:lstStyle/>
          <a:p>
            <a:pPr marL="342900" indent="-342900">
              <a:buFont typeface="Wingdings" panose="05000000000000000000" pitchFamily="2" charset="2"/>
              <a:buChar char="v"/>
            </a:pPr>
            <a:r>
              <a:rPr lang="en-US" dirty="0"/>
              <a:t> The member/Legal Representative is offered a choice of Financial Management Service Agency (FMS)(formerly called Fiscal Intermediary Services) </a:t>
            </a:r>
          </a:p>
          <a:p>
            <a:pPr marL="0" indent="0">
              <a:buNone/>
            </a:pPr>
            <a:r>
              <a:rPr lang="en-US" dirty="0"/>
              <a:t>	-</a:t>
            </a:r>
            <a:r>
              <a:rPr lang="en-US" sz="1900" b="1" dirty="0"/>
              <a:t>Money Minders Plus, LLC  (MMP)</a:t>
            </a:r>
          </a:p>
          <a:p>
            <a:pPr marL="0" indent="0">
              <a:buNone/>
            </a:pPr>
            <a:r>
              <a:rPr lang="en-US" sz="1900" dirty="0"/>
              <a:t>	-</a:t>
            </a:r>
            <a:r>
              <a:rPr lang="en-US" sz="1900" b="1" dirty="0"/>
              <a:t>Personal Accounting Services (PAS)</a:t>
            </a:r>
            <a:endParaRPr lang="en-US" sz="1900" dirty="0"/>
          </a:p>
          <a:p>
            <a:pPr marL="0" indent="0">
              <a:buNone/>
            </a:pPr>
            <a:r>
              <a:rPr lang="en-US" sz="1900" dirty="0"/>
              <a:t>	-</a:t>
            </a:r>
            <a:r>
              <a:rPr lang="en-US" sz="1900" b="1" dirty="0" err="1"/>
              <a:t>Guardiantrac</a:t>
            </a:r>
            <a:r>
              <a:rPr lang="en-US" sz="1900" b="1" dirty="0"/>
              <a:t>  (GT Independence)</a:t>
            </a:r>
            <a:endParaRPr lang="en-US" sz="1900" dirty="0"/>
          </a:p>
          <a:p>
            <a:pPr marL="0" indent="0">
              <a:buNone/>
            </a:pPr>
            <a:r>
              <a:rPr lang="en-US" sz="1900" dirty="0"/>
              <a:t> 	-</a:t>
            </a:r>
            <a:r>
              <a:rPr lang="en-US" sz="1900" b="1" dirty="0"/>
              <a:t>The ARC of Northwest Wayne County (ARC)</a:t>
            </a:r>
          </a:p>
          <a:p>
            <a:pPr>
              <a:buFont typeface="Wingdings" panose="05000000000000000000" pitchFamily="2" charset="2"/>
              <a:buChar char="v"/>
            </a:pPr>
            <a:r>
              <a:rPr lang="en-US" dirty="0"/>
              <a:t>The member/Legal Representative selects the method of staffing support desired: </a:t>
            </a:r>
            <a:r>
              <a:rPr lang="en-US" b="1" dirty="0"/>
              <a:t>Direct Hire Staff </a:t>
            </a:r>
            <a:r>
              <a:rPr lang="en-US" dirty="0"/>
              <a:t>and/or </a:t>
            </a:r>
            <a:r>
              <a:rPr lang="en-US" b="1" dirty="0"/>
              <a:t>Staffing Agent</a:t>
            </a:r>
            <a:r>
              <a:rPr lang="en-US" dirty="0"/>
              <a:t>.</a:t>
            </a:r>
          </a:p>
          <a:p>
            <a:pPr>
              <a:buFont typeface="Wingdings" panose="05000000000000000000" pitchFamily="2" charset="2"/>
              <a:buChar char="v"/>
            </a:pPr>
            <a:r>
              <a:rPr lang="en-US" dirty="0"/>
              <a:t>The Case holder/plan </a:t>
            </a:r>
            <a:r>
              <a:rPr lang="en-US" dirty="0" err="1"/>
              <a:t>authorwill</a:t>
            </a:r>
            <a:r>
              <a:rPr lang="en-US" dirty="0"/>
              <a:t> put the authorization for the self-directed service     (usually H2015 or T1005) with the selected FMS as the provider.</a:t>
            </a:r>
            <a:endParaRPr lang="en-US" dirty="0">
              <a:ea typeface="Calibri"/>
              <a:cs typeface="Calibri"/>
            </a:endParaRPr>
          </a:p>
        </p:txBody>
      </p:sp>
      <p:pic>
        <p:nvPicPr>
          <p:cNvPr id="3" name="Picture 2">
            <a:extLst>
              <a:ext uri="{FF2B5EF4-FFF2-40B4-BE49-F238E27FC236}">
                <a16:creationId xmlns:a16="http://schemas.microsoft.com/office/drawing/2014/main" id="{8D1DCF3B-E3FD-0013-8BA3-0FDB716BA4A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874051">
            <a:off x="769785" y="339570"/>
            <a:ext cx="1242532" cy="1242532"/>
          </a:xfrm>
          <a:prstGeom prst="rect">
            <a:avLst/>
          </a:prstGeom>
        </p:spPr>
      </p:pic>
    </p:spTree>
    <p:extLst>
      <p:ext uri="{BB962C8B-B14F-4D97-AF65-F5344CB8AC3E}">
        <p14:creationId xmlns:p14="http://schemas.microsoft.com/office/powerpoint/2010/main" val="133410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84EEF-2DBD-C9B1-3416-955595354F5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F70DABC-9AA2-785D-D3EB-90E7A8013B71}"/>
              </a:ext>
            </a:extLst>
          </p:cNvPr>
          <p:cNvPicPr>
            <a:picLocks noChangeAspect="1"/>
          </p:cNvPicPr>
          <p:nvPr/>
        </p:nvPicPr>
        <p:blipFill rotWithShape="1">
          <a:blip r:embed="rId2"/>
          <a:srcRect t="140" b="140"/>
          <a:stretch/>
        </p:blipFill>
        <p:spPr>
          <a:xfrm>
            <a:off x="158279" y="5444383"/>
            <a:ext cx="2242022" cy="1254415"/>
          </a:xfrm>
          <a:prstGeom prst="rect">
            <a:avLst/>
          </a:prstGeom>
        </p:spPr>
      </p:pic>
      <p:sp>
        <p:nvSpPr>
          <p:cNvPr id="7" name="Freeform 2">
            <a:extLst>
              <a:ext uri="{FF2B5EF4-FFF2-40B4-BE49-F238E27FC236}">
                <a16:creationId xmlns:a16="http://schemas.microsoft.com/office/drawing/2014/main" id="{4300B5C5-A3B4-C779-2B2A-823C85005E64}"/>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2" name="Title 1">
            <a:extLst>
              <a:ext uri="{FF2B5EF4-FFF2-40B4-BE49-F238E27FC236}">
                <a16:creationId xmlns:a16="http://schemas.microsoft.com/office/drawing/2014/main" id="{2BD6E772-8021-F207-BB10-9027D6597A4B}"/>
              </a:ext>
            </a:extLst>
          </p:cNvPr>
          <p:cNvSpPr>
            <a:spLocks noGrp="1"/>
          </p:cNvSpPr>
          <p:nvPr>
            <p:ph type="title"/>
          </p:nvPr>
        </p:nvSpPr>
        <p:spPr/>
        <p:txBody>
          <a:bodyPr>
            <a:normAutofit/>
          </a:bodyPr>
          <a:lstStyle/>
          <a:p>
            <a:pPr algn="ctr" defTabSz="457063">
              <a:lnSpc>
                <a:spcPct val="100000"/>
              </a:lnSpc>
              <a:spcBef>
                <a:spcPct val="20000"/>
              </a:spcBef>
              <a:spcAft>
                <a:spcPts val="600"/>
              </a:spcAft>
              <a:defRPr/>
            </a:pPr>
            <a:r>
              <a:rPr lang="en-US" sz="3600" b="1" dirty="0">
                <a:solidFill>
                  <a:prstClr val="black">
                    <a:lumMod val="85000"/>
                    <a:lumOff val="15000"/>
                  </a:prstClr>
                </a:solidFill>
                <a:latin typeface="Calibri"/>
                <a:ea typeface="Calibri"/>
                <a:cs typeface="Calibri"/>
              </a:rPr>
              <a:t>FMS Authorizations </a:t>
            </a:r>
            <a:endParaRPr lang="en-US" sz="3600" dirty="0">
              <a:solidFill>
                <a:prstClr val="black">
                  <a:lumMod val="85000"/>
                  <a:lumOff val="15000"/>
                </a:prstClr>
              </a:solidFill>
              <a:ea typeface="Calibri Light"/>
              <a:cs typeface="Calibri Light"/>
            </a:endParaRPr>
          </a:p>
        </p:txBody>
      </p:sp>
      <p:sp>
        <p:nvSpPr>
          <p:cNvPr id="4" name="TextBox 3">
            <a:extLst>
              <a:ext uri="{FF2B5EF4-FFF2-40B4-BE49-F238E27FC236}">
                <a16:creationId xmlns:a16="http://schemas.microsoft.com/office/drawing/2014/main" id="{6DAEBB2F-6657-EB55-0028-2D355BF93016}"/>
              </a:ext>
            </a:extLst>
          </p:cNvPr>
          <p:cNvSpPr txBox="1"/>
          <p:nvPr/>
        </p:nvSpPr>
        <p:spPr>
          <a:xfrm>
            <a:off x="5225142" y="547914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7" name="Content Placeholder 16">
            <a:extLst>
              <a:ext uri="{FF2B5EF4-FFF2-40B4-BE49-F238E27FC236}">
                <a16:creationId xmlns:a16="http://schemas.microsoft.com/office/drawing/2014/main" id="{28DC93BB-DA66-1EC8-6AA8-DC19FE42E220}"/>
              </a:ext>
            </a:extLst>
          </p:cNvPr>
          <p:cNvSpPr>
            <a:spLocks noGrp="1"/>
          </p:cNvSpPr>
          <p:nvPr>
            <p:ph idx="1"/>
          </p:nvPr>
        </p:nvSpPr>
        <p:spPr>
          <a:xfrm>
            <a:off x="399288" y="1575055"/>
            <a:ext cx="9936514" cy="4019720"/>
          </a:xfrm>
        </p:spPr>
        <p:txBody>
          <a:bodyPr vert="horz" lIns="91440" tIns="45720" rIns="91440" bIns="45720" rtlCol="0" anchor="t">
            <a:normAutofit/>
          </a:bodyPr>
          <a:lstStyle/>
          <a:p>
            <a:pPr marL="457200" lvl="1" indent="0">
              <a:buNone/>
            </a:pPr>
            <a:r>
              <a:rPr lang="en-US" b="1" dirty="0">
                <a:latin typeface="Arial" panose="020B0604020202020204" pitchFamily="34" charset="0"/>
                <a:cs typeface="Arial" panose="020B0604020202020204" pitchFamily="34" charset="0"/>
              </a:rPr>
              <a:t>The Case holder/plan author enters a single/separate authorization with no other service in the same auth for T2025 with the correct modifier for 1x/month for the selected FMS service provider. </a:t>
            </a:r>
          </a:p>
          <a:p>
            <a:pPr marL="457200" lvl="1" indent="0">
              <a:buNone/>
            </a:pPr>
            <a:endParaRPr lang="en-US" dirty="0">
              <a:latin typeface="Arial" panose="020B0604020202020204" pitchFamily="34" charset="0"/>
              <a:cs typeface="Arial" panose="020B0604020202020204" pitchFamily="34" charset="0"/>
            </a:endParaRPr>
          </a:p>
          <a:p>
            <a:pPr marL="457200" lvl="1" indent="0">
              <a:buNone/>
            </a:pPr>
            <a:r>
              <a:rPr lang="en-US" dirty="0">
                <a:latin typeface="Arial" panose="020B0604020202020204" pitchFamily="34" charset="0"/>
                <a:cs typeface="Arial" panose="020B0604020202020204" pitchFamily="34" charset="0"/>
              </a:rPr>
              <a:t>-T2025 x7- Member has the FMS as a representative payee for entitlements or has a direct hire for CLS and/or Respite services (formerly called Full Budget). </a:t>
            </a:r>
          </a:p>
          <a:p>
            <a:pPr marL="457200" lvl="1" indent="0">
              <a:buNone/>
            </a:pPr>
            <a:r>
              <a:rPr lang="en-US" dirty="0">
                <a:latin typeface="Arial" panose="020B0604020202020204" pitchFamily="34" charset="0"/>
                <a:cs typeface="Arial" panose="020B0604020202020204" pitchFamily="34" charset="0"/>
              </a:rPr>
              <a:t>-T2025 x4- Independent Support Coordinator/broker. Rarely used externally (in MHWIN). </a:t>
            </a:r>
          </a:p>
          <a:p>
            <a:pPr marL="457200" lvl="1" indent="0">
              <a:buNone/>
            </a:pPr>
            <a:r>
              <a:rPr lang="en-US" dirty="0">
                <a:latin typeface="Arial" panose="020B0604020202020204" pitchFamily="34" charset="0"/>
                <a:cs typeface="Arial" panose="020B0604020202020204" pitchFamily="34" charset="0"/>
              </a:rPr>
              <a:t>-T2025 x3- Member has an Agency Supported Self-Direction Model. </a:t>
            </a:r>
            <a:endParaRPr lang="en-US" b="1"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95671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EABA28B-07AE-12BB-A085-F8DE827A5AA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079B657-3EA7-4271-491F-627B1A4F8295}"/>
              </a:ext>
            </a:extLst>
          </p:cNvPr>
          <p:cNvPicPr>
            <a:picLocks noChangeAspect="1"/>
          </p:cNvPicPr>
          <p:nvPr/>
        </p:nvPicPr>
        <p:blipFill rotWithShape="1">
          <a:blip r:embed="rId3"/>
          <a:srcRect t="140" b="140"/>
          <a:stretch/>
        </p:blipFill>
        <p:spPr>
          <a:xfrm>
            <a:off x="102444" y="-30172"/>
            <a:ext cx="1413033" cy="790594"/>
          </a:xfrm>
          <a:prstGeom prst="rect">
            <a:avLst/>
          </a:prstGeom>
        </p:spPr>
      </p:pic>
      <p:sp>
        <p:nvSpPr>
          <p:cNvPr id="7" name="Freeform 2">
            <a:extLst>
              <a:ext uri="{FF2B5EF4-FFF2-40B4-BE49-F238E27FC236}">
                <a16:creationId xmlns:a16="http://schemas.microsoft.com/office/drawing/2014/main" id="{8698EB96-8D80-0DD3-6A36-5B3E51183178}"/>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4"/>
            <a:stretch>
              <a:fillRect l="-510855" r="-7350"/>
            </a:stretch>
          </a:blipFill>
        </p:spPr>
        <p:txBody>
          <a:bodyPr/>
          <a:lstStyle/>
          <a:p>
            <a:endParaRPr lang="en-US"/>
          </a:p>
        </p:txBody>
      </p:sp>
      <p:sp>
        <p:nvSpPr>
          <p:cNvPr id="4" name="TextBox 3">
            <a:extLst>
              <a:ext uri="{FF2B5EF4-FFF2-40B4-BE49-F238E27FC236}">
                <a16:creationId xmlns:a16="http://schemas.microsoft.com/office/drawing/2014/main" id="{2A2E4139-CAF8-8312-665A-2FE6DFF20D47}"/>
              </a:ext>
            </a:extLst>
          </p:cNvPr>
          <p:cNvSpPr txBox="1"/>
          <p:nvPr/>
        </p:nvSpPr>
        <p:spPr>
          <a:xfrm>
            <a:off x="7328262" y="5661154"/>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1" name="TextBox 10">
            <a:extLst>
              <a:ext uri="{FF2B5EF4-FFF2-40B4-BE49-F238E27FC236}">
                <a16:creationId xmlns:a16="http://schemas.microsoft.com/office/drawing/2014/main" id="{3027C6DD-2E1D-9512-C180-A1233E887B28}"/>
              </a:ext>
            </a:extLst>
          </p:cNvPr>
          <p:cNvSpPr txBox="1"/>
          <p:nvPr/>
        </p:nvSpPr>
        <p:spPr>
          <a:xfrm>
            <a:off x="5088512" y="760422"/>
            <a:ext cx="5697676" cy="4524315"/>
          </a:xfrm>
          <a:prstGeom prst="rect">
            <a:avLst/>
          </a:prstGeom>
          <a:noFill/>
        </p:spPr>
        <p:txBody>
          <a:bodyPr wrap="square" rtlCol="0">
            <a:spAutoFit/>
          </a:bodyPr>
          <a:lstStyle/>
          <a:p>
            <a:r>
              <a:rPr lang="en-US" sz="2400" dirty="0"/>
              <a:t>The Case holder/plan author must complete the top three sections of this form </a:t>
            </a:r>
            <a:r>
              <a:rPr lang="en-US" sz="2400" b="1" dirty="0"/>
              <a:t>(Stop at FMS section).  </a:t>
            </a:r>
          </a:p>
          <a:p>
            <a:r>
              <a:rPr lang="en-US" sz="2400" b="1" dirty="0"/>
              <a:t>If the IPOS/Addendum is complete, SC must in-service the staff and send the Training Verification Log with the referral to prevent delays in staff starting. If not, SC must complete the in-service within 7 calendar days and upload to MHWIN.  </a:t>
            </a:r>
          </a:p>
          <a:p>
            <a:endParaRPr lang="en-US" sz="2400" dirty="0"/>
          </a:p>
          <a:p>
            <a:r>
              <a:rPr lang="en-US" sz="2400" dirty="0"/>
              <a:t>*Email the form to the FMS and </a:t>
            </a:r>
            <a:r>
              <a:rPr lang="en-US" sz="2400" dirty="0">
                <a:hlinkClick r:id="rId5"/>
              </a:rPr>
              <a:t>selfdetermination@dwihn.org</a:t>
            </a:r>
            <a:r>
              <a:rPr lang="en-US" sz="2400" dirty="0"/>
              <a:t> (DWIHN). </a:t>
            </a:r>
          </a:p>
        </p:txBody>
      </p:sp>
      <p:sp>
        <p:nvSpPr>
          <p:cNvPr id="12" name="TextBox 11">
            <a:extLst>
              <a:ext uri="{FF2B5EF4-FFF2-40B4-BE49-F238E27FC236}">
                <a16:creationId xmlns:a16="http://schemas.microsoft.com/office/drawing/2014/main" id="{ABA1EB7F-4E34-40AB-BB3A-181E70401510}"/>
              </a:ext>
            </a:extLst>
          </p:cNvPr>
          <p:cNvSpPr txBox="1"/>
          <p:nvPr/>
        </p:nvSpPr>
        <p:spPr>
          <a:xfrm>
            <a:off x="5317743" y="5426749"/>
            <a:ext cx="4782312" cy="1200329"/>
          </a:xfrm>
          <a:prstGeom prst="rect">
            <a:avLst/>
          </a:prstGeom>
          <a:noFill/>
        </p:spPr>
        <p:txBody>
          <a:bodyPr wrap="square" rtlCol="0">
            <a:spAutoFit/>
          </a:bodyPr>
          <a:lstStyle/>
          <a:p>
            <a:r>
              <a:rPr lang="en-US" dirty="0"/>
              <a:t>*This initiates the system setup.  FMS will start onboarding. DWIHN will send Welcome Meeting information and confirm a timely arrangement set up. </a:t>
            </a:r>
          </a:p>
        </p:txBody>
      </p:sp>
      <p:sp>
        <p:nvSpPr>
          <p:cNvPr id="2" name="TextBox 1">
            <a:extLst>
              <a:ext uri="{FF2B5EF4-FFF2-40B4-BE49-F238E27FC236}">
                <a16:creationId xmlns:a16="http://schemas.microsoft.com/office/drawing/2014/main" id="{F352364F-86B5-7908-94ED-28F3D92EBC14}"/>
              </a:ext>
            </a:extLst>
          </p:cNvPr>
          <p:cNvSpPr txBox="1"/>
          <p:nvPr/>
        </p:nvSpPr>
        <p:spPr>
          <a:xfrm>
            <a:off x="2070685" y="73462"/>
            <a:ext cx="10343704" cy="523220"/>
          </a:xfrm>
          <a:prstGeom prst="rect">
            <a:avLst/>
          </a:prstGeom>
          <a:noFill/>
        </p:spPr>
        <p:txBody>
          <a:bodyPr wrap="square" rtlCol="0">
            <a:spAutoFit/>
          </a:bodyPr>
          <a:lstStyle/>
          <a:p>
            <a:r>
              <a:rPr lang="en-US" sz="2800" b="1" dirty="0"/>
              <a:t>Next step: The SC must complete a  SD Referral Checklist</a:t>
            </a:r>
            <a:endParaRPr lang="en-US" sz="2800" dirty="0"/>
          </a:p>
        </p:txBody>
      </p:sp>
      <p:pic>
        <p:nvPicPr>
          <p:cNvPr id="6" name="Picture 5">
            <a:extLst>
              <a:ext uri="{FF2B5EF4-FFF2-40B4-BE49-F238E27FC236}">
                <a16:creationId xmlns:a16="http://schemas.microsoft.com/office/drawing/2014/main" id="{4EF3EBAA-5E32-BB00-CF43-26C9432BFC1B}"/>
              </a:ext>
            </a:extLst>
          </p:cNvPr>
          <p:cNvPicPr>
            <a:picLocks noChangeAspect="1"/>
          </p:cNvPicPr>
          <p:nvPr/>
        </p:nvPicPr>
        <p:blipFill>
          <a:blip r:embed="rId6"/>
          <a:stretch>
            <a:fillRect/>
          </a:stretch>
        </p:blipFill>
        <p:spPr>
          <a:xfrm>
            <a:off x="604245" y="839459"/>
            <a:ext cx="4388665" cy="5753208"/>
          </a:xfrm>
          <a:prstGeom prst="rect">
            <a:avLst/>
          </a:prstGeom>
        </p:spPr>
      </p:pic>
    </p:spTree>
    <p:extLst>
      <p:ext uri="{BB962C8B-B14F-4D97-AF65-F5344CB8AC3E}">
        <p14:creationId xmlns:p14="http://schemas.microsoft.com/office/powerpoint/2010/main" val="983020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BA28B-07AE-12BB-A085-F8DE827A5AA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079B657-3EA7-4271-491F-627B1A4F8295}"/>
              </a:ext>
            </a:extLst>
          </p:cNvPr>
          <p:cNvPicPr>
            <a:picLocks noChangeAspect="1"/>
          </p:cNvPicPr>
          <p:nvPr/>
        </p:nvPicPr>
        <p:blipFill rotWithShape="1">
          <a:blip r:embed="rId2"/>
          <a:srcRect t="140" b="140"/>
          <a:stretch/>
        </p:blipFill>
        <p:spPr>
          <a:xfrm>
            <a:off x="102444" y="-30172"/>
            <a:ext cx="1413033" cy="790594"/>
          </a:xfrm>
          <a:prstGeom prst="rect">
            <a:avLst/>
          </a:prstGeom>
        </p:spPr>
      </p:pic>
      <p:sp>
        <p:nvSpPr>
          <p:cNvPr id="7" name="Freeform 2">
            <a:extLst>
              <a:ext uri="{FF2B5EF4-FFF2-40B4-BE49-F238E27FC236}">
                <a16:creationId xmlns:a16="http://schemas.microsoft.com/office/drawing/2014/main" id="{8698EB96-8D80-0DD3-6A36-5B3E51183178}"/>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4" name="TextBox 3">
            <a:extLst>
              <a:ext uri="{FF2B5EF4-FFF2-40B4-BE49-F238E27FC236}">
                <a16:creationId xmlns:a16="http://schemas.microsoft.com/office/drawing/2014/main" id="{2A2E4139-CAF8-8312-665A-2FE6DFF20D47}"/>
              </a:ext>
            </a:extLst>
          </p:cNvPr>
          <p:cNvSpPr txBox="1"/>
          <p:nvPr/>
        </p:nvSpPr>
        <p:spPr>
          <a:xfrm>
            <a:off x="7328262" y="5661154"/>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extBox 1">
            <a:extLst>
              <a:ext uri="{FF2B5EF4-FFF2-40B4-BE49-F238E27FC236}">
                <a16:creationId xmlns:a16="http://schemas.microsoft.com/office/drawing/2014/main" id="{90B49AF7-A31D-9BBC-5AB9-886FD8343742}"/>
              </a:ext>
            </a:extLst>
          </p:cNvPr>
          <p:cNvSpPr txBox="1"/>
          <p:nvPr/>
        </p:nvSpPr>
        <p:spPr>
          <a:xfrm>
            <a:off x="1689858" y="551953"/>
            <a:ext cx="8184910" cy="707886"/>
          </a:xfrm>
          <a:prstGeom prst="rect">
            <a:avLst/>
          </a:prstGeom>
          <a:noFill/>
        </p:spPr>
        <p:txBody>
          <a:bodyPr wrap="square" rtlCol="0">
            <a:spAutoFit/>
          </a:bodyPr>
          <a:lstStyle/>
          <a:p>
            <a:pPr algn="ctr"/>
            <a:r>
              <a:rPr lang="en-US" sz="4000" b="1" dirty="0"/>
              <a:t>New Process Improvement</a:t>
            </a:r>
          </a:p>
        </p:txBody>
      </p:sp>
      <p:sp>
        <p:nvSpPr>
          <p:cNvPr id="3" name="TextBox 2">
            <a:extLst>
              <a:ext uri="{FF2B5EF4-FFF2-40B4-BE49-F238E27FC236}">
                <a16:creationId xmlns:a16="http://schemas.microsoft.com/office/drawing/2014/main" id="{7830186E-6E90-B5DE-CBD0-9D8864B74A15}"/>
              </a:ext>
            </a:extLst>
          </p:cNvPr>
          <p:cNvSpPr txBox="1"/>
          <p:nvPr/>
        </p:nvSpPr>
        <p:spPr>
          <a:xfrm>
            <a:off x="1353640" y="1259839"/>
            <a:ext cx="9144000" cy="5262979"/>
          </a:xfrm>
          <a:prstGeom prst="rect">
            <a:avLst/>
          </a:prstGeom>
          <a:noFill/>
        </p:spPr>
        <p:txBody>
          <a:bodyPr wrap="square" rtlCol="0">
            <a:spAutoFit/>
          </a:bodyPr>
          <a:lstStyle/>
          <a:p>
            <a:pPr algn="ctr"/>
            <a:r>
              <a:rPr lang="en-US" sz="2400" dirty="0"/>
              <a:t>We all want members to get services ASAP!!!!</a:t>
            </a:r>
          </a:p>
          <a:p>
            <a:endParaRPr lang="en-US" sz="2400" dirty="0"/>
          </a:p>
          <a:p>
            <a:r>
              <a:rPr lang="en-US" sz="2400" dirty="0"/>
              <a:t>The FMS will give staff the okay to work after the minimal employment verification factors have been obtained (application, Criminal Background Checks, and verification to work in the US).  An employment agreement is signed (staff is hired) much quicker with this process.  </a:t>
            </a:r>
          </a:p>
          <a:p>
            <a:endParaRPr lang="en-US" sz="2400" dirty="0"/>
          </a:p>
          <a:p>
            <a:r>
              <a:rPr lang="en-US" sz="2400" dirty="0"/>
              <a:t>In a self-directed arrangement, Support Coordinators will need to have an in-service for the direct hire or the employer before the FMS gives a start date.  If the employer is in-serviced, they can then in-service their employees.  </a:t>
            </a:r>
            <a:r>
              <a:rPr lang="en-US" sz="2400" b="1" dirty="0"/>
              <a:t>The in-service needs to be sent with the referral.  </a:t>
            </a:r>
          </a:p>
          <a:p>
            <a:endParaRPr lang="en-US" sz="2400" dirty="0"/>
          </a:p>
          <a:p>
            <a:r>
              <a:rPr lang="en-US" sz="2400" b="1" dirty="0"/>
              <a:t>After being hired, staff will have 30 days to complete New Hire ORR and 60 days for all other trainings.  </a:t>
            </a:r>
            <a:endParaRPr lang="en-US" sz="2400" dirty="0"/>
          </a:p>
        </p:txBody>
      </p:sp>
    </p:spTree>
    <p:extLst>
      <p:ext uri="{BB962C8B-B14F-4D97-AF65-F5344CB8AC3E}">
        <p14:creationId xmlns:p14="http://schemas.microsoft.com/office/powerpoint/2010/main" val="3669121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46ADD-3A6E-DD7A-E449-EDB8278EA5CB}"/>
              </a:ext>
            </a:extLst>
          </p:cNvPr>
          <p:cNvSpPr>
            <a:spLocks noGrp="1"/>
          </p:cNvSpPr>
          <p:nvPr>
            <p:ph type="title"/>
          </p:nvPr>
        </p:nvSpPr>
        <p:spPr>
          <a:xfrm>
            <a:off x="1085088" y="758317"/>
            <a:ext cx="10515600" cy="1325563"/>
          </a:xfrm>
        </p:spPr>
        <p:txBody>
          <a:bodyPr/>
          <a:lstStyle/>
          <a:p>
            <a:r>
              <a:rPr lang="en-US" b="1" dirty="0"/>
              <a:t>Next Steps to set up a SD Arrangement</a:t>
            </a:r>
          </a:p>
        </p:txBody>
      </p:sp>
      <p:sp>
        <p:nvSpPr>
          <p:cNvPr id="3" name="Content Placeholder 2">
            <a:extLst>
              <a:ext uri="{FF2B5EF4-FFF2-40B4-BE49-F238E27FC236}">
                <a16:creationId xmlns:a16="http://schemas.microsoft.com/office/drawing/2014/main" id="{859963F3-BE1D-89E6-A7A1-8E01EF2E1C2E}"/>
              </a:ext>
            </a:extLst>
          </p:cNvPr>
          <p:cNvSpPr>
            <a:spLocks noGrp="1"/>
          </p:cNvSpPr>
          <p:nvPr>
            <p:ph idx="1"/>
          </p:nvPr>
        </p:nvSpPr>
        <p:spPr>
          <a:xfrm>
            <a:off x="984504" y="2506662"/>
            <a:ext cx="10515600" cy="4351338"/>
          </a:xfrm>
        </p:spPr>
        <p:txBody>
          <a:bodyPr/>
          <a:lstStyle/>
          <a:p>
            <a:pPr marL="0" indent="0">
              <a:buNone/>
            </a:pPr>
            <a:r>
              <a:rPr lang="en-US"/>
              <a:t> </a:t>
            </a:r>
            <a:endParaRPr lang="en-US" dirty="0"/>
          </a:p>
          <a:p>
            <a:pPr>
              <a:buFont typeface="Wingdings" panose="05000000000000000000" pitchFamily="2" charset="2"/>
              <a:buChar char="v"/>
            </a:pPr>
            <a:r>
              <a:rPr lang="en-US" dirty="0"/>
              <a:t>SC completes a backup or crisis plan with the member/legal representative identifying what happens if staff cannot work and uploads the document into MHWIN with IPOS as the document type. </a:t>
            </a:r>
          </a:p>
          <a:p>
            <a:endParaRPr lang="en-US" dirty="0"/>
          </a:p>
        </p:txBody>
      </p:sp>
    </p:spTree>
    <p:extLst>
      <p:ext uri="{BB962C8B-B14F-4D97-AF65-F5344CB8AC3E}">
        <p14:creationId xmlns:p14="http://schemas.microsoft.com/office/powerpoint/2010/main" val="925772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1025-260C-FEA0-D880-ED0CD212C2A4}"/>
              </a:ext>
            </a:extLst>
          </p:cNvPr>
          <p:cNvSpPr>
            <a:spLocks noGrp="1"/>
          </p:cNvSpPr>
          <p:nvPr>
            <p:ph type="title"/>
          </p:nvPr>
        </p:nvSpPr>
        <p:spPr/>
        <p:txBody>
          <a:bodyPr>
            <a:normAutofit fontScale="90000"/>
          </a:bodyPr>
          <a:lstStyle/>
          <a:p>
            <a:pPr algn="ctr"/>
            <a:r>
              <a:rPr lang="en-US" sz="6000" b="1" dirty="0"/>
              <a:t>Welcome</a:t>
            </a:r>
            <a:br>
              <a:rPr lang="en-US" sz="6000" b="1" dirty="0"/>
            </a:br>
            <a:r>
              <a:rPr lang="en-US" sz="3200" b="1" i="1" dirty="0"/>
              <a:t>The DWIHN SD Team wants to Support You!  </a:t>
            </a:r>
            <a:endParaRPr lang="en-US" sz="6000" b="1" i="1" dirty="0"/>
          </a:p>
        </p:txBody>
      </p:sp>
      <p:sp>
        <p:nvSpPr>
          <p:cNvPr id="3" name="Content Placeholder 2">
            <a:extLst>
              <a:ext uri="{FF2B5EF4-FFF2-40B4-BE49-F238E27FC236}">
                <a16:creationId xmlns:a16="http://schemas.microsoft.com/office/drawing/2014/main" id="{AC140E76-4A30-B317-2200-09B0981E3C97}"/>
              </a:ext>
            </a:extLst>
          </p:cNvPr>
          <p:cNvSpPr>
            <a:spLocks noGrp="1"/>
          </p:cNvSpPr>
          <p:nvPr>
            <p:ph idx="1"/>
          </p:nvPr>
        </p:nvSpPr>
        <p:spPr/>
        <p:txBody>
          <a:bodyPr>
            <a:normAutofit fontScale="92500" lnSpcReduction="20000"/>
          </a:bodyPr>
          <a:lstStyle/>
          <a:p>
            <a:r>
              <a:rPr lang="en-US" dirty="0"/>
              <a:t>The author of the Individual Plan of Service have the crucial responsibility for linking, coordinating, and monitoring services for multiple people who receive services. We understand it is hard to be an expert in everything.  It is a requirement/question in every Pre-Plan that and explanation and offering to Self-Direct (SD) Service is provided.  Therefore, it is expected that the “Support Coordinator” minimally know how to explain what Self-Directing Service is.  DWIHN’s website has multiple training resources/tools to accommodate different learning styles.  If the tools are not enough, the DWIHN SD Team is only an email or phone call away to help walk the author and the individual through the process to ensure a smooth SD set-up.  </a:t>
            </a:r>
          </a:p>
          <a:p>
            <a:r>
              <a:rPr lang="en-US" dirty="0"/>
              <a:t>Delays in set-up impact the person served. The author of the IPOS play a crucial role in initiating services. For the purpose of this presentation, this person is referred to as the “Support Coordinator”. </a:t>
            </a:r>
          </a:p>
          <a:p>
            <a:pPr marL="0" indent="0">
              <a:buNone/>
            </a:pPr>
            <a:endParaRPr lang="en-US" dirty="0"/>
          </a:p>
        </p:txBody>
      </p:sp>
    </p:spTree>
    <p:extLst>
      <p:ext uri="{BB962C8B-B14F-4D97-AF65-F5344CB8AC3E}">
        <p14:creationId xmlns:p14="http://schemas.microsoft.com/office/powerpoint/2010/main" val="2304627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C3115-62ED-4E82-AC2D-C7FAA8448DA8}"/>
              </a:ext>
            </a:extLst>
          </p:cNvPr>
          <p:cNvSpPr>
            <a:spLocks noGrp="1"/>
          </p:cNvSpPr>
          <p:nvPr>
            <p:ph type="title"/>
          </p:nvPr>
        </p:nvSpPr>
        <p:spPr/>
        <p:txBody>
          <a:bodyPr>
            <a:normAutofit/>
          </a:bodyPr>
          <a:lstStyle/>
          <a:p>
            <a:r>
              <a:rPr lang="en-US">
                <a:ea typeface="+mj-lt"/>
                <a:cs typeface="+mj-lt"/>
              </a:rPr>
              <a:t>SIGNING THE BUDGET </a:t>
            </a:r>
          </a:p>
        </p:txBody>
      </p:sp>
      <p:pic>
        <p:nvPicPr>
          <p:cNvPr id="4" name="Picture 4">
            <a:extLst>
              <a:ext uri="{FF2B5EF4-FFF2-40B4-BE49-F238E27FC236}">
                <a16:creationId xmlns:a16="http://schemas.microsoft.com/office/drawing/2014/main" id="{5C0BE5DE-5398-4F08-B778-6A0DE6E909D4}"/>
              </a:ext>
            </a:extLst>
          </p:cNvPr>
          <p:cNvPicPr>
            <a:picLocks noChangeAspect="1"/>
          </p:cNvPicPr>
          <p:nvPr/>
        </p:nvPicPr>
        <p:blipFill rotWithShape="1">
          <a:blip r:embed="rId2"/>
          <a:srcRect l="1245" t="2182" r="415" b="5454"/>
          <a:stretch/>
        </p:blipFill>
        <p:spPr>
          <a:xfrm>
            <a:off x="3133535" y="2434310"/>
            <a:ext cx="6493720" cy="2679774"/>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FB01253A-EBAA-44CD-A3BE-40C0F84F4273}"/>
              </a:ext>
            </a:extLst>
          </p:cNvPr>
          <p:cNvSpPr txBox="1"/>
          <p:nvPr/>
        </p:nvSpPr>
        <p:spPr>
          <a:xfrm>
            <a:off x="1291829" y="1410502"/>
            <a:ext cx="9608341" cy="1199791"/>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r>
              <a:rPr lang="en-US" sz="1799" dirty="0"/>
              <a:t>Once the DWIHN SD Staff has completed the budget and designated the signers, an email notification that a document needs to be signed will be sent to the person completing the auth (usually the SC).  The CRSP has 30 days from the date of the email to sign and obtain the member's or guardian's signatures. </a:t>
            </a:r>
          </a:p>
        </p:txBody>
      </p:sp>
      <p:pic>
        <p:nvPicPr>
          <p:cNvPr id="9" name="Picture 9">
            <a:extLst>
              <a:ext uri="{FF2B5EF4-FFF2-40B4-BE49-F238E27FC236}">
                <a16:creationId xmlns:a16="http://schemas.microsoft.com/office/drawing/2014/main" id="{E8979D7F-544A-4133-81A2-4E5545F79AC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92304" y="2571820"/>
            <a:ext cx="1971042" cy="1952758"/>
          </a:xfrm>
          <a:prstGeom prst="rect">
            <a:avLst/>
          </a:prstGeom>
        </p:spPr>
      </p:pic>
      <p:pic>
        <p:nvPicPr>
          <p:cNvPr id="6" name="Picture 5">
            <a:extLst>
              <a:ext uri="{FF2B5EF4-FFF2-40B4-BE49-F238E27FC236}">
                <a16:creationId xmlns:a16="http://schemas.microsoft.com/office/drawing/2014/main" id="{37E02B7A-0259-7D30-BDE9-19C3DB909EC9}"/>
              </a:ext>
            </a:extLst>
          </p:cNvPr>
          <p:cNvPicPr>
            <a:picLocks noChangeAspect="1"/>
          </p:cNvPicPr>
          <p:nvPr/>
        </p:nvPicPr>
        <p:blipFill>
          <a:blip r:embed="rId5"/>
          <a:stretch>
            <a:fillRect/>
          </a:stretch>
        </p:blipFill>
        <p:spPr>
          <a:xfrm>
            <a:off x="4121047" y="5654663"/>
            <a:ext cx="3949903" cy="444523"/>
          </a:xfrm>
          <a:prstGeom prst="rect">
            <a:avLst/>
          </a:prstGeom>
        </p:spPr>
      </p:pic>
      <p:sp>
        <p:nvSpPr>
          <p:cNvPr id="7" name="TextBox 6">
            <a:extLst>
              <a:ext uri="{FF2B5EF4-FFF2-40B4-BE49-F238E27FC236}">
                <a16:creationId xmlns:a16="http://schemas.microsoft.com/office/drawing/2014/main" id="{E1D5F08A-D655-E095-4696-14E93065A089}"/>
              </a:ext>
            </a:extLst>
          </p:cNvPr>
          <p:cNvSpPr txBox="1"/>
          <p:nvPr/>
        </p:nvSpPr>
        <p:spPr>
          <a:xfrm>
            <a:off x="3905250" y="6231265"/>
            <a:ext cx="5915025" cy="523220"/>
          </a:xfrm>
          <a:prstGeom prst="rect">
            <a:avLst/>
          </a:prstGeom>
          <a:noFill/>
        </p:spPr>
        <p:txBody>
          <a:bodyPr wrap="square" rtlCol="0">
            <a:spAutoFit/>
          </a:bodyPr>
          <a:lstStyle/>
          <a:p>
            <a:r>
              <a:rPr lang="en-US" sz="2800" b="1" dirty="0"/>
              <a:t>Budgets are found in this section.</a:t>
            </a:r>
          </a:p>
        </p:txBody>
      </p:sp>
    </p:spTree>
    <p:extLst>
      <p:ext uri="{BB962C8B-B14F-4D97-AF65-F5344CB8AC3E}">
        <p14:creationId xmlns:p14="http://schemas.microsoft.com/office/powerpoint/2010/main" val="1882995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88C68-C184-AF6D-E23E-01FE476BFC76}"/>
              </a:ext>
            </a:extLst>
          </p:cNvPr>
          <p:cNvSpPr>
            <a:spLocks noGrp="1"/>
          </p:cNvSpPr>
          <p:nvPr>
            <p:ph type="title"/>
          </p:nvPr>
        </p:nvSpPr>
        <p:spPr/>
        <p:txBody>
          <a:bodyPr/>
          <a:lstStyle/>
          <a:p>
            <a:r>
              <a:rPr lang="en-US" b="1" dirty="0"/>
              <a:t>Final Steps</a:t>
            </a:r>
          </a:p>
        </p:txBody>
      </p:sp>
      <p:sp>
        <p:nvSpPr>
          <p:cNvPr id="3" name="Content Placeholder 2">
            <a:extLst>
              <a:ext uri="{FF2B5EF4-FFF2-40B4-BE49-F238E27FC236}">
                <a16:creationId xmlns:a16="http://schemas.microsoft.com/office/drawing/2014/main" id="{3261C336-D5C0-8524-7CC7-FA57DD64BFFC}"/>
              </a:ext>
            </a:extLst>
          </p:cNvPr>
          <p:cNvSpPr>
            <a:spLocks noGrp="1"/>
          </p:cNvSpPr>
          <p:nvPr>
            <p:ph idx="1"/>
          </p:nvPr>
        </p:nvSpPr>
        <p:spPr>
          <a:xfrm>
            <a:off x="274320" y="1554480"/>
            <a:ext cx="11759184" cy="5148072"/>
          </a:xfrm>
        </p:spPr>
        <p:txBody>
          <a:bodyPr>
            <a:normAutofit fontScale="70000" lnSpcReduction="20000"/>
          </a:bodyPr>
          <a:lstStyle/>
          <a:p>
            <a:r>
              <a:rPr lang="en-US" dirty="0"/>
              <a:t>Within 30 days- The Case holder/plan author will work with the individual (or legal representative, if applicable) to get the budget and IPOS (or Addendum signed) and upload it to MHWIN.  Signatures confirm a mutual agreement.  </a:t>
            </a:r>
          </a:p>
          <a:p>
            <a:endParaRPr lang="en-US" dirty="0"/>
          </a:p>
          <a:p>
            <a:r>
              <a:rPr lang="en-US" dirty="0"/>
              <a:t>After the budget and IPOS are signed, based on when the individual (or legal representative, if applicable) is available, the Case holder/plan author will schedule a Spending Plan Meeting with the FMS.  The FMS and Employer of Record are required to be present, and the Case holder/plan author is encouraged to be present.  </a:t>
            </a:r>
          </a:p>
          <a:p>
            <a:endParaRPr lang="en-US" dirty="0"/>
          </a:p>
          <a:p>
            <a:r>
              <a:rPr lang="en-US" dirty="0"/>
              <a:t>FMS will facilitate a Spending Plan Meeting no later than 30 days after the budget is signed.  </a:t>
            </a:r>
          </a:p>
          <a:p>
            <a:pPr marL="0" indent="0">
              <a:buNone/>
            </a:pPr>
            <a:r>
              <a:rPr lang="en-US" dirty="0"/>
              <a:t>                      </a:t>
            </a:r>
          </a:p>
          <a:p>
            <a:pPr marL="0" indent="0" algn="ctr">
              <a:buNone/>
            </a:pPr>
            <a:r>
              <a:rPr lang="en-US" dirty="0"/>
              <a:t>  </a:t>
            </a:r>
            <a:r>
              <a:rPr lang="en-US" sz="3200" b="1" u="sng" dirty="0"/>
              <a:t>Spending Plan Meeting Contacts</a:t>
            </a:r>
            <a:endParaRPr lang="en-US" u="sng" dirty="0"/>
          </a:p>
          <a:p>
            <a:r>
              <a:rPr lang="en-US" b="1" dirty="0" err="1"/>
              <a:t>Guardiantrac</a:t>
            </a:r>
            <a:r>
              <a:rPr lang="en-US" b="1" dirty="0"/>
              <a:t>/GT Independence- </a:t>
            </a:r>
            <a:r>
              <a:rPr lang="en-US" dirty="0"/>
              <a:t>Heather Quaak, email; </a:t>
            </a:r>
            <a:r>
              <a:rPr lang="en-US" dirty="0">
                <a:hlinkClick r:id="rId2"/>
              </a:rPr>
              <a:t>hquaak@gtindependence.com</a:t>
            </a:r>
            <a:r>
              <a:rPr lang="en-US" dirty="0"/>
              <a:t>, 269-503-7408 x572</a:t>
            </a:r>
          </a:p>
          <a:p>
            <a:r>
              <a:rPr lang="en-US" b="1" dirty="0"/>
              <a:t>Money Minders Plus, LLC</a:t>
            </a:r>
            <a:r>
              <a:rPr lang="en-US" dirty="0"/>
              <a:t>, Ashley Wilson, 734-522-0080, email; </a:t>
            </a:r>
            <a:r>
              <a:rPr lang="en-US" dirty="0">
                <a:hlinkClick r:id="rId3"/>
              </a:rPr>
              <a:t>ashleyw@mmpbiz.com</a:t>
            </a:r>
            <a:endParaRPr lang="en-US" dirty="0"/>
          </a:p>
          <a:p>
            <a:r>
              <a:rPr lang="en-US" b="1" dirty="0"/>
              <a:t>Personal Accounting Services (PAS)</a:t>
            </a:r>
            <a:r>
              <a:rPr lang="en-US" dirty="0"/>
              <a:t>, Christine Delozier, 734-729-3100, email; </a:t>
            </a:r>
            <a:r>
              <a:rPr lang="en-US" dirty="0">
                <a:hlinkClick r:id="rId4"/>
              </a:rPr>
              <a:t>cdelozier@passelfdirection.com</a:t>
            </a:r>
            <a:r>
              <a:rPr lang="en-US" dirty="0"/>
              <a:t>  </a:t>
            </a:r>
          </a:p>
          <a:p>
            <a:r>
              <a:rPr lang="en-US" b="1" dirty="0"/>
              <a:t>The ARC of Northwest Wayne County</a:t>
            </a:r>
            <a:r>
              <a:rPr lang="en-US" dirty="0"/>
              <a:t>, Lisa King, 313-532-7915, email; </a:t>
            </a:r>
            <a:r>
              <a:rPr lang="en-US" dirty="0">
                <a:hlinkClick r:id="rId5"/>
              </a:rPr>
              <a:t>lking@thearcnw.org</a:t>
            </a:r>
            <a:r>
              <a:rPr lang="en-US" dirty="0"/>
              <a:t> </a:t>
            </a:r>
          </a:p>
          <a:p>
            <a:pPr marL="0" indent="0">
              <a:buNone/>
            </a:pPr>
            <a:endParaRPr lang="en-US" dirty="0"/>
          </a:p>
        </p:txBody>
      </p:sp>
    </p:spTree>
    <p:extLst>
      <p:ext uri="{BB962C8B-B14F-4D97-AF65-F5344CB8AC3E}">
        <p14:creationId xmlns:p14="http://schemas.microsoft.com/office/powerpoint/2010/main" val="3843679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B8E77-20F5-5F46-45B0-337ED1A3ED5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4834608-F5E6-EB6E-E86F-F3B92063AA4E}"/>
              </a:ext>
            </a:extLst>
          </p:cNvPr>
          <p:cNvPicPr>
            <a:picLocks noChangeAspect="1"/>
          </p:cNvPicPr>
          <p:nvPr/>
        </p:nvPicPr>
        <p:blipFill rotWithShape="1">
          <a:blip r:embed="rId2"/>
          <a:srcRect t="140" b="140"/>
          <a:stretch/>
        </p:blipFill>
        <p:spPr>
          <a:xfrm>
            <a:off x="158279" y="5645020"/>
            <a:ext cx="1883423" cy="1053778"/>
          </a:xfrm>
          <a:prstGeom prst="rect">
            <a:avLst/>
          </a:prstGeom>
        </p:spPr>
      </p:pic>
      <p:sp>
        <p:nvSpPr>
          <p:cNvPr id="7" name="Freeform 2">
            <a:extLst>
              <a:ext uri="{FF2B5EF4-FFF2-40B4-BE49-F238E27FC236}">
                <a16:creationId xmlns:a16="http://schemas.microsoft.com/office/drawing/2014/main" id="{110C0D5B-18B6-FDA3-50DE-C4BE13577DF0}"/>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2" name="Title 1">
            <a:extLst>
              <a:ext uri="{FF2B5EF4-FFF2-40B4-BE49-F238E27FC236}">
                <a16:creationId xmlns:a16="http://schemas.microsoft.com/office/drawing/2014/main" id="{24EFBD19-2112-258D-BFB6-2E2778C6148E}"/>
              </a:ext>
            </a:extLst>
          </p:cNvPr>
          <p:cNvSpPr>
            <a:spLocks noGrp="1"/>
          </p:cNvSpPr>
          <p:nvPr>
            <p:ph type="title"/>
          </p:nvPr>
        </p:nvSpPr>
        <p:spPr>
          <a:xfrm>
            <a:off x="371156" y="-369501"/>
            <a:ext cx="10179595" cy="1600200"/>
          </a:xfrm>
        </p:spPr>
        <p:txBody>
          <a:bodyPr>
            <a:normAutofit/>
          </a:bodyPr>
          <a:lstStyle/>
          <a:p>
            <a:pPr algn="ctr" defTabSz="457063">
              <a:lnSpc>
                <a:spcPct val="100000"/>
              </a:lnSpc>
              <a:spcBef>
                <a:spcPct val="20000"/>
              </a:spcBef>
              <a:spcAft>
                <a:spcPts val="600"/>
              </a:spcAft>
              <a:defRPr/>
            </a:pPr>
            <a:r>
              <a:rPr lang="en-US" sz="4400" b="1" dirty="0">
                <a:solidFill>
                  <a:prstClr val="black">
                    <a:lumMod val="85000"/>
                    <a:lumOff val="15000"/>
                  </a:prstClr>
                </a:solidFill>
                <a:latin typeface="Times New Roman"/>
                <a:ea typeface="+mn-ea"/>
                <a:cs typeface="Times New Roman"/>
              </a:rPr>
              <a:t>What is a Spending Planning Meeting?</a:t>
            </a:r>
            <a:endParaRPr lang="en-US" sz="4400" b="1" dirty="0">
              <a:solidFill>
                <a:prstClr val="black">
                  <a:lumMod val="85000"/>
                  <a:lumOff val="15000"/>
                </a:prstClr>
              </a:solidFill>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BA60E1D0-1DF4-A881-3385-425B47728A85}"/>
              </a:ext>
            </a:extLst>
          </p:cNvPr>
          <p:cNvSpPr txBox="1"/>
          <p:nvPr/>
        </p:nvSpPr>
        <p:spPr>
          <a:xfrm>
            <a:off x="5225142" y="547914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0519C1CD-BCE5-A455-CEFB-7CE585851532}"/>
              </a:ext>
            </a:extLst>
          </p:cNvPr>
          <p:cNvSpPr txBox="1"/>
          <p:nvPr/>
        </p:nvSpPr>
        <p:spPr>
          <a:xfrm>
            <a:off x="586104" y="1443697"/>
            <a:ext cx="10353963" cy="4401205"/>
          </a:xfrm>
          <a:prstGeom prst="rect">
            <a:avLst/>
          </a:prstGeom>
          <a:noFill/>
        </p:spPr>
        <p:txBody>
          <a:bodyPr wrap="square">
            <a:spAutoFit/>
          </a:bodyPr>
          <a:lstStyle/>
          <a:p>
            <a:r>
              <a:rPr lang="en-US" sz="2000" b="1" dirty="0">
                <a:ea typeface="Calibri"/>
                <a:cs typeface="Calibri"/>
              </a:rPr>
              <a:t>A Spending Plan Meeting is the time to meet with the FMS to put the dollars into action. </a:t>
            </a:r>
            <a:r>
              <a:rPr lang="en-US" sz="2000" dirty="0">
                <a:ea typeface="Calibri"/>
                <a:cs typeface="Calibri"/>
              </a:rPr>
              <a:t>DWIHN uses the information from the IPOS to create general categories in the Budget Worksheet. Costing out/spending up to the maximum in the Budget Worksheet becomes the Individual Budget.  Monthly reports will be based on the rate determined by the Individual budget.  </a:t>
            </a:r>
          </a:p>
          <a:p>
            <a:endParaRPr lang="en-US" sz="2000" dirty="0">
              <a:ea typeface="Calibri"/>
              <a:cs typeface="Calibri"/>
            </a:endParaRPr>
          </a:p>
          <a:p>
            <a:r>
              <a:rPr lang="en-US" sz="2000" dirty="0">
                <a:ea typeface="Calibri"/>
                <a:cs typeface="Calibri"/>
              </a:rPr>
              <a:t>The Individual Budget will include amounts of flexible spending (costing out) that was discussed during the Person-Centered Planning meeting.  In the Spending Plan Meeting, the FMS uses the categories to put dollars in “buckets” for the  Individual Budget.  </a:t>
            </a:r>
          </a:p>
          <a:p>
            <a:endParaRPr lang="en-US" sz="2000" dirty="0">
              <a:ea typeface="Calibri"/>
              <a:cs typeface="Calibri"/>
            </a:endParaRPr>
          </a:p>
          <a:p>
            <a:r>
              <a:rPr lang="en-US" sz="2000" dirty="0">
                <a:ea typeface="Calibri"/>
                <a:cs typeface="Calibri"/>
              </a:rPr>
              <a:t>As long as the person uses or interchanges funds within an existing category/bucket, no change to the IPOS is needed.  A person must use the budget as identified in the plan.  If any thing new or different is requested outside of the original agreement, the IPOS (and possibly the budget or category) must be reviewed, agreed upon, signed by DWIHN and the individual, and updated.  </a:t>
            </a:r>
          </a:p>
          <a:p>
            <a:r>
              <a:rPr lang="en-US" sz="2000" dirty="0">
                <a:ea typeface="Calibri"/>
                <a:cs typeface="Calibri"/>
              </a:rPr>
              <a:t>The FMS will provide Monthly Budget Reports to report the status of budget use.  </a:t>
            </a:r>
          </a:p>
        </p:txBody>
      </p:sp>
    </p:spTree>
    <p:extLst>
      <p:ext uri="{BB962C8B-B14F-4D97-AF65-F5344CB8AC3E}">
        <p14:creationId xmlns:p14="http://schemas.microsoft.com/office/powerpoint/2010/main" val="155697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5C70DD-8A33-1BE1-A10B-7C4DB92F7BBE}"/>
              </a:ext>
            </a:extLst>
          </p:cNvPr>
          <p:cNvSpPr>
            <a:spLocks noGrp="1"/>
          </p:cNvSpPr>
          <p:nvPr>
            <p:ph idx="1"/>
          </p:nvPr>
        </p:nvSpPr>
        <p:spPr>
          <a:xfrm>
            <a:off x="727874" y="1333378"/>
            <a:ext cx="10069914" cy="5524622"/>
          </a:xfrm>
        </p:spPr>
        <p:txBody>
          <a:bodyPr vert="horz" lIns="91440" tIns="45720" rIns="91440" bIns="45720" rtlCol="0" anchor="t">
            <a:normAutofit fontScale="47500" lnSpcReduction="20000"/>
          </a:bodyPr>
          <a:lstStyle/>
          <a:p>
            <a:pPr marL="0" indent="0" algn="ctr">
              <a:buNone/>
            </a:pPr>
            <a:r>
              <a:rPr lang="en-US" sz="4500" b="1" u="sng" dirty="0">
                <a:ea typeface="+mn-lt"/>
                <a:cs typeface="+mn-lt"/>
              </a:rPr>
              <a:t>What must be included in the Budget</a:t>
            </a:r>
            <a:endParaRPr lang="en-US" sz="4500" u="sng" dirty="0"/>
          </a:p>
          <a:p>
            <a:pPr algn="ctr"/>
            <a:r>
              <a:rPr lang="en-US" sz="3300">
                <a:ea typeface="+mn-lt"/>
                <a:cs typeface="+mn-lt"/>
              </a:rPr>
              <a:t>Required </a:t>
            </a:r>
            <a:r>
              <a:rPr lang="en-US" sz="3300" dirty="0">
                <a:ea typeface="+mn-lt"/>
                <a:cs typeface="+mn-lt"/>
              </a:rPr>
              <a:t>employment taxes</a:t>
            </a:r>
          </a:p>
          <a:p>
            <a:pPr algn="ctr"/>
            <a:r>
              <a:rPr lang="en-US" sz="3300" dirty="0">
                <a:ea typeface="+mn-lt"/>
                <a:cs typeface="+mn-lt"/>
              </a:rPr>
              <a:t>Worker’s compensation </a:t>
            </a:r>
          </a:p>
          <a:p>
            <a:pPr algn="ctr"/>
            <a:r>
              <a:rPr lang="en-US" sz="3300" dirty="0">
                <a:ea typeface="+mn-lt"/>
                <a:cs typeface="+mn-lt"/>
              </a:rPr>
              <a:t>Earned Sick Time</a:t>
            </a:r>
          </a:p>
          <a:p>
            <a:pPr algn="ctr"/>
            <a:r>
              <a:rPr lang="en-US" sz="3300" dirty="0">
                <a:ea typeface="+mn-lt"/>
                <a:cs typeface="+mn-lt"/>
              </a:rPr>
              <a:t>Staff pay rate </a:t>
            </a:r>
          </a:p>
          <a:p>
            <a:pPr algn="ctr"/>
            <a:endParaRPr lang="en-US" sz="3300" dirty="0">
              <a:ea typeface="+mn-lt"/>
              <a:cs typeface="+mn-lt"/>
            </a:endParaRPr>
          </a:p>
          <a:p>
            <a:pPr marL="0" indent="0" algn="ctr">
              <a:buNone/>
            </a:pPr>
            <a:r>
              <a:rPr lang="en-US" sz="4500" b="1" u="sng" dirty="0">
                <a:ea typeface="+mn-lt"/>
                <a:cs typeface="+mn-lt"/>
              </a:rPr>
              <a:t>What can be included in the Budget</a:t>
            </a:r>
          </a:p>
          <a:p>
            <a:pPr lvl="1" algn="ctr"/>
            <a:r>
              <a:rPr lang="en-US" sz="3300" b="1" dirty="0">
                <a:ea typeface="+mn-lt"/>
                <a:cs typeface="+mn-lt"/>
              </a:rPr>
              <a:t>Not an exhaustive list…. </a:t>
            </a:r>
          </a:p>
          <a:p>
            <a:pPr algn="ctr"/>
            <a:r>
              <a:rPr lang="en-US" sz="3300" dirty="0">
                <a:ea typeface="+mn-lt"/>
                <a:cs typeface="+mn-lt"/>
              </a:rPr>
              <a:t>Mileage </a:t>
            </a:r>
          </a:p>
          <a:p>
            <a:pPr algn="ctr"/>
            <a:r>
              <a:rPr lang="en-US" sz="3300" dirty="0">
                <a:ea typeface="+mn-lt"/>
                <a:cs typeface="+mn-lt"/>
              </a:rPr>
              <a:t>Paid training </a:t>
            </a:r>
          </a:p>
          <a:p>
            <a:pPr algn="ctr"/>
            <a:r>
              <a:rPr lang="en-US" sz="3300" dirty="0">
                <a:ea typeface="+mn-lt"/>
                <a:cs typeface="+mn-lt"/>
              </a:rPr>
              <a:t>Meeting attendance (staff) </a:t>
            </a:r>
          </a:p>
          <a:p>
            <a:pPr algn="ctr"/>
            <a:r>
              <a:rPr lang="en-US" sz="3300" dirty="0">
                <a:ea typeface="+mn-lt"/>
                <a:cs typeface="+mn-lt"/>
              </a:rPr>
              <a:t>Holiday pay </a:t>
            </a:r>
          </a:p>
          <a:p>
            <a:pPr algn="ctr"/>
            <a:r>
              <a:rPr lang="en-US" sz="3300" dirty="0">
                <a:ea typeface="+mn-lt"/>
                <a:cs typeface="+mn-lt"/>
              </a:rPr>
              <a:t>Built-in overtime </a:t>
            </a:r>
          </a:p>
          <a:p>
            <a:pPr algn="ctr"/>
            <a:r>
              <a:rPr lang="en-US" sz="3300" dirty="0">
                <a:ea typeface="+mn-lt"/>
                <a:cs typeface="+mn-lt"/>
              </a:rPr>
              <a:t>Memberships</a:t>
            </a:r>
          </a:p>
          <a:p>
            <a:pPr algn="ctr"/>
            <a:r>
              <a:rPr lang="en-US" sz="3300" dirty="0">
                <a:ea typeface="+mn-lt"/>
                <a:cs typeface="+mn-lt"/>
              </a:rPr>
              <a:t>Classes</a:t>
            </a:r>
          </a:p>
          <a:p>
            <a:pPr algn="ctr"/>
            <a:r>
              <a:rPr lang="en-US" sz="3300" dirty="0">
                <a:ea typeface="+mn-lt"/>
                <a:cs typeface="+mn-lt"/>
              </a:rPr>
              <a:t>Insurance </a:t>
            </a:r>
          </a:p>
          <a:p>
            <a:pPr algn="ctr"/>
            <a:r>
              <a:rPr lang="en-US" sz="3300" dirty="0">
                <a:ea typeface="+mn-lt"/>
                <a:cs typeface="+mn-lt"/>
              </a:rPr>
              <a:t>Cost of local activities </a:t>
            </a:r>
          </a:p>
          <a:p>
            <a:pPr algn="ctr"/>
            <a:r>
              <a:rPr lang="en-US" sz="3300" dirty="0">
                <a:ea typeface="+mn-lt"/>
                <a:cs typeface="+mn-lt"/>
              </a:rPr>
              <a:t>Retention incentives</a:t>
            </a:r>
          </a:p>
          <a:p>
            <a:endParaRPr lang="en-US" dirty="0">
              <a:ea typeface="Calibri"/>
              <a:cs typeface="Calibri"/>
            </a:endParaRPr>
          </a:p>
        </p:txBody>
      </p:sp>
      <p:pic>
        <p:nvPicPr>
          <p:cNvPr id="5" name="Picture 4">
            <a:extLst>
              <a:ext uri="{FF2B5EF4-FFF2-40B4-BE49-F238E27FC236}">
                <a16:creationId xmlns:a16="http://schemas.microsoft.com/office/drawing/2014/main" id="{BC4DDEC3-26A0-F8F3-D909-5ECC651FCFE8}"/>
              </a:ext>
            </a:extLst>
          </p:cNvPr>
          <p:cNvPicPr>
            <a:picLocks noChangeAspect="1"/>
          </p:cNvPicPr>
          <p:nvPr/>
        </p:nvPicPr>
        <p:blipFill rotWithShape="1">
          <a:blip r:embed="rId3"/>
          <a:srcRect l="6884" t="7237" r="-362"/>
          <a:stretch/>
        </p:blipFill>
        <p:spPr>
          <a:xfrm>
            <a:off x="144871" y="5846163"/>
            <a:ext cx="1514518" cy="828243"/>
          </a:xfrm>
          <a:prstGeom prst="rect">
            <a:avLst/>
          </a:prstGeom>
        </p:spPr>
      </p:pic>
      <p:sp>
        <p:nvSpPr>
          <p:cNvPr id="7" name="Freeform 2">
            <a:extLst>
              <a:ext uri="{FF2B5EF4-FFF2-40B4-BE49-F238E27FC236}">
                <a16:creationId xmlns:a16="http://schemas.microsoft.com/office/drawing/2014/main" id="{326A8E5D-02BC-89E2-8DE0-BB15B78A4480}"/>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4"/>
            <a:stretch>
              <a:fillRect l="-510855" r="-7350"/>
            </a:stretch>
          </a:blipFill>
        </p:spPr>
        <p:txBody>
          <a:bodyPr/>
          <a:lstStyle/>
          <a:p>
            <a:endParaRPr lang="en-US"/>
          </a:p>
        </p:txBody>
      </p:sp>
      <p:sp>
        <p:nvSpPr>
          <p:cNvPr id="2" name="TextBox 1">
            <a:extLst>
              <a:ext uri="{FF2B5EF4-FFF2-40B4-BE49-F238E27FC236}">
                <a16:creationId xmlns:a16="http://schemas.microsoft.com/office/drawing/2014/main" id="{8E41B268-4C55-1A81-5003-851B239C8E9B}"/>
              </a:ext>
            </a:extLst>
          </p:cNvPr>
          <p:cNvSpPr txBox="1"/>
          <p:nvPr/>
        </p:nvSpPr>
        <p:spPr>
          <a:xfrm>
            <a:off x="902130" y="329184"/>
            <a:ext cx="9778062" cy="830997"/>
          </a:xfrm>
          <a:prstGeom prst="rect">
            <a:avLst/>
          </a:prstGeom>
          <a:noFill/>
        </p:spPr>
        <p:txBody>
          <a:bodyPr wrap="square" rtlCol="0">
            <a:spAutoFit/>
          </a:bodyPr>
          <a:lstStyle/>
          <a:p>
            <a:pPr algn="ctr"/>
            <a:r>
              <a:rPr lang="en-US" sz="4800" u="sng" dirty="0"/>
              <a:t>Individual Budget</a:t>
            </a:r>
          </a:p>
        </p:txBody>
      </p:sp>
    </p:spTree>
    <p:extLst>
      <p:ext uri="{BB962C8B-B14F-4D97-AF65-F5344CB8AC3E}">
        <p14:creationId xmlns:p14="http://schemas.microsoft.com/office/powerpoint/2010/main" val="2360195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BF14-DE28-4E96-DB9C-E9B3162EA756}"/>
              </a:ext>
            </a:extLst>
          </p:cNvPr>
          <p:cNvSpPr>
            <a:spLocks noGrp="1"/>
          </p:cNvSpPr>
          <p:nvPr>
            <p:ph type="title"/>
          </p:nvPr>
        </p:nvSpPr>
        <p:spPr/>
        <p:txBody>
          <a:bodyPr/>
          <a:lstStyle/>
          <a:p>
            <a:pPr algn="ctr"/>
            <a:r>
              <a:rPr lang="en-US" b="1" dirty="0"/>
              <a:t>Things to Consider for Budget Items</a:t>
            </a:r>
          </a:p>
        </p:txBody>
      </p:sp>
      <p:sp>
        <p:nvSpPr>
          <p:cNvPr id="3" name="Content Placeholder 2">
            <a:extLst>
              <a:ext uri="{FF2B5EF4-FFF2-40B4-BE49-F238E27FC236}">
                <a16:creationId xmlns:a16="http://schemas.microsoft.com/office/drawing/2014/main" id="{CF5ADE41-5829-E468-9A8C-B35BEEFC1DA3}"/>
              </a:ext>
            </a:extLst>
          </p:cNvPr>
          <p:cNvSpPr>
            <a:spLocks noGrp="1"/>
          </p:cNvSpPr>
          <p:nvPr>
            <p:ph idx="1"/>
          </p:nvPr>
        </p:nvSpPr>
        <p:spPr>
          <a:xfrm>
            <a:off x="903514" y="1690688"/>
            <a:ext cx="10515600" cy="4351338"/>
          </a:xfrm>
        </p:spPr>
        <p:txBody>
          <a:bodyPr>
            <a:normAutofit fontScale="77500" lnSpcReduction="20000"/>
          </a:bodyPr>
          <a:lstStyle/>
          <a:p>
            <a:pPr lvl="0"/>
            <a:r>
              <a:rPr lang="en-US" sz="4300" dirty="0"/>
              <a:t>The request must be clearly and directly related to an identified need or goal achievement.</a:t>
            </a:r>
          </a:p>
          <a:p>
            <a:endParaRPr lang="en-US" sz="4300" dirty="0"/>
          </a:p>
          <a:p>
            <a:pPr lvl="0"/>
            <a:r>
              <a:rPr lang="en-US" sz="4300" dirty="0"/>
              <a:t>The item cannot otherwise be provided through a Medicaid Waiver or Medicaid State Plan.</a:t>
            </a:r>
          </a:p>
          <a:p>
            <a:endParaRPr lang="en-US" sz="4300" dirty="0"/>
          </a:p>
          <a:p>
            <a:pPr lvl="0"/>
            <a:r>
              <a:rPr lang="en-US" sz="4300" dirty="0"/>
              <a:t>The item or service would promote inclusion in the local community; and/or increase the participant’s safety in the home environment; and/or promote productivity. </a:t>
            </a:r>
          </a:p>
          <a:p>
            <a:endParaRPr lang="en-US" sz="4300" dirty="0"/>
          </a:p>
          <a:p>
            <a:endParaRPr lang="en-US" dirty="0"/>
          </a:p>
        </p:txBody>
      </p:sp>
    </p:spTree>
    <p:extLst>
      <p:ext uri="{BB962C8B-B14F-4D97-AF65-F5344CB8AC3E}">
        <p14:creationId xmlns:p14="http://schemas.microsoft.com/office/powerpoint/2010/main" val="1178200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DE5F-EC1E-303B-CE77-412842A40DA6}"/>
              </a:ext>
            </a:extLst>
          </p:cNvPr>
          <p:cNvSpPr>
            <a:spLocks noGrp="1"/>
          </p:cNvSpPr>
          <p:nvPr>
            <p:ph type="title"/>
          </p:nvPr>
        </p:nvSpPr>
        <p:spPr>
          <a:xfrm>
            <a:off x="838200" y="0"/>
            <a:ext cx="10515600" cy="1325563"/>
          </a:xfrm>
        </p:spPr>
        <p:txBody>
          <a:bodyPr/>
          <a:lstStyle/>
          <a:p>
            <a:r>
              <a:rPr lang="en-US" b="1" dirty="0"/>
              <a:t>Things to Consider for Budget Items pt.2</a:t>
            </a:r>
            <a:endParaRPr lang="en-US" dirty="0"/>
          </a:p>
        </p:txBody>
      </p:sp>
      <p:sp>
        <p:nvSpPr>
          <p:cNvPr id="3" name="Content Placeholder 2">
            <a:extLst>
              <a:ext uri="{FF2B5EF4-FFF2-40B4-BE49-F238E27FC236}">
                <a16:creationId xmlns:a16="http://schemas.microsoft.com/office/drawing/2014/main" id="{D48256C4-4E08-5915-9D4A-CF80A5E981A8}"/>
              </a:ext>
            </a:extLst>
          </p:cNvPr>
          <p:cNvSpPr>
            <a:spLocks noGrp="1"/>
          </p:cNvSpPr>
          <p:nvPr>
            <p:ph idx="1"/>
          </p:nvPr>
        </p:nvSpPr>
        <p:spPr>
          <a:xfrm>
            <a:off x="489039" y="1173425"/>
            <a:ext cx="11052048" cy="5233543"/>
          </a:xfrm>
        </p:spPr>
        <p:txBody>
          <a:bodyPr>
            <a:normAutofit fontScale="25000" lnSpcReduction="20000"/>
          </a:bodyPr>
          <a:lstStyle/>
          <a:p>
            <a:pPr lvl="0"/>
            <a:r>
              <a:rPr lang="en-US" sz="8800" dirty="0">
                <a:ea typeface="Calibri" panose="020F0502020204030204" pitchFamily="34" charset="0"/>
                <a:cs typeface="Calibri" panose="020F0502020204030204" pitchFamily="34" charset="0"/>
              </a:rPr>
              <a:t>Is this request for the benefit of the person served?</a:t>
            </a:r>
          </a:p>
          <a:p>
            <a:pPr lvl="0"/>
            <a:r>
              <a:rPr lang="en-US" sz="8800" dirty="0">
                <a:ea typeface="Calibri" panose="020F0502020204030204" pitchFamily="34" charset="0"/>
                <a:cs typeface="Calibri" panose="020F0502020204030204" pitchFamily="34" charset="0"/>
              </a:rPr>
              <a:t>Does this address the goals of the plan?  </a:t>
            </a:r>
          </a:p>
          <a:p>
            <a:r>
              <a:rPr lang="en-US" sz="8800" dirty="0">
                <a:ea typeface="Calibri" panose="020F0502020204030204" pitchFamily="34" charset="0"/>
                <a:cs typeface="Calibri" panose="020F0502020204030204" pitchFamily="34" charset="0"/>
              </a:rPr>
              <a:t>Would an average citizen justify the purchase as a wise use of public taxpayer dollars? Is this a good value?  </a:t>
            </a:r>
          </a:p>
          <a:p>
            <a:pPr marL="0" indent="0">
              <a:buNone/>
            </a:pPr>
            <a:endParaRPr lang="en-US" sz="8800" dirty="0">
              <a:ea typeface="Calibri" panose="020F0502020204030204" pitchFamily="34" charset="0"/>
              <a:cs typeface="Calibri" panose="020F0502020204030204" pitchFamily="34" charset="0"/>
            </a:endParaRPr>
          </a:p>
          <a:p>
            <a:pPr marL="0" indent="0">
              <a:buNone/>
            </a:pPr>
            <a:r>
              <a:rPr lang="en-US" sz="8800" dirty="0">
                <a:ea typeface="Calibri" panose="020F0502020204030204" pitchFamily="34" charset="0"/>
                <a:cs typeface="Calibri" panose="020F0502020204030204" pitchFamily="34" charset="0"/>
              </a:rPr>
              <a:t>Examples (not an exhaustive list):</a:t>
            </a:r>
          </a:p>
          <a:p>
            <a:pPr lvl="0"/>
            <a:r>
              <a:rPr lang="en-US" sz="8800" dirty="0">
                <a:ea typeface="Calibri" panose="020F0502020204030204" pitchFamily="34" charset="0"/>
                <a:cs typeface="Calibri" panose="020F0502020204030204" pitchFamily="34" charset="0"/>
              </a:rPr>
              <a:t>Reduction of need for Medicaid services due to purchase (spending 2 hours at a class means 2 hours less of staffing).</a:t>
            </a:r>
          </a:p>
          <a:p>
            <a:pPr lvl="0"/>
            <a:r>
              <a:rPr lang="en-US" sz="8800" dirty="0">
                <a:ea typeface="Calibri" panose="020F0502020204030204" pitchFamily="34" charset="0"/>
                <a:cs typeface="Calibri" panose="020F0502020204030204" pitchFamily="34" charset="0"/>
              </a:rPr>
              <a:t>Prevention of increased Medicaid costs down the road (Purchasing an item known to reduce stress will prevent future inpatient hospitalization). </a:t>
            </a:r>
          </a:p>
          <a:p>
            <a:pPr lvl="0"/>
            <a:r>
              <a:rPr lang="en-US" sz="8800" dirty="0">
                <a:ea typeface="Calibri" panose="020F0502020204030204" pitchFamily="34" charset="0"/>
                <a:cs typeface="Calibri" panose="020F0502020204030204" pitchFamily="34" charset="0"/>
              </a:rPr>
              <a:t>Purchase will allow the individual to invest in activities that build their circle of support/increase belonging with the intent of moving from reliance on the service system to interdependence in their community.  (Membership fees for club activities or associations, local bus passes to travel to see friends, and other various activities with costs that build long-term relationships). </a:t>
            </a:r>
          </a:p>
          <a:p>
            <a:endParaRPr lang="en-US" dirty="0"/>
          </a:p>
        </p:txBody>
      </p:sp>
    </p:spTree>
    <p:extLst>
      <p:ext uri="{BB962C8B-B14F-4D97-AF65-F5344CB8AC3E}">
        <p14:creationId xmlns:p14="http://schemas.microsoft.com/office/powerpoint/2010/main" val="2212793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5AC72-B9CB-6408-D032-803E000A22AC}"/>
              </a:ext>
            </a:extLst>
          </p:cNvPr>
          <p:cNvSpPr>
            <a:spLocks noGrp="1"/>
          </p:cNvSpPr>
          <p:nvPr>
            <p:ph type="title"/>
          </p:nvPr>
        </p:nvSpPr>
        <p:spPr>
          <a:xfrm>
            <a:off x="838199" y="328069"/>
            <a:ext cx="10515600" cy="1325563"/>
          </a:xfrm>
        </p:spPr>
        <p:txBody>
          <a:bodyPr>
            <a:normAutofit/>
          </a:bodyPr>
          <a:lstStyle/>
          <a:p>
            <a:r>
              <a:rPr lang="en-US" sz="6000" b="1" dirty="0"/>
              <a:t>What is the Welcome Meeting?</a:t>
            </a:r>
          </a:p>
        </p:txBody>
      </p:sp>
      <p:sp>
        <p:nvSpPr>
          <p:cNvPr id="12" name="TextBox 11">
            <a:extLst>
              <a:ext uri="{FF2B5EF4-FFF2-40B4-BE49-F238E27FC236}">
                <a16:creationId xmlns:a16="http://schemas.microsoft.com/office/drawing/2014/main" id="{107949DA-3FDD-9109-53E4-335A5869B5B6}"/>
              </a:ext>
            </a:extLst>
          </p:cNvPr>
          <p:cNvSpPr txBox="1"/>
          <p:nvPr/>
        </p:nvSpPr>
        <p:spPr>
          <a:xfrm>
            <a:off x="838199" y="1933059"/>
            <a:ext cx="10277475" cy="4401205"/>
          </a:xfrm>
          <a:prstGeom prst="rect">
            <a:avLst/>
          </a:prstGeom>
          <a:noFill/>
        </p:spPr>
        <p:txBody>
          <a:bodyPr wrap="square" rtlCol="0">
            <a:spAutoFit/>
          </a:bodyPr>
          <a:lstStyle/>
          <a:p>
            <a:r>
              <a:rPr lang="en-US" sz="2800" dirty="0">
                <a:cs typeface="Times New Roman" panose="02020603050405020304" pitchFamily="18" charset="0"/>
              </a:rPr>
              <a:t>The Self-Directed Service team has several days and times of the week that are set aside specifically to be available to “Welcome” anyone (Support Coordinators, CRSP staff, stakeholders, individuals, or their family member receiving services, </a:t>
            </a:r>
            <a:r>
              <a:rPr lang="en-US" sz="2800" dirty="0" err="1">
                <a:cs typeface="Times New Roman" panose="02020603050405020304" pitchFamily="18" charset="0"/>
              </a:rPr>
              <a:t>etc</a:t>
            </a:r>
            <a:r>
              <a:rPr lang="en-US" sz="2800" dirty="0">
                <a:cs typeface="Times New Roman" panose="02020603050405020304" pitchFamily="18" charset="0"/>
              </a:rPr>
              <a:t>) who has questions, concerns, or needs anything related to Self-Directed Services. Time is also used to welcome new individuals who wish to self-direct their services.  A member of the SD team goes over the roles and responsibilities related to a SD Arrangement by reviewing the Self-Directed Service Agreement and allowing new employers the opportunity to ask any questions.    </a:t>
            </a:r>
          </a:p>
        </p:txBody>
      </p:sp>
    </p:spTree>
    <p:extLst>
      <p:ext uri="{BB962C8B-B14F-4D97-AF65-F5344CB8AC3E}">
        <p14:creationId xmlns:p14="http://schemas.microsoft.com/office/powerpoint/2010/main" val="75908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CFF8-0F57-E844-3057-5E2C7F471144}"/>
              </a:ext>
            </a:extLst>
          </p:cNvPr>
          <p:cNvSpPr>
            <a:spLocks noGrp="1"/>
          </p:cNvSpPr>
          <p:nvPr>
            <p:ph type="title"/>
          </p:nvPr>
        </p:nvSpPr>
        <p:spPr>
          <a:xfrm>
            <a:off x="238125" y="166355"/>
            <a:ext cx="10515600" cy="1325563"/>
          </a:xfrm>
        </p:spPr>
        <p:txBody>
          <a:bodyPr>
            <a:normAutofit/>
          </a:bodyPr>
          <a:lstStyle/>
          <a:p>
            <a:pPr algn="ctr"/>
            <a:r>
              <a:rPr lang="en-US" sz="3200" b="1" dirty="0">
                <a:latin typeface="Times New Roman"/>
                <a:ea typeface="Calibri Light"/>
                <a:cs typeface="Calibri Light"/>
              </a:rPr>
              <a:t>The Self-Directed Services Agreement is discussed at the </a:t>
            </a:r>
            <a:br>
              <a:rPr lang="en-US" sz="3200" b="1" dirty="0">
                <a:latin typeface="Times New Roman"/>
                <a:ea typeface="Calibri Light"/>
                <a:cs typeface="Calibri Light"/>
              </a:rPr>
            </a:br>
            <a:r>
              <a:rPr lang="en-US" sz="3200" b="1" dirty="0">
                <a:latin typeface="Times New Roman"/>
                <a:ea typeface="Calibri Light"/>
                <a:cs typeface="Calibri Light"/>
              </a:rPr>
              <a:t>Welcome Meeting </a:t>
            </a:r>
          </a:p>
        </p:txBody>
      </p:sp>
      <p:sp>
        <p:nvSpPr>
          <p:cNvPr id="3" name="Content Placeholder 2">
            <a:extLst>
              <a:ext uri="{FF2B5EF4-FFF2-40B4-BE49-F238E27FC236}">
                <a16:creationId xmlns:a16="http://schemas.microsoft.com/office/drawing/2014/main" id="{2B650D9F-A5DB-9F76-1D96-D2F632DD0466}"/>
              </a:ext>
            </a:extLst>
          </p:cNvPr>
          <p:cNvSpPr>
            <a:spLocks noGrp="1"/>
          </p:cNvSpPr>
          <p:nvPr>
            <p:ph idx="1"/>
          </p:nvPr>
        </p:nvSpPr>
        <p:spPr>
          <a:xfrm>
            <a:off x="1116215" y="1878811"/>
            <a:ext cx="9219587" cy="4414467"/>
          </a:xfrm>
        </p:spPr>
        <p:txBody>
          <a:bodyPr vert="horz" lIns="91440" tIns="45720" rIns="91440" bIns="45720" rtlCol="0" anchor="t">
            <a:normAutofit/>
          </a:bodyPr>
          <a:lstStyle/>
          <a:p>
            <a:pPr marL="0" indent="0">
              <a:buNone/>
            </a:pPr>
            <a:r>
              <a:rPr lang="en-US" dirty="0">
                <a:latin typeface="Times New Roman"/>
                <a:ea typeface="Calibri"/>
                <a:cs typeface="Calibri"/>
              </a:rPr>
              <a:t>The Self-Directed Service Agreement is a contract between </a:t>
            </a:r>
          </a:p>
          <a:p>
            <a:r>
              <a:rPr lang="en-US" b="1" dirty="0">
                <a:latin typeface="Times New Roman"/>
                <a:ea typeface="Calibri"/>
                <a:cs typeface="Calibri"/>
              </a:rPr>
              <a:t>The </a:t>
            </a:r>
            <a:r>
              <a:rPr lang="en-US" b="1" i="1" dirty="0">
                <a:latin typeface="Times New Roman"/>
                <a:ea typeface="Calibri"/>
                <a:cs typeface="Calibri"/>
              </a:rPr>
              <a:t>Purpose</a:t>
            </a:r>
            <a:r>
              <a:rPr lang="en-US" b="1" dirty="0">
                <a:latin typeface="Times New Roman"/>
                <a:ea typeface="Calibri"/>
                <a:cs typeface="Calibri"/>
              </a:rPr>
              <a:t> of the Self-Directed Services Agreement:</a:t>
            </a:r>
          </a:p>
          <a:p>
            <a:pPr>
              <a:buFont typeface="Courier New" panose="020B0604020202020204" pitchFamily="34" charset="0"/>
              <a:buChar char="o"/>
            </a:pPr>
            <a:r>
              <a:rPr lang="en-US" sz="1800" dirty="0">
                <a:latin typeface="Times New Roman"/>
                <a:ea typeface="Calibri"/>
                <a:cs typeface="Calibri"/>
              </a:rPr>
              <a:t>Describe the responsibilities of the Detroit Wayne Integrated Health Network (DWIHN), including ways that the DWIHN can support the individual in creating and using self-directed services</a:t>
            </a:r>
          </a:p>
          <a:p>
            <a:pPr>
              <a:buFont typeface="Courier New" panose="020B0604020202020204" pitchFamily="34" charset="0"/>
              <a:buChar char="o"/>
            </a:pPr>
            <a:r>
              <a:rPr lang="en-US" sz="1800" dirty="0">
                <a:latin typeface="Times New Roman"/>
                <a:ea typeface="Calibri"/>
                <a:cs typeface="Calibri"/>
              </a:rPr>
              <a:t>Describe the authority and responsibilities of the individual/Employer of Record</a:t>
            </a:r>
          </a:p>
          <a:p>
            <a:pPr>
              <a:buFont typeface="Courier New" panose="020B0604020202020204" pitchFamily="34" charset="0"/>
              <a:buChar char="o"/>
            </a:pPr>
            <a:r>
              <a:rPr lang="en-US" sz="1800" dirty="0">
                <a:latin typeface="Times New Roman"/>
                <a:ea typeface="Calibri"/>
                <a:cs typeface="Calibri"/>
              </a:rPr>
              <a:t>Describe how the agreement, the IPOS, and or the individual budget can be changed</a:t>
            </a:r>
          </a:p>
          <a:p>
            <a:pPr>
              <a:buFont typeface="Courier New" panose="020B0604020202020204" pitchFamily="34" charset="0"/>
              <a:buChar char="o"/>
            </a:pPr>
            <a:r>
              <a:rPr lang="en-US" sz="1800" dirty="0">
                <a:latin typeface="Times New Roman"/>
                <a:ea typeface="Calibri"/>
                <a:cs typeface="Calibri"/>
              </a:rPr>
              <a:t>Describe the Financial Management Service Arrangements</a:t>
            </a:r>
          </a:p>
          <a:p>
            <a:pPr>
              <a:buFont typeface="Courier New" panose="020B0604020202020204" pitchFamily="34" charset="0"/>
              <a:buChar char="o"/>
            </a:pPr>
            <a:endParaRPr lang="en-US" sz="1800" dirty="0">
              <a:latin typeface="Times New Roman"/>
              <a:ea typeface="Calibri"/>
              <a:cs typeface="Calibri"/>
            </a:endParaRPr>
          </a:p>
          <a:p>
            <a:pPr>
              <a:buFont typeface="Courier New" panose="020B0604020202020204" pitchFamily="34" charset="0"/>
              <a:buChar char="o"/>
            </a:pPr>
            <a:endParaRPr lang="en-US" sz="1800" dirty="0">
              <a:latin typeface="Times New Roman"/>
              <a:ea typeface="Calibri"/>
              <a:cs typeface="Calibri"/>
            </a:endParaRPr>
          </a:p>
        </p:txBody>
      </p:sp>
      <p:pic>
        <p:nvPicPr>
          <p:cNvPr id="5" name="Picture 4">
            <a:extLst>
              <a:ext uri="{FF2B5EF4-FFF2-40B4-BE49-F238E27FC236}">
                <a16:creationId xmlns:a16="http://schemas.microsoft.com/office/drawing/2014/main" id="{FC643B27-0109-6B45-BC59-7B54DEDE3521}"/>
              </a:ext>
            </a:extLst>
          </p:cNvPr>
          <p:cNvPicPr>
            <a:picLocks noChangeAspect="1"/>
          </p:cNvPicPr>
          <p:nvPr/>
        </p:nvPicPr>
        <p:blipFill rotWithShape="1">
          <a:blip r:embed="rId2"/>
          <a:srcRect t="140" b="140"/>
          <a:stretch/>
        </p:blipFill>
        <p:spPr>
          <a:xfrm>
            <a:off x="158278" y="5507349"/>
            <a:ext cx="2125972" cy="1191449"/>
          </a:xfrm>
          <a:prstGeom prst="rect">
            <a:avLst/>
          </a:prstGeom>
        </p:spPr>
      </p:pic>
      <p:sp>
        <p:nvSpPr>
          <p:cNvPr id="6" name="Freeform 2">
            <a:extLst>
              <a:ext uri="{FF2B5EF4-FFF2-40B4-BE49-F238E27FC236}">
                <a16:creationId xmlns:a16="http://schemas.microsoft.com/office/drawing/2014/main" id="{59721AF8-E27E-BBE7-45FD-BBC9C1E97954}"/>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pic>
        <p:nvPicPr>
          <p:cNvPr id="4" name="Picture 3" descr="Hand Hands Handshake · Free vector graphic on Pixabay">
            <a:extLst>
              <a:ext uri="{FF2B5EF4-FFF2-40B4-BE49-F238E27FC236}">
                <a16:creationId xmlns:a16="http://schemas.microsoft.com/office/drawing/2014/main" id="{41890706-8106-5090-3728-331EAF8A0D12}"/>
              </a:ext>
            </a:extLst>
          </p:cNvPr>
          <p:cNvPicPr>
            <a:picLocks noChangeAspect="1"/>
          </p:cNvPicPr>
          <p:nvPr/>
        </p:nvPicPr>
        <p:blipFill>
          <a:blip r:embed="rId4"/>
          <a:stretch>
            <a:fillRect/>
          </a:stretch>
        </p:blipFill>
        <p:spPr>
          <a:xfrm>
            <a:off x="7581553" y="5363747"/>
            <a:ext cx="1966235" cy="1495818"/>
          </a:xfrm>
          <a:prstGeom prst="rect">
            <a:avLst/>
          </a:prstGeom>
        </p:spPr>
      </p:pic>
    </p:spTree>
    <p:extLst>
      <p:ext uri="{BB962C8B-B14F-4D97-AF65-F5344CB8AC3E}">
        <p14:creationId xmlns:p14="http://schemas.microsoft.com/office/powerpoint/2010/main" val="93076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1FF4F-DE92-083A-62B7-24B281F0758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B3B4B88-6EFD-C9B2-E1E3-7D0A21B596EB}"/>
              </a:ext>
            </a:extLst>
          </p:cNvPr>
          <p:cNvPicPr>
            <a:picLocks noChangeAspect="1"/>
          </p:cNvPicPr>
          <p:nvPr/>
        </p:nvPicPr>
        <p:blipFill rotWithShape="1">
          <a:blip r:embed="rId2"/>
          <a:srcRect t="140" b="140"/>
          <a:stretch/>
        </p:blipFill>
        <p:spPr>
          <a:xfrm>
            <a:off x="669757" y="5791910"/>
            <a:ext cx="1616243" cy="906887"/>
          </a:xfrm>
          <a:prstGeom prst="rect">
            <a:avLst/>
          </a:prstGeom>
        </p:spPr>
      </p:pic>
      <p:sp>
        <p:nvSpPr>
          <p:cNvPr id="7" name="Freeform 2">
            <a:extLst>
              <a:ext uri="{FF2B5EF4-FFF2-40B4-BE49-F238E27FC236}">
                <a16:creationId xmlns:a16="http://schemas.microsoft.com/office/drawing/2014/main" id="{3D42B741-0BF5-CC11-1B17-8B951A552DE3}"/>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2" name="Title 1">
            <a:extLst>
              <a:ext uri="{FF2B5EF4-FFF2-40B4-BE49-F238E27FC236}">
                <a16:creationId xmlns:a16="http://schemas.microsoft.com/office/drawing/2014/main" id="{2938BCAE-273E-EDA6-85DE-8DE8CFAC4538}"/>
              </a:ext>
            </a:extLst>
          </p:cNvPr>
          <p:cNvSpPr>
            <a:spLocks noGrp="1"/>
          </p:cNvSpPr>
          <p:nvPr>
            <p:ph type="title"/>
          </p:nvPr>
        </p:nvSpPr>
        <p:spPr/>
        <p:txBody>
          <a:bodyPr>
            <a:normAutofit/>
          </a:bodyPr>
          <a:lstStyle/>
          <a:p>
            <a:pPr defTabSz="457063">
              <a:lnSpc>
                <a:spcPct val="100000"/>
              </a:lnSpc>
              <a:spcBef>
                <a:spcPct val="20000"/>
              </a:spcBef>
              <a:spcAft>
                <a:spcPts val="600"/>
              </a:spcAft>
              <a:defRPr/>
            </a:pPr>
            <a:br>
              <a:rPr lang="en-US" sz="2000">
                <a:ln w="3175" cmpd="sng">
                  <a:noFill/>
                </a:ln>
                <a:latin typeface="Garamond" panose="02020404030301010803"/>
              </a:rPr>
            </a:br>
            <a:br>
              <a:rPr lang="en-US" sz="2000" b="1">
                <a:latin typeface="Times New Roman" panose="02020603050405020304" pitchFamily="18" charset="0"/>
                <a:ea typeface="+mn-ea"/>
                <a:cs typeface="Times New Roman" panose="02020603050405020304" pitchFamily="18" charset="0"/>
              </a:rPr>
            </a:br>
            <a:br>
              <a:rPr lang="en-US" sz="2000" b="1">
                <a:latin typeface="Times New Roman" panose="02020603050405020304" pitchFamily="18" charset="0"/>
                <a:ea typeface="+mn-ea"/>
                <a:cs typeface="Times New Roman" panose="02020603050405020304" pitchFamily="18" charset="0"/>
              </a:rPr>
            </a:br>
            <a:endParaRPr lang="en-US" sz="2000">
              <a:latin typeface="Times New Roman" panose="02020603050405020304" pitchFamily="18" charset="0"/>
              <a:ea typeface="+mn-ea"/>
              <a:cs typeface="Times New Roman" panose="02020603050405020304" pitchFamily="18" charset="0"/>
            </a:endParaRPr>
          </a:p>
        </p:txBody>
      </p:sp>
      <p:sp>
        <p:nvSpPr>
          <p:cNvPr id="3" name="Content Placeholder 2">
            <a:extLst>
              <a:ext uri="{FF2B5EF4-FFF2-40B4-BE49-F238E27FC236}">
                <a16:creationId xmlns:a16="http://schemas.microsoft.com/office/drawing/2014/main" id="{FAE53976-55CD-AE62-C1C3-8F47610E0D95}"/>
              </a:ext>
            </a:extLst>
          </p:cNvPr>
          <p:cNvSpPr>
            <a:spLocks noGrp="1"/>
          </p:cNvSpPr>
          <p:nvPr>
            <p:ph idx="1"/>
          </p:nvPr>
        </p:nvSpPr>
        <p:spPr>
          <a:xfrm>
            <a:off x="102444" y="187929"/>
            <a:ext cx="10517178" cy="5603981"/>
          </a:xfrm>
        </p:spPr>
        <p:txBody>
          <a:bodyPr vert="horz" lIns="91440" tIns="45720" rIns="91440" bIns="45720" rtlCol="0" anchor="t">
            <a:noAutofit/>
          </a:bodyPr>
          <a:lstStyle/>
          <a:p>
            <a:pPr algn="ctr">
              <a:buNone/>
            </a:pPr>
            <a:r>
              <a:rPr lang="en-US" sz="2400" b="1" u="sng" dirty="0">
                <a:solidFill>
                  <a:srgbClr val="262626"/>
                </a:solidFill>
                <a:latin typeface="Times New Roman"/>
                <a:ea typeface="+mn-lt"/>
                <a:cs typeface="+mn-lt"/>
              </a:rPr>
              <a:t>Some Essential Responsibilities Related to Self-Directing Services for the Employer of Record (Discussed </a:t>
            </a:r>
            <a:r>
              <a:rPr lang="en-US" sz="2400" b="1" u="sng">
                <a:solidFill>
                  <a:srgbClr val="262626"/>
                </a:solidFill>
                <a:latin typeface="Times New Roman"/>
                <a:ea typeface="+mn-lt"/>
                <a:cs typeface="+mn-lt"/>
              </a:rPr>
              <a:t>in detail at </a:t>
            </a:r>
            <a:r>
              <a:rPr lang="en-US" sz="2400" b="1" u="sng" dirty="0">
                <a:solidFill>
                  <a:srgbClr val="262626"/>
                </a:solidFill>
                <a:latin typeface="Times New Roman"/>
                <a:ea typeface="+mn-lt"/>
                <a:cs typeface="+mn-lt"/>
              </a:rPr>
              <a:t>the Welcome Meeting)</a:t>
            </a:r>
          </a:p>
          <a:p>
            <a:pPr algn="ctr">
              <a:buNone/>
            </a:pPr>
            <a:endParaRPr lang="en-US" sz="1800" b="1" dirty="0">
              <a:solidFill>
                <a:srgbClr val="262626"/>
              </a:solidFill>
              <a:latin typeface="Times New Roman"/>
              <a:ea typeface="Calibri"/>
              <a:cs typeface="Calibri"/>
            </a:endParaRPr>
          </a:p>
          <a:p>
            <a:pPr algn="ctr">
              <a:lnSpc>
                <a:spcPct val="100000"/>
              </a:lnSpc>
              <a:spcBef>
                <a:spcPct val="20000"/>
              </a:spcBef>
              <a:spcAft>
                <a:spcPts val="600"/>
              </a:spcAft>
              <a:buFont typeface="Arial"/>
              <a:buChar char="•"/>
            </a:pPr>
            <a:r>
              <a:rPr lang="en-US" sz="2000" dirty="0">
                <a:solidFill>
                  <a:srgbClr val="000000"/>
                </a:solidFill>
                <a:latin typeface="Times New Roman"/>
                <a:ea typeface="Calibri"/>
                <a:cs typeface="Calibri"/>
              </a:rPr>
              <a:t>Cannot exceed the budget</a:t>
            </a:r>
          </a:p>
          <a:p>
            <a:pPr algn="ctr">
              <a:lnSpc>
                <a:spcPct val="100000"/>
              </a:lnSpc>
              <a:spcBef>
                <a:spcPct val="20000"/>
              </a:spcBef>
              <a:spcAft>
                <a:spcPts val="600"/>
              </a:spcAft>
              <a:buFont typeface="Arial"/>
              <a:buChar char="•"/>
            </a:pPr>
            <a:r>
              <a:rPr lang="en-US" sz="2000" dirty="0">
                <a:solidFill>
                  <a:srgbClr val="000000"/>
                </a:solidFill>
                <a:latin typeface="Times New Roman"/>
                <a:ea typeface="Calibri"/>
                <a:cs typeface="Calibri"/>
              </a:rPr>
              <a:t>Must receive written confirmation that staff can begin working and billing for services from the Financial Management Service Agency.</a:t>
            </a:r>
          </a:p>
          <a:p>
            <a:pPr algn="ctr">
              <a:lnSpc>
                <a:spcPct val="100000"/>
              </a:lnSpc>
              <a:spcBef>
                <a:spcPct val="20000"/>
              </a:spcBef>
              <a:spcAft>
                <a:spcPts val="600"/>
              </a:spcAft>
              <a:buFont typeface="Arial"/>
              <a:buChar char="•"/>
            </a:pPr>
            <a:r>
              <a:rPr lang="en-US" sz="2000" dirty="0">
                <a:solidFill>
                  <a:srgbClr val="262626"/>
                </a:solidFill>
                <a:latin typeface="Times New Roman"/>
                <a:ea typeface="Calibri"/>
                <a:cs typeface="Calibri"/>
              </a:rPr>
              <a:t>Hiring staff is a responsibility; employment, equal opportunity, as well as all labor laws must be followed. </a:t>
            </a:r>
            <a:endParaRPr lang="en-US" sz="2000" dirty="0">
              <a:solidFill>
                <a:srgbClr val="000000"/>
              </a:solidFill>
              <a:latin typeface="Times New Roman"/>
              <a:ea typeface="Calibri"/>
              <a:cs typeface="Calibri"/>
            </a:endParaRPr>
          </a:p>
          <a:p>
            <a:pPr algn="ctr">
              <a:lnSpc>
                <a:spcPct val="100000"/>
              </a:lnSpc>
              <a:spcBef>
                <a:spcPct val="20000"/>
              </a:spcBef>
              <a:spcAft>
                <a:spcPts val="600"/>
              </a:spcAft>
              <a:buFont typeface="Arial"/>
              <a:buChar char="•"/>
            </a:pPr>
            <a:r>
              <a:rPr lang="en-US" sz="2000" dirty="0">
                <a:solidFill>
                  <a:srgbClr val="262626"/>
                </a:solidFill>
                <a:latin typeface="Times New Roman"/>
                <a:ea typeface="Calibri"/>
                <a:cs typeface="Calibri"/>
              </a:rPr>
              <a:t>If staff training expires and they are directly hired (person is the employer) and continue to work, the employer may be responsible for paying the staff. </a:t>
            </a:r>
            <a:endParaRPr lang="en-US" sz="2000" dirty="0">
              <a:solidFill>
                <a:srgbClr val="000000"/>
              </a:solidFill>
              <a:latin typeface="Times New Roman"/>
              <a:ea typeface="Calibri"/>
              <a:cs typeface="Calibri"/>
            </a:endParaRPr>
          </a:p>
          <a:p>
            <a:pPr algn="ctr">
              <a:lnSpc>
                <a:spcPct val="100000"/>
              </a:lnSpc>
              <a:spcBef>
                <a:spcPct val="20000"/>
              </a:spcBef>
              <a:spcAft>
                <a:spcPts val="600"/>
              </a:spcAft>
              <a:buFont typeface="Arial"/>
              <a:buChar char="•"/>
            </a:pPr>
            <a:r>
              <a:rPr lang="en-US" sz="2000" dirty="0">
                <a:solidFill>
                  <a:srgbClr val="262626"/>
                </a:solidFill>
                <a:latin typeface="Times New Roman"/>
                <a:ea typeface="Calibri"/>
                <a:cs typeface="Calibri"/>
              </a:rPr>
              <a:t>Signing timesheets is a legal Medicaid verification of service delivery and falsifying times can have legal consequences. </a:t>
            </a:r>
            <a:endParaRPr lang="en-US" sz="2000" dirty="0">
              <a:solidFill>
                <a:srgbClr val="000000"/>
              </a:solidFill>
              <a:latin typeface="Times New Roman"/>
              <a:ea typeface="Calibri"/>
              <a:cs typeface="Calibri"/>
            </a:endParaRPr>
          </a:p>
          <a:p>
            <a:pPr algn="ctr">
              <a:lnSpc>
                <a:spcPct val="100000"/>
              </a:lnSpc>
              <a:spcBef>
                <a:spcPct val="20000"/>
              </a:spcBef>
              <a:spcAft>
                <a:spcPts val="600"/>
              </a:spcAft>
              <a:buFont typeface="Arial"/>
              <a:buChar char="•"/>
            </a:pPr>
            <a:r>
              <a:rPr lang="en-US" sz="2000" dirty="0">
                <a:solidFill>
                  <a:srgbClr val="262626"/>
                </a:solidFill>
                <a:latin typeface="Times New Roman"/>
                <a:ea typeface="Calibri"/>
                <a:cs typeface="Calibri"/>
              </a:rPr>
              <a:t>All documentation must meet Medicaid requirements; be detailed enough to support the service provided. </a:t>
            </a:r>
            <a:endParaRPr lang="en-US" sz="2000" dirty="0">
              <a:solidFill>
                <a:srgbClr val="000000"/>
              </a:solidFill>
              <a:latin typeface="Times New Roman"/>
              <a:ea typeface="Calibri"/>
              <a:cs typeface="Calibri"/>
            </a:endParaRPr>
          </a:p>
          <a:p>
            <a:pPr algn="ctr">
              <a:lnSpc>
                <a:spcPct val="100000"/>
              </a:lnSpc>
              <a:spcBef>
                <a:spcPct val="20000"/>
              </a:spcBef>
              <a:spcAft>
                <a:spcPts val="600"/>
              </a:spcAft>
              <a:buFont typeface="Arial"/>
              <a:buChar char="•"/>
            </a:pPr>
            <a:r>
              <a:rPr lang="en-US" sz="2000" dirty="0">
                <a:solidFill>
                  <a:srgbClr val="262626"/>
                </a:solidFill>
                <a:latin typeface="Times New Roman"/>
                <a:ea typeface="Calibri"/>
                <a:cs typeface="Calibri"/>
              </a:rPr>
              <a:t>Cannot use Medicaid dollars to pay a provider unless their Medicaid credentialing for the specific service has been verified by DWIHN. </a:t>
            </a:r>
            <a:endParaRPr lang="en-US" sz="2000" dirty="0">
              <a:solidFill>
                <a:srgbClr val="000000"/>
              </a:solidFill>
              <a:latin typeface="Times New Roman"/>
              <a:ea typeface="Calibri"/>
              <a:cs typeface="Calibri"/>
            </a:endParaRPr>
          </a:p>
          <a:p>
            <a:pPr marL="0" indent="0" algn="ctr">
              <a:buNone/>
            </a:pPr>
            <a:endParaRPr lang="en-US" sz="2000" dirty="0">
              <a:solidFill>
                <a:srgbClr val="000000"/>
              </a:solidFill>
              <a:latin typeface="Times New Roman"/>
              <a:ea typeface="Calibri"/>
              <a:cs typeface="Calibri"/>
            </a:endParaRPr>
          </a:p>
        </p:txBody>
      </p:sp>
    </p:spTree>
    <p:extLst>
      <p:ext uri="{BB962C8B-B14F-4D97-AF65-F5344CB8AC3E}">
        <p14:creationId xmlns:p14="http://schemas.microsoft.com/office/powerpoint/2010/main" val="13195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45138-9F28-2FC9-8A5C-F8AD4F5436C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4133B24-45AB-4CCC-EA43-5B115D2BFE61}"/>
              </a:ext>
            </a:extLst>
          </p:cNvPr>
          <p:cNvPicPr>
            <a:picLocks noChangeAspect="1"/>
          </p:cNvPicPr>
          <p:nvPr/>
        </p:nvPicPr>
        <p:blipFill rotWithShape="1">
          <a:blip r:embed="rId2"/>
          <a:srcRect t="140" b="140"/>
          <a:stretch/>
        </p:blipFill>
        <p:spPr>
          <a:xfrm>
            <a:off x="158278" y="4901925"/>
            <a:ext cx="3211561" cy="1796873"/>
          </a:xfrm>
          <a:prstGeom prst="rect">
            <a:avLst/>
          </a:prstGeom>
        </p:spPr>
      </p:pic>
      <p:sp>
        <p:nvSpPr>
          <p:cNvPr id="7" name="Freeform 2">
            <a:extLst>
              <a:ext uri="{FF2B5EF4-FFF2-40B4-BE49-F238E27FC236}">
                <a16:creationId xmlns:a16="http://schemas.microsoft.com/office/drawing/2014/main" id="{D57E221A-7401-4BB5-7A8B-012730EECA19}"/>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2" name="Title 1">
            <a:extLst>
              <a:ext uri="{FF2B5EF4-FFF2-40B4-BE49-F238E27FC236}">
                <a16:creationId xmlns:a16="http://schemas.microsoft.com/office/drawing/2014/main" id="{3BF12F13-48F5-276B-7C46-380201519979}"/>
              </a:ext>
            </a:extLst>
          </p:cNvPr>
          <p:cNvSpPr>
            <a:spLocks noGrp="1"/>
          </p:cNvSpPr>
          <p:nvPr>
            <p:ph type="title"/>
          </p:nvPr>
        </p:nvSpPr>
        <p:spPr/>
        <p:txBody>
          <a:bodyPr>
            <a:normAutofit/>
          </a:bodyPr>
          <a:lstStyle/>
          <a:p>
            <a:br>
              <a:rPr lang="en-US">
                <a:cs typeface="Calibri Light"/>
              </a:rPr>
            </a:br>
            <a:endParaRPr lang="en-US">
              <a:cs typeface="Calibri Light"/>
            </a:endParaRPr>
          </a:p>
        </p:txBody>
      </p:sp>
      <p:sp>
        <p:nvSpPr>
          <p:cNvPr id="4" name="Content Placeholder 3">
            <a:extLst>
              <a:ext uri="{FF2B5EF4-FFF2-40B4-BE49-F238E27FC236}">
                <a16:creationId xmlns:a16="http://schemas.microsoft.com/office/drawing/2014/main" id="{5DD8F8FC-C1C0-07B4-A3C0-971885AABC6F}"/>
              </a:ext>
            </a:extLst>
          </p:cNvPr>
          <p:cNvSpPr>
            <a:spLocks noGrp="1"/>
          </p:cNvSpPr>
          <p:nvPr>
            <p:ph idx="1"/>
          </p:nvPr>
        </p:nvSpPr>
        <p:spPr>
          <a:xfrm>
            <a:off x="645671" y="369989"/>
            <a:ext cx="10709124" cy="5637641"/>
          </a:xfrm>
        </p:spPr>
        <p:txBody>
          <a:bodyPr vert="horz" lIns="91440" tIns="45720" rIns="91440" bIns="45720" rtlCol="0" anchor="t">
            <a:normAutofit fontScale="85000" lnSpcReduction="20000"/>
          </a:bodyPr>
          <a:lstStyle/>
          <a:p>
            <a:pPr marL="0" indent="0" algn="ctr">
              <a:lnSpc>
                <a:spcPct val="100000"/>
              </a:lnSpc>
              <a:spcBef>
                <a:spcPct val="20000"/>
              </a:spcBef>
              <a:spcAft>
                <a:spcPts val="600"/>
              </a:spcAft>
              <a:buNone/>
            </a:pPr>
            <a:r>
              <a:rPr lang="en-US" sz="3200" b="1" u="sng" dirty="0">
                <a:solidFill>
                  <a:srgbClr val="262626"/>
                </a:solidFill>
                <a:latin typeface="Times New Roman"/>
                <a:cs typeface="Times New Roman"/>
              </a:rPr>
              <a:t>Self-Directing Services Welcome Meetings</a:t>
            </a:r>
            <a:r>
              <a:rPr lang="en-US" sz="3200" b="1" dirty="0">
                <a:solidFill>
                  <a:srgbClr val="262626"/>
                </a:solidFill>
                <a:latin typeface="Times New Roman"/>
                <a:cs typeface="Times New Roman"/>
              </a:rPr>
              <a:t> </a:t>
            </a:r>
            <a:endParaRPr lang="en-US" sz="3200" dirty="0">
              <a:latin typeface="Times New Roman"/>
              <a:cs typeface="Times New Roman"/>
            </a:endParaRPr>
          </a:p>
          <a:p>
            <a:pPr algn="ctr">
              <a:lnSpc>
                <a:spcPct val="100000"/>
              </a:lnSpc>
              <a:spcBef>
                <a:spcPct val="20000"/>
              </a:spcBef>
              <a:spcAft>
                <a:spcPts val="600"/>
              </a:spcAft>
            </a:pPr>
            <a:endParaRPr lang="en-US" b="1" dirty="0">
              <a:solidFill>
                <a:srgbClr val="262626"/>
              </a:solidFill>
              <a:latin typeface="Times New Roman"/>
              <a:cs typeface="Times New Roman"/>
            </a:endParaRPr>
          </a:p>
          <a:p>
            <a:pPr marL="0" indent="0" algn="ctr">
              <a:lnSpc>
                <a:spcPct val="100000"/>
              </a:lnSpc>
              <a:spcBef>
                <a:spcPct val="20000"/>
              </a:spcBef>
              <a:spcAft>
                <a:spcPts val="600"/>
              </a:spcAft>
              <a:buNone/>
            </a:pPr>
            <a:r>
              <a:rPr lang="en-US" b="1" dirty="0">
                <a:solidFill>
                  <a:srgbClr val="262626"/>
                </a:solidFill>
                <a:latin typeface="Times New Roman"/>
                <a:cs typeface="Times New Roman"/>
              </a:rPr>
              <a:t>Monday 4:00pm ~ Tuesday 1:00pm </a:t>
            </a:r>
            <a:endParaRPr lang="en-US" dirty="0">
              <a:solidFill>
                <a:srgbClr val="000000"/>
              </a:solidFill>
              <a:latin typeface="Times New Roman"/>
              <a:cs typeface="Times New Roman"/>
            </a:endParaRPr>
          </a:p>
          <a:p>
            <a:pPr marL="0" indent="0" algn="ctr">
              <a:lnSpc>
                <a:spcPct val="100000"/>
              </a:lnSpc>
              <a:spcBef>
                <a:spcPct val="20000"/>
              </a:spcBef>
              <a:spcAft>
                <a:spcPts val="600"/>
              </a:spcAft>
              <a:buNone/>
            </a:pPr>
            <a:r>
              <a:rPr lang="en-US" b="1" dirty="0">
                <a:solidFill>
                  <a:srgbClr val="262626"/>
                </a:solidFill>
                <a:latin typeface="Times New Roman"/>
                <a:cs typeface="Times New Roman"/>
              </a:rPr>
              <a:t>Wednesday 12:00pm ~ Thursday 10:00am</a:t>
            </a:r>
            <a:endParaRPr lang="en-US" dirty="0">
              <a:latin typeface="Times New Roman"/>
              <a:cs typeface="Times New Roman"/>
            </a:endParaRPr>
          </a:p>
          <a:p>
            <a:pPr marL="0" indent="0" algn="ctr">
              <a:lnSpc>
                <a:spcPct val="100000"/>
              </a:lnSpc>
              <a:spcBef>
                <a:spcPct val="20000"/>
              </a:spcBef>
              <a:spcAft>
                <a:spcPts val="600"/>
              </a:spcAft>
              <a:buNone/>
            </a:pPr>
            <a:endParaRPr lang="en-US" b="1" dirty="0">
              <a:solidFill>
                <a:srgbClr val="262626"/>
              </a:solidFill>
              <a:latin typeface="Times New Roman"/>
              <a:cs typeface="Times New Roman"/>
            </a:endParaRPr>
          </a:p>
          <a:p>
            <a:pPr marL="0" indent="0" algn="ctr">
              <a:lnSpc>
                <a:spcPct val="100000"/>
              </a:lnSpc>
              <a:spcBef>
                <a:spcPct val="20000"/>
              </a:spcBef>
              <a:spcAft>
                <a:spcPts val="600"/>
              </a:spcAft>
              <a:buNone/>
            </a:pPr>
            <a:r>
              <a:rPr lang="en-US" b="1" u="sng" dirty="0">
                <a:solidFill>
                  <a:srgbClr val="262626"/>
                </a:solidFill>
                <a:latin typeface="Times New Roman"/>
                <a:cs typeface="Times New Roman"/>
              </a:rPr>
              <a:t>Please register at least 24 hours in advance</a:t>
            </a:r>
            <a:endParaRPr lang="en-US" dirty="0">
              <a:latin typeface="Times New Roman"/>
              <a:cs typeface="Times New Roman"/>
            </a:endParaRPr>
          </a:p>
          <a:p>
            <a:pPr algn="ctr">
              <a:lnSpc>
                <a:spcPct val="100000"/>
              </a:lnSpc>
              <a:spcBef>
                <a:spcPct val="20000"/>
              </a:spcBef>
              <a:spcAft>
                <a:spcPts val="600"/>
              </a:spcAft>
            </a:pPr>
            <a:r>
              <a:rPr lang="en-US" dirty="0">
                <a:solidFill>
                  <a:srgbClr val="262626"/>
                </a:solidFill>
                <a:latin typeface="Times New Roman"/>
                <a:cs typeface="Times New Roman"/>
              </a:rPr>
              <a:t>After registering, you will receive a confirmation email containing information about joining the meeting. </a:t>
            </a:r>
            <a:endParaRPr lang="en-US" dirty="0">
              <a:latin typeface="Times New Roman"/>
              <a:cs typeface="Times New Roman"/>
            </a:endParaRPr>
          </a:p>
          <a:p>
            <a:pPr algn="ctr">
              <a:lnSpc>
                <a:spcPct val="100000"/>
              </a:lnSpc>
              <a:spcBef>
                <a:spcPct val="20000"/>
              </a:spcBef>
              <a:spcAft>
                <a:spcPts val="600"/>
              </a:spcAft>
            </a:pPr>
            <a:r>
              <a:rPr lang="en-US" dirty="0">
                <a:solidFill>
                  <a:srgbClr val="262626"/>
                </a:solidFill>
                <a:latin typeface="Times New Roman"/>
                <a:cs typeface="Times New Roman"/>
              </a:rPr>
              <a:t>Required for Employers starting new arrangements (after the SD Referral is sent to the FMS and DWIHN) cannot happen before </a:t>
            </a:r>
            <a:r>
              <a:rPr lang="en-US" b="1" dirty="0">
                <a:solidFill>
                  <a:srgbClr val="262626"/>
                </a:solidFill>
                <a:latin typeface="Times New Roman"/>
                <a:cs typeface="Times New Roman"/>
              </a:rPr>
              <a:t>the authorization is approved</a:t>
            </a:r>
            <a:r>
              <a:rPr lang="en-US" dirty="0">
                <a:solidFill>
                  <a:srgbClr val="262626"/>
                </a:solidFill>
                <a:latin typeface="Times New Roman"/>
                <a:cs typeface="Times New Roman"/>
              </a:rPr>
              <a:t> </a:t>
            </a:r>
            <a:endParaRPr lang="en-US" dirty="0">
              <a:latin typeface="Times New Roman"/>
              <a:cs typeface="Times New Roman"/>
            </a:endParaRPr>
          </a:p>
          <a:p>
            <a:pPr algn="ctr">
              <a:lnSpc>
                <a:spcPct val="100000"/>
              </a:lnSpc>
              <a:spcBef>
                <a:spcPct val="20000"/>
              </a:spcBef>
              <a:spcAft>
                <a:spcPts val="600"/>
              </a:spcAft>
            </a:pPr>
            <a:r>
              <a:rPr lang="en-US" dirty="0">
                <a:solidFill>
                  <a:srgbClr val="262626"/>
                </a:solidFill>
                <a:latin typeface="Times New Roman"/>
                <a:cs typeface="Times New Roman"/>
              </a:rPr>
              <a:t>SCs are welcome/encouraged to attend</a:t>
            </a:r>
            <a:endParaRPr lang="en-US" dirty="0">
              <a:latin typeface="Times New Roman"/>
              <a:cs typeface="Times New Roman"/>
            </a:endParaRPr>
          </a:p>
          <a:p>
            <a:pPr algn="ctr">
              <a:lnSpc>
                <a:spcPct val="100000"/>
              </a:lnSpc>
              <a:spcBef>
                <a:spcPct val="20000"/>
              </a:spcBef>
              <a:spcAft>
                <a:spcPts val="600"/>
              </a:spcAft>
            </a:pPr>
            <a:r>
              <a:rPr lang="en-US" dirty="0">
                <a:solidFill>
                  <a:srgbClr val="262626"/>
                </a:solidFill>
                <a:latin typeface="Times New Roman"/>
                <a:cs typeface="Times New Roman"/>
              </a:rPr>
              <a:t>Direct Hires are not required to attend</a:t>
            </a:r>
          </a:p>
          <a:p>
            <a:pPr algn="ctr">
              <a:lnSpc>
                <a:spcPct val="100000"/>
              </a:lnSpc>
              <a:spcBef>
                <a:spcPct val="20000"/>
              </a:spcBef>
              <a:spcAft>
                <a:spcPts val="600"/>
              </a:spcAft>
            </a:pPr>
            <a:r>
              <a:rPr lang="en-US" dirty="0">
                <a:solidFill>
                  <a:srgbClr val="262626"/>
                </a:solidFill>
                <a:latin typeface="Times New Roman"/>
                <a:cs typeface="Times New Roman"/>
              </a:rPr>
              <a:t>Anyone (individual/family/SC) who has questions about SD</a:t>
            </a:r>
            <a:endParaRPr lang="en-US" dirty="0">
              <a:latin typeface="Times New Roman"/>
              <a:cs typeface="Times New Roman"/>
            </a:endParaRPr>
          </a:p>
        </p:txBody>
      </p:sp>
      <p:pic>
        <p:nvPicPr>
          <p:cNvPr id="3" name="Picture 2" descr="Clipart - Calendar">
            <a:extLst>
              <a:ext uri="{FF2B5EF4-FFF2-40B4-BE49-F238E27FC236}">
                <a16:creationId xmlns:a16="http://schemas.microsoft.com/office/drawing/2014/main" id="{54F2992C-C0EF-0DED-B8C7-AD9A462E3795}"/>
              </a:ext>
            </a:extLst>
          </p:cNvPr>
          <p:cNvPicPr>
            <a:picLocks noChangeAspect="1"/>
          </p:cNvPicPr>
          <p:nvPr/>
        </p:nvPicPr>
        <p:blipFill>
          <a:blip r:embed="rId4"/>
          <a:stretch>
            <a:fillRect/>
          </a:stretch>
        </p:blipFill>
        <p:spPr>
          <a:xfrm>
            <a:off x="154938" y="268067"/>
            <a:ext cx="2122259" cy="2658002"/>
          </a:xfrm>
          <a:prstGeom prst="rect">
            <a:avLst/>
          </a:prstGeom>
        </p:spPr>
      </p:pic>
      <p:sp>
        <p:nvSpPr>
          <p:cNvPr id="6" name="TextBox 5">
            <a:extLst>
              <a:ext uri="{FF2B5EF4-FFF2-40B4-BE49-F238E27FC236}">
                <a16:creationId xmlns:a16="http://schemas.microsoft.com/office/drawing/2014/main" id="{57AF459A-C2F4-D13D-1BD9-0BE346D4E6B1}"/>
              </a:ext>
            </a:extLst>
          </p:cNvPr>
          <p:cNvSpPr txBox="1"/>
          <p:nvPr/>
        </p:nvSpPr>
        <p:spPr>
          <a:xfrm>
            <a:off x="5105400" y="6276974"/>
            <a:ext cx="5810250" cy="400110"/>
          </a:xfrm>
          <a:prstGeom prst="rect">
            <a:avLst/>
          </a:prstGeom>
          <a:noFill/>
        </p:spPr>
        <p:txBody>
          <a:bodyPr wrap="square" rtlCol="0">
            <a:spAutoFit/>
          </a:bodyPr>
          <a:lstStyle/>
          <a:p>
            <a:r>
              <a:rPr lang="en-US" sz="2000" b="1" dirty="0"/>
              <a:t>Email; </a:t>
            </a:r>
            <a:r>
              <a:rPr lang="en-US" sz="2000" b="1" dirty="0">
                <a:hlinkClick r:id="rId5"/>
              </a:rPr>
              <a:t>selfdetermination@dwihn.org</a:t>
            </a:r>
            <a:r>
              <a:rPr lang="en-US" sz="2000" b="1" dirty="0"/>
              <a:t> for the link</a:t>
            </a:r>
          </a:p>
        </p:txBody>
      </p:sp>
    </p:spTree>
    <p:extLst>
      <p:ext uri="{BB962C8B-B14F-4D97-AF65-F5344CB8AC3E}">
        <p14:creationId xmlns:p14="http://schemas.microsoft.com/office/powerpoint/2010/main" val="2818760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FF1681-0DD5-5260-DE51-AAA214051401}"/>
              </a:ext>
            </a:extLst>
          </p:cNvPr>
          <p:cNvPicPr>
            <a:picLocks noChangeAspect="1"/>
          </p:cNvPicPr>
          <p:nvPr/>
        </p:nvPicPr>
        <p:blipFill rotWithShape="1">
          <a:blip r:embed="rId2"/>
          <a:srcRect t="140" b="140"/>
          <a:stretch/>
        </p:blipFill>
        <p:spPr>
          <a:xfrm>
            <a:off x="1040" y="-93408"/>
            <a:ext cx="3211561" cy="1796873"/>
          </a:xfrm>
          <a:prstGeom prst="rect">
            <a:avLst/>
          </a:prstGeom>
        </p:spPr>
      </p:pic>
      <p:sp>
        <p:nvSpPr>
          <p:cNvPr id="7" name="Freeform 2">
            <a:extLst>
              <a:ext uri="{FF2B5EF4-FFF2-40B4-BE49-F238E27FC236}">
                <a16:creationId xmlns:a16="http://schemas.microsoft.com/office/drawing/2014/main" id="{A3C3BD35-E970-D375-348C-EAC1300FCC49}"/>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3" name="Content Placeholder 2">
            <a:extLst>
              <a:ext uri="{FF2B5EF4-FFF2-40B4-BE49-F238E27FC236}">
                <a16:creationId xmlns:a16="http://schemas.microsoft.com/office/drawing/2014/main" id="{AA2DAC02-D10C-A0B0-E441-3291EBBFF4D8}"/>
              </a:ext>
            </a:extLst>
          </p:cNvPr>
          <p:cNvSpPr>
            <a:spLocks noGrp="1"/>
          </p:cNvSpPr>
          <p:nvPr>
            <p:ph idx="1"/>
          </p:nvPr>
        </p:nvSpPr>
        <p:spPr>
          <a:xfrm>
            <a:off x="838200" y="2224768"/>
            <a:ext cx="9487505" cy="4351338"/>
          </a:xfrm>
        </p:spPr>
        <p:txBody>
          <a:bodyPr vert="horz" lIns="91440" tIns="45720" rIns="91440" bIns="45720" rtlCol="0" anchor="t">
            <a:noAutofit/>
          </a:bodyPr>
          <a:lstStyle/>
          <a:p>
            <a:pPr>
              <a:lnSpc>
                <a:spcPct val="100000"/>
              </a:lnSpc>
              <a:spcBef>
                <a:spcPct val="20000"/>
              </a:spcBef>
              <a:spcAft>
                <a:spcPts val="600"/>
              </a:spcAft>
              <a:buFont typeface="Arial"/>
              <a:buChar char="•"/>
            </a:pPr>
            <a:r>
              <a:rPr lang="en-US" sz="2000" b="1" i="1" dirty="0">
                <a:solidFill>
                  <a:srgbClr val="262626"/>
                </a:solidFill>
                <a:latin typeface="Times New Roman"/>
                <a:cs typeface="Times New Roman"/>
              </a:rPr>
              <a:t>Beverly Thompson</a:t>
            </a:r>
            <a:r>
              <a:rPr lang="en-US" sz="2000" dirty="0">
                <a:solidFill>
                  <a:srgbClr val="262626"/>
                </a:solidFill>
                <a:latin typeface="Times New Roman"/>
                <a:cs typeface="Times New Roman"/>
              </a:rPr>
              <a:t>, Clinical Specialist; primarily responsible for authorizations, Durable Medical Equipment, and Enhanced Pharmacy.</a:t>
            </a:r>
          </a:p>
          <a:p>
            <a:pPr marL="0" indent="0">
              <a:lnSpc>
                <a:spcPct val="100000"/>
              </a:lnSpc>
              <a:spcBef>
                <a:spcPct val="20000"/>
              </a:spcBef>
              <a:spcAft>
                <a:spcPts val="600"/>
              </a:spcAft>
              <a:buNone/>
            </a:pPr>
            <a:endParaRPr lang="en-US" sz="2000" dirty="0">
              <a:latin typeface="Times New Roman"/>
              <a:cs typeface="Times New Roman"/>
            </a:endParaRPr>
          </a:p>
          <a:p>
            <a:pPr>
              <a:lnSpc>
                <a:spcPct val="100000"/>
              </a:lnSpc>
              <a:spcBef>
                <a:spcPct val="20000"/>
              </a:spcBef>
              <a:spcAft>
                <a:spcPts val="600"/>
              </a:spcAft>
              <a:buFont typeface="Arial"/>
              <a:buChar char="•"/>
            </a:pPr>
            <a:r>
              <a:rPr lang="en-US" sz="2000" b="1" i="1" dirty="0">
                <a:solidFill>
                  <a:srgbClr val="262626"/>
                </a:solidFill>
                <a:latin typeface="Times New Roman"/>
                <a:cs typeface="Times New Roman"/>
              </a:rPr>
              <a:t>Chaundrika Baldwin</a:t>
            </a:r>
            <a:r>
              <a:rPr lang="en-US" sz="2000" dirty="0">
                <a:solidFill>
                  <a:srgbClr val="262626"/>
                </a:solidFill>
                <a:latin typeface="Times New Roman"/>
                <a:cs typeface="Times New Roman"/>
              </a:rPr>
              <a:t>, Financial Management Service Coordinator; primarily responsible for agreements, all coordination that involves the FMS agencies, triaging various issues regarding starting an SD Arrangement or billing issues.</a:t>
            </a:r>
          </a:p>
          <a:p>
            <a:pPr>
              <a:lnSpc>
                <a:spcPct val="100000"/>
              </a:lnSpc>
              <a:spcBef>
                <a:spcPct val="20000"/>
              </a:spcBef>
              <a:spcAft>
                <a:spcPts val="600"/>
              </a:spcAft>
              <a:buFont typeface="Arial"/>
              <a:buChar char="•"/>
            </a:pPr>
            <a:endParaRPr lang="en-US" sz="2000" dirty="0">
              <a:latin typeface="Times New Roman"/>
              <a:cs typeface="Times New Roman"/>
            </a:endParaRPr>
          </a:p>
          <a:p>
            <a:pPr>
              <a:lnSpc>
                <a:spcPct val="100000"/>
              </a:lnSpc>
              <a:spcBef>
                <a:spcPct val="20000"/>
              </a:spcBef>
              <a:spcAft>
                <a:spcPts val="600"/>
              </a:spcAft>
              <a:buFont typeface="Arial"/>
              <a:buChar char="•"/>
            </a:pPr>
            <a:r>
              <a:rPr lang="en-US" sz="2000" b="1" i="1" dirty="0">
                <a:solidFill>
                  <a:srgbClr val="262626"/>
                </a:solidFill>
                <a:latin typeface="Times New Roman"/>
                <a:cs typeface="Times New Roman"/>
              </a:rPr>
              <a:t>Lucinda Brown, </a:t>
            </a:r>
            <a:r>
              <a:rPr lang="en-US" sz="2000" dirty="0">
                <a:solidFill>
                  <a:srgbClr val="262626"/>
                </a:solidFill>
                <a:latin typeface="Times New Roman"/>
                <a:cs typeface="Times New Roman"/>
              </a:rPr>
              <a:t>Program Administrator; primarily responsible for all of the above in addition to ORR allegations, SD to Residential moves, Habilitative Support Waiver (HSW) team, and Applied Behavioral Analysis (ABA)</a:t>
            </a:r>
            <a:r>
              <a:rPr lang="en-US" sz="2400" dirty="0">
                <a:solidFill>
                  <a:srgbClr val="262626"/>
                </a:solidFill>
                <a:latin typeface="Garamond"/>
                <a:cs typeface="Times New Roman"/>
              </a:rPr>
              <a:t> Teams.</a:t>
            </a:r>
            <a:endParaRPr lang="en-US" sz="2400" dirty="0"/>
          </a:p>
        </p:txBody>
      </p:sp>
      <p:sp>
        <p:nvSpPr>
          <p:cNvPr id="4" name="TextBox 3">
            <a:extLst>
              <a:ext uri="{FF2B5EF4-FFF2-40B4-BE49-F238E27FC236}">
                <a16:creationId xmlns:a16="http://schemas.microsoft.com/office/drawing/2014/main" id="{C712428B-5F12-AD38-5561-5D49D7BB890F}"/>
              </a:ext>
            </a:extLst>
          </p:cNvPr>
          <p:cNvSpPr txBox="1"/>
          <p:nvPr/>
        </p:nvSpPr>
        <p:spPr>
          <a:xfrm>
            <a:off x="3895876" y="1537342"/>
            <a:ext cx="33721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Times New Roman"/>
                <a:cs typeface="Times New Roman"/>
              </a:rPr>
              <a:t>~Meet the Team~</a:t>
            </a:r>
            <a:endParaRPr lang="en-US" sz="3200" dirty="0"/>
          </a:p>
        </p:txBody>
      </p:sp>
    </p:spTree>
    <p:extLst>
      <p:ext uri="{BB962C8B-B14F-4D97-AF65-F5344CB8AC3E}">
        <p14:creationId xmlns:p14="http://schemas.microsoft.com/office/powerpoint/2010/main" val="4260171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FDE6-68CD-F9E1-C00A-7EB070ADA5FA}"/>
              </a:ext>
            </a:extLst>
          </p:cNvPr>
          <p:cNvSpPr>
            <a:spLocks noGrp="1"/>
          </p:cNvSpPr>
          <p:nvPr>
            <p:ph type="title"/>
          </p:nvPr>
        </p:nvSpPr>
        <p:spPr>
          <a:xfrm>
            <a:off x="953134" y="531019"/>
            <a:ext cx="10285731" cy="1168400"/>
          </a:xfrm>
        </p:spPr>
        <p:txBody>
          <a:bodyPr>
            <a:noAutofit/>
          </a:bodyPr>
          <a:lstStyle/>
          <a:p>
            <a:pPr algn="ctr"/>
            <a:r>
              <a:rPr lang="en-US" sz="3600" b="1" dirty="0"/>
              <a:t>How to find more information related to  </a:t>
            </a:r>
            <a:br>
              <a:rPr lang="en-US" sz="3600" b="1" dirty="0"/>
            </a:br>
            <a:r>
              <a:rPr lang="en-US" sz="3600" b="1" dirty="0"/>
              <a:t> Self-Directed Service Arrangements</a:t>
            </a:r>
          </a:p>
        </p:txBody>
      </p:sp>
      <p:sp>
        <p:nvSpPr>
          <p:cNvPr id="3" name="Content Placeholder 2">
            <a:extLst>
              <a:ext uri="{FF2B5EF4-FFF2-40B4-BE49-F238E27FC236}">
                <a16:creationId xmlns:a16="http://schemas.microsoft.com/office/drawing/2014/main" id="{C5FF1E95-286A-A2BD-56D9-70F250424FDD}"/>
              </a:ext>
            </a:extLst>
          </p:cNvPr>
          <p:cNvSpPr>
            <a:spLocks noGrp="1"/>
          </p:cNvSpPr>
          <p:nvPr>
            <p:ph idx="1"/>
          </p:nvPr>
        </p:nvSpPr>
        <p:spPr>
          <a:xfrm>
            <a:off x="953134" y="1791903"/>
            <a:ext cx="9683009" cy="3505200"/>
          </a:xfrm>
        </p:spPr>
        <p:txBody>
          <a:bodyPr>
            <a:normAutofit fontScale="25000" lnSpcReduction="20000"/>
          </a:bodyPr>
          <a:lstStyle/>
          <a:p>
            <a:r>
              <a:rPr lang="en-US" sz="8600" dirty="0"/>
              <a:t>DWIHN.org (Detroit Wayne Integrated Health Network Homepage) is frequently updated with pertinent education and training resources.</a:t>
            </a:r>
          </a:p>
          <a:p>
            <a:pPr marL="0" indent="0">
              <a:buNone/>
            </a:pPr>
            <a:endParaRPr lang="en-US" sz="8600" dirty="0"/>
          </a:p>
          <a:p>
            <a:r>
              <a:rPr lang="en-US" sz="8600" dirty="0"/>
              <a:t>Access Our Services   </a:t>
            </a:r>
          </a:p>
          <a:p>
            <a:pPr marL="0" indent="0">
              <a:buNone/>
            </a:pPr>
            <a:endParaRPr lang="en-US" sz="8600" dirty="0"/>
          </a:p>
          <a:p>
            <a:r>
              <a:rPr lang="en-US" sz="8600" dirty="0"/>
              <a:t>Intellectual/Development Disabilities </a:t>
            </a:r>
          </a:p>
          <a:p>
            <a:pPr marL="0" indent="0">
              <a:buNone/>
            </a:pPr>
            <a:endParaRPr lang="en-US" sz="8600" dirty="0"/>
          </a:p>
          <a:p>
            <a:r>
              <a:rPr lang="en-US" sz="8600" dirty="0"/>
              <a:t>Self-Determination and Self-Directing Services process</a:t>
            </a:r>
          </a:p>
          <a:p>
            <a:endParaRPr lang="en-US" sz="8600" dirty="0"/>
          </a:p>
          <a:p>
            <a:pPr marL="0" indent="0">
              <a:buNone/>
            </a:pPr>
            <a:endParaRPr lang="en-US" sz="8600" dirty="0"/>
          </a:p>
          <a:p>
            <a:r>
              <a:rPr lang="en-US" sz="8600" dirty="0"/>
              <a:t>Links for Procedures, Forms, Training References, and more.  </a:t>
            </a:r>
          </a:p>
          <a:p>
            <a:endParaRPr lang="en-US" dirty="0"/>
          </a:p>
          <a:p>
            <a:endParaRPr lang="en-US" dirty="0"/>
          </a:p>
        </p:txBody>
      </p:sp>
      <p:pic>
        <p:nvPicPr>
          <p:cNvPr id="5" name="Picture 4">
            <a:extLst>
              <a:ext uri="{FF2B5EF4-FFF2-40B4-BE49-F238E27FC236}">
                <a16:creationId xmlns:a16="http://schemas.microsoft.com/office/drawing/2014/main" id="{A532812C-F088-43C4-3632-E8B298BBA52F}"/>
              </a:ext>
            </a:extLst>
          </p:cNvPr>
          <p:cNvPicPr>
            <a:picLocks noChangeAspect="1"/>
          </p:cNvPicPr>
          <p:nvPr/>
        </p:nvPicPr>
        <p:blipFill>
          <a:blip r:embed="rId2"/>
          <a:stretch>
            <a:fillRect/>
          </a:stretch>
        </p:blipFill>
        <p:spPr>
          <a:xfrm>
            <a:off x="7546775" y="4056471"/>
            <a:ext cx="2971800" cy="990600"/>
          </a:xfrm>
          <a:prstGeom prst="rect">
            <a:avLst/>
          </a:prstGeom>
        </p:spPr>
      </p:pic>
      <p:pic>
        <p:nvPicPr>
          <p:cNvPr id="7" name="Picture 6">
            <a:extLst>
              <a:ext uri="{FF2B5EF4-FFF2-40B4-BE49-F238E27FC236}">
                <a16:creationId xmlns:a16="http://schemas.microsoft.com/office/drawing/2014/main" id="{709D04B6-B3C9-6294-1C34-24BAE4A80AF5}"/>
              </a:ext>
            </a:extLst>
          </p:cNvPr>
          <p:cNvPicPr>
            <a:picLocks noChangeAspect="1"/>
          </p:cNvPicPr>
          <p:nvPr/>
        </p:nvPicPr>
        <p:blipFill>
          <a:blip r:embed="rId3"/>
          <a:stretch>
            <a:fillRect/>
          </a:stretch>
        </p:blipFill>
        <p:spPr>
          <a:xfrm>
            <a:off x="3675248" y="2684335"/>
            <a:ext cx="1952625" cy="447675"/>
          </a:xfrm>
          <a:prstGeom prst="rect">
            <a:avLst/>
          </a:prstGeom>
        </p:spPr>
      </p:pic>
      <p:pic>
        <p:nvPicPr>
          <p:cNvPr id="9" name="Picture 8">
            <a:extLst>
              <a:ext uri="{FF2B5EF4-FFF2-40B4-BE49-F238E27FC236}">
                <a16:creationId xmlns:a16="http://schemas.microsoft.com/office/drawing/2014/main" id="{A1AD024C-9EAD-A5D4-EA97-294F44CDDFF3}"/>
              </a:ext>
            </a:extLst>
          </p:cNvPr>
          <p:cNvPicPr>
            <a:picLocks noChangeAspect="1"/>
          </p:cNvPicPr>
          <p:nvPr/>
        </p:nvPicPr>
        <p:blipFill>
          <a:blip r:embed="rId4"/>
          <a:stretch>
            <a:fillRect/>
          </a:stretch>
        </p:blipFill>
        <p:spPr>
          <a:xfrm>
            <a:off x="5529714" y="3282565"/>
            <a:ext cx="2400300" cy="523875"/>
          </a:xfrm>
          <a:prstGeom prst="rect">
            <a:avLst/>
          </a:prstGeom>
        </p:spPr>
      </p:pic>
    </p:spTree>
    <p:extLst>
      <p:ext uri="{BB962C8B-B14F-4D97-AF65-F5344CB8AC3E}">
        <p14:creationId xmlns:p14="http://schemas.microsoft.com/office/powerpoint/2010/main" val="4043529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14047-E456-BFA0-ECA0-DB3408546E37}"/>
              </a:ext>
            </a:extLst>
          </p:cNvPr>
          <p:cNvSpPr>
            <a:spLocks noGrp="1"/>
          </p:cNvSpPr>
          <p:nvPr>
            <p:ph type="title"/>
          </p:nvPr>
        </p:nvSpPr>
        <p:spPr>
          <a:xfrm>
            <a:off x="457200" y="1066800"/>
            <a:ext cx="11427460" cy="1600200"/>
          </a:xfrm>
        </p:spPr>
        <p:txBody>
          <a:bodyPr>
            <a:normAutofit/>
          </a:bodyPr>
          <a:lstStyle/>
          <a:p>
            <a:r>
              <a:rPr lang="en-US" sz="3600" dirty="0"/>
              <a:t>The end result is the person/family get the services they need, from the person they want, and have the life they choose!</a:t>
            </a:r>
          </a:p>
        </p:txBody>
      </p:sp>
      <p:pic>
        <p:nvPicPr>
          <p:cNvPr id="5" name="Content Placeholder 4">
            <a:extLst>
              <a:ext uri="{FF2B5EF4-FFF2-40B4-BE49-F238E27FC236}">
                <a16:creationId xmlns:a16="http://schemas.microsoft.com/office/drawing/2014/main" id="{55720879-8FB1-C9FA-5804-295D075164A6}"/>
              </a:ext>
            </a:extLst>
          </p:cNvPr>
          <p:cNvPicPr>
            <a:picLocks noGrp="1" noChangeAspect="1"/>
          </p:cNvPicPr>
          <p:nvPr>
            <p:ph idx="1"/>
          </p:nvPr>
        </p:nvPicPr>
        <p:blipFill>
          <a:blip r:embed="rId2"/>
          <a:stretch>
            <a:fillRect/>
          </a:stretch>
        </p:blipFill>
        <p:spPr>
          <a:xfrm>
            <a:off x="2938463" y="2414136"/>
            <a:ext cx="6315075" cy="3553730"/>
          </a:xfrm>
        </p:spPr>
      </p:pic>
    </p:spTree>
    <p:extLst>
      <p:ext uri="{BB962C8B-B14F-4D97-AF65-F5344CB8AC3E}">
        <p14:creationId xmlns:p14="http://schemas.microsoft.com/office/powerpoint/2010/main" val="2026131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1F0B11-9E67-4DA3-B8A1-697E914B1B1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734" y="152775"/>
            <a:ext cx="12297467" cy="5776912"/>
          </a:xfrm>
          <a:prstGeom prst="rect">
            <a:avLst/>
          </a:prstGeom>
        </p:spPr>
      </p:pic>
      <p:sp>
        <p:nvSpPr>
          <p:cNvPr id="2" name="TextBox 1">
            <a:extLst>
              <a:ext uri="{FF2B5EF4-FFF2-40B4-BE49-F238E27FC236}">
                <a16:creationId xmlns:a16="http://schemas.microsoft.com/office/drawing/2014/main" id="{3B88CCE9-5AD7-477A-A0E8-2F1D52D4E554}"/>
              </a:ext>
            </a:extLst>
          </p:cNvPr>
          <p:cNvSpPr txBox="1"/>
          <p:nvPr/>
        </p:nvSpPr>
        <p:spPr>
          <a:xfrm>
            <a:off x="1750816" y="4459328"/>
            <a:ext cx="8690365" cy="2400376"/>
          </a:xfrm>
          <a:prstGeom prst="rect">
            <a:avLst/>
          </a:prstGeom>
          <a:solidFill>
            <a:schemeClr val="bg1"/>
          </a:solid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r>
              <a:rPr lang="en-US" sz="3999" b="1" u="sng" dirty="0">
                <a:latin typeface="Century"/>
              </a:rPr>
              <a:t>SELF-DETERMINATION TEAM</a:t>
            </a:r>
            <a:endParaRPr lang="en-US" sz="1799" dirty="0"/>
          </a:p>
          <a:p>
            <a:pPr algn="ctr"/>
            <a:r>
              <a:rPr lang="en-US" sz="1400" b="1" dirty="0">
                <a:latin typeface="Century"/>
              </a:rPr>
              <a:t>Detroit Wayne Integrated Health Network </a:t>
            </a:r>
            <a:endParaRPr lang="en-US" sz="1400" dirty="0">
              <a:latin typeface="Century"/>
              <a:ea typeface="+mn-lt"/>
              <a:cs typeface="+mn-lt"/>
            </a:endParaRPr>
          </a:p>
          <a:p>
            <a:pPr algn="ctr"/>
            <a:r>
              <a:rPr lang="en-US" sz="1400" b="1" dirty="0">
                <a:latin typeface="Century"/>
              </a:rPr>
              <a:t>707 W. Milwaukee Street </a:t>
            </a:r>
            <a:endParaRPr lang="en-US" sz="1400" dirty="0">
              <a:latin typeface="Century"/>
              <a:ea typeface="+mn-lt"/>
              <a:cs typeface="+mn-lt"/>
            </a:endParaRPr>
          </a:p>
          <a:p>
            <a:pPr algn="ctr"/>
            <a:r>
              <a:rPr lang="en-US" sz="1400" b="1" dirty="0">
                <a:latin typeface="Century"/>
              </a:rPr>
              <a:t>Detroit, MI 48202-2943</a:t>
            </a:r>
          </a:p>
          <a:p>
            <a:pPr algn="ctr"/>
            <a:r>
              <a:rPr lang="en-US" sz="1400" b="1" dirty="0">
                <a:latin typeface="Century"/>
              </a:rPr>
              <a:t>Or</a:t>
            </a:r>
          </a:p>
          <a:p>
            <a:pPr algn="ctr"/>
            <a:r>
              <a:rPr lang="en-US" b="1" dirty="0">
                <a:latin typeface="Century"/>
                <a:hlinkClick r:id="rId5"/>
              </a:rPr>
              <a:t>selfdetermination@dwihn.org</a:t>
            </a:r>
            <a:endParaRPr lang="en-US" b="1" dirty="0">
              <a:latin typeface="Century"/>
            </a:endParaRPr>
          </a:p>
          <a:p>
            <a:pPr algn="ctr"/>
            <a:r>
              <a:rPr lang="en-US" b="1" dirty="0">
                <a:latin typeface="Century"/>
              </a:rPr>
              <a:t> </a:t>
            </a:r>
          </a:p>
          <a:p>
            <a:endParaRPr lang="en-US" sz="1799" dirty="0"/>
          </a:p>
        </p:txBody>
      </p:sp>
      <p:sp>
        <p:nvSpPr>
          <p:cNvPr id="6" name="TextBox 5">
            <a:extLst>
              <a:ext uri="{FF2B5EF4-FFF2-40B4-BE49-F238E27FC236}">
                <a16:creationId xmlns:a16="http://schemas.microsoft.com/office/drawing/2014/main" id="{31FA29FF-D11D-4F27-B841-1BF318EF337D}"/>
              </a:ext>
            </a:extLst>
          </p:cNvPr>
          <p:cNvSpPr txBox="1"/>
          <p:nvPr/>
        </p:nvSpPr>
        <p:spPr>
          <a:xfrm>
            <a:off x="526960" y="5416733"/>
            <a:ext cx="10230437" cy="369236"/>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endParaRPr lang="en-US" sz="1799" b="1" dirty="0">
              <a:latin typeface="Bookman Old Style"/>
              <a:cs typeface="Segoe UI"/>
            </a:endParaRPr>
          </a:p>
        </p:txBody>
      </p:sp>
      <p:sp>
        <p:nvSpPr>
          <p:cNvPr id="12" name="TextBox 11">
            <a:extLst>
              <a:ext uri="{FF2B5EF4-FFF2-40B4-BE49-F238E27FC236}">
                <a16:creationId xmlns:a16="http://schemas.microsoft.com/office/drawing/2014/main" id="{016BB56F-2E07-4D47-9100-279ECAE87D14}"/>
              </a:ext>
            </a:extLst>
          </p:cNvPr>
          <p:cNvSpPr txBox="1"/>
          <p:nvPr/>
        </p:nvSpPr>
        <p:spPr>
          <a:xfrm>
            <a:off x="1226643" y="1889679"/>
            <a:ext cx="2310630" cy="2691995"/>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endParaRPr lang="en-US" sz="1799" b="1" dirty="0">
              <a:solidFill>
                <a:schemeClr val="bg1"/>
              </a:solidFill>
              <a:latin typeface="Century"/>
              <a:cs typeface="Segoe UI"/>
            </a:endParaRPr>
          </a:p>
          <a:p>
            <a:pPr algn="ctr"/>
            <a:r>
              <a:rPr lang="en-US" sz="1799" b="1" dirty="0">
                <a:solidFill>
                  <a:schemeClr val="bg1"/>
                </a:solidFill>
                <a:latin typeface="Century"/>
                <a:cs typeface="Segoe UI"/>
              </a:rPr>
              <a:t>SD-Network Provider </a:t>
            </a:r>
          </a:p>
          <a:p>
            <a:pPr algn="ctr"/>
            <a:r>
              <a:rPr lang="en-US" sz="1799" b="1" dirty="0">
                <a:solidFill>
                  <a:schemeClr val="bg1"/>
                </a:solidFill>
                <a:latin typeface="Century"/>
                <a:cs typeface="Segoe UI"/>
              </a:rPr>
              <a:t>Program Administrator ​</a:t>
            </a:r>
            <a:endParaRPr lang="en-US" sz="1799" dirty="0">
              <a:solidFill>
                <a:schemeClr val="bg1"/>
              </a:solidFill>
            </a:endParaRPr>
          </a:p>
          <a:p>
            <a:endParaRPr lang="en-US" sz="1699" b="1" dirty="0">
              <a:solidFill>
                <a:schemeClr val="bg1"/>
              </a:solidFill>
              <a:latin typeface="Century"/>
              <a:cs typeface="Segoe UI"/>
            </a:endParaRPr>
          </a:p>
          <a:p>
            <a:endParaRPr lang="en-US" sz="1699" b="1" dirty="0">
              <a:solidFill>
                <a:schemeClr val="bg1"/>
              </a:solidFill>
              <a:latin typeface="Century"/>
              <a:cs typeface="Segoe UI"/>
            </a:endParaRPr>
          </a:p>
          <a:p>
            <a:pPr algn="ctr"/>
            <a:r>
              <a:rPr lang="en-US" sz="1400" b="1" dirty="0">
                <a:solidFill>
                  <a:schemeClr val="bg1"/>
                </a:solidFill>
                <a:latin typeface="Century"/>
                <a:cs typeface="Segoe UI"/>
              </a:rPr>
              <a:t>Email</a:t>
            </a:r>
          </a:p>
          <a:p>
            <a:pPr algn="ctr"/>
            <a:r>
              <a:rPr lang="en-US" sz="1400" b="1" dirty="0">
                <a:solidFill>
                  <a:schemeClr val="bg1"/>
                </a:solidFill>
                <a:latin typeface="Century"/>
                <a:cs typeface="Segoe UI"/>
              </a:rPr>
              <a:t>lbrown@dwihn.org  ​</a:t>
            </a:r>
            <a:endParaRPr lang="en-US" sz="1400" dirty="0">
              <a:solidFill>
                <a:schemeClr val="bg1"/>
              </a:solidFill>
            </a:endParaRPr>
          </a:p>
          <a:p>
            <a:pPr algn="ctr"/>
            <a:r>
              <a:rPr lang="en-US" sz="1699" b="1" dirty="0">
                <a:solidFill>
                  <a:schemeClr val="bg1"/>
                </a:solidFill>
                <a:latin typeface="Century"/>
                <a:cs typeface="Segoe UI"/>
              </a:rPr>
              <a:t>​</a:t>
            </a:r>
          </a:p>
        </p:txBody>
      </p:sp>
      <p:sp>
        <p:nvSpPr>
          <p:cNvPr id="13" name="TextBox 12">
            <a:extLst>
              <a:ext uri="{FF2B5EF4-FFF2-40B4-BE49-F238E27FC236}">
                <a16:creationId xmlns:a16="http://schemas.microsoft.com/office/drawing/2014/main" id="{CCEFB82B-6642-4698-8E78-2FA49A307648}"/>
              </a:ext>
            </a:extLst>
          </p:cNvPr>
          <p:cNvSpPr txBox="1"/>
          <p:nvPr/>
        </p:nvSpPr>
        <p:spPr>
          <a:xfrm>
            <a:off x="1432010" y="1003607"/>
            <a:ext cx="1894442" cy="646307"/>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r>
              <a:rPr lang="en-US" dirty="0">
                <a:solidFill>
                  <a:schemeClr val="bg1"/>
                </a:solidFill>
                <a:latin typeface="Century"/>
              </a:rPr>
              <a:t>Lucinda Brown</a:t>
            </a:r>
            <a:endParaRPr lang="en-US" dirty="0">
              <a:solidFill>
                <a:schemeClr val="bg1"/>
              </a:solidFill>
              <a:latin typeface="Garamond" panose="02020404030301010803"/>
            </a:endParaRPr>
          </a:p>
          <a:p>
            <a:pPr algn="ctr"/>
            <a:r>
              <a:rPr lang="en-US" dirty="0">
                <a:solidFill>
                  <a:schemeClr val="bg1"/>
                </a:solidFill>
                <a:latin typeface="Century"/>
              </a:rPr>
              <a:t> LMSW ​</a:t>
            </a:r>
            <a:endParaRPr lang="en-US" dirty="0">
              <a:solidFill>
                <a:schemeClr val="bg1"/>
              </a:solidFill>
            </a:endParaRPr>
          </a:p>
        </p:txBody>
      </p:sp>
      <p:sp>
        <p:nvSpPr>
          <p:cNvPr id="14" name="TextBox 13">
            <a:extLst>
              <a:ext uri="{FF2B5EF4-FFF2-40B4-BE49-F238E27FC236}">
                <a16:creationId xmlns:a16="http://schemas.microsoft.com/office/drawing/2014/main" id="{387E8F5F-CBBC-40DE-809E-74359060E7BA}"/>
              </a:ext>
            </a:extLst>
          </p:cNvPr>
          <p:cNvSpPr txBox="1"/>
          <p:nvPr/>
        </p:nvSpPr>
        <p:spPr>
          <a:xfrm>
            <a:off x="6282415" y="803678"/>
            <a:ext cx="1765080" cy="923305"/>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r>
              <a:rPr lang="en-US" dirty="0">
                <a:solidFill>
                  <a:schemeClr val="bg1"/>
                </a:solidFill>
                <a:latin typeface="Century"/>
              </a:rPr>
              <a:t>Beverly Thompson</a:t>
            </a:r>
            <a:endParaRPr lang="en-US" dirty="0">
              <a:solidFill>
                <a:schemeClr val="bg1"/>
              </a:solidFill>
              <a:latin typeface="Garamond" panose="02020404030301010803"/>
            </a:endParaRPr>
          </a:p>
          <a:p>
            <a:pPr algn="ctr"/>
            <a:r>
              <a:rPr lang="en-US" dirty="0">
                <a:solidFill>
                  <a:schemeClr val="bg1"/>
                </a:solidFill>
                <a:latin typeface="Century"/>
              </a:rPr>
              <a:t>LMSW</a:t>
            </a:r>
            <a:endParaRPr lang="en-US" dirty="0">
              <a:solidFill>
                <a:schemeClr val="bg1"/>
              </a:solidFill>
            </a:endParaRPr>
          </a:p>
        </p:txBody>
      </p:sp>
      <p:sp>
        <p:nvSpPr>
          <p:cNvPr id="15" name="TextBox 14">
            <a:extLst>
              <a:ext uri="{FF2B5EF4-FFF2-40B4-BE49-F238E27FC236}">
                <a16:creationId xmlns:a16="http://schemas.microsoft.com/office/drawing/2014/main" id="{8BEFA576-814A-471D-B862-8FECEB3DB46B}"/>
              </a:ext>
            </a:extLst>
          </p:cNvPr>
          <p:cNvSpPr txBox="1"/>
          <p:nvPr/>
        </p:nvSpPr>
        <p:spPr>
          <a:xfrm>
            <a:off x="6096000" y="2309297"/>
            <a:ext cx="2276780" cy="1938327"/>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r>
              <a:rPr lang="en-US" sz="1799" b="1" dirty="0">
                <a:solidFill>
                  <a:schemeClr val="bg1"/>
                </a:solidFill>
                <a:latin typeface="Century"/>
                <a:cs typeface="Segoe UI"/>
              </a:rPr>
              <a:t>SD-Clinical Specialist</a:t>
            </a:r>
            <a:endParaRPr lang="en-US" sz="1799" b="1" dirty="0">
              <a:solidFill>
                <a:schemeClr val="bg1"/>
              </a:solidFill>
            </a:endParaRPr>
          </a:p>
          <a:p>
            <a:pPr algn="ctr"/>
            <a:endParaRPr lang="en-US" sz="1799" b="1" dirty="0">
              <a:solidFill>
                <a:schemeClr val="bg1"/>
              </a:solidFill>
              <a:latin typeface="Century"/>
              <a:cs typeface="Segoe UI"/>
            </a:endParaRPr>
          </a:p>
          <a:p>
            <a:r>
              <a:rPr lang="en-US" sz="1799" b="1" dirty="0">
                <a:solidFill>
                  <a:schemeClr val="bg1"/>
                </a:solidFill>
                <a:latin typeface="Century"/>
                <a:cs typeface="Segoe UI"/>
              </a:rPr>
              <a:t>           </a:t>
            </a:r>
          </a:p>
          <a:p>
            <a:endParaRPr lang="en-US" sz="1600" b="1" dirty="0">
              <a:solidFill>
                <a:schemeClr val="bg1"/>
              </a:solidFill>
              <a:latin typeface="Garamond" panose="02020404030301010803"/>
              <a:cs typeface="Segoe UI"/>
            </a:endParaRPr>
          </a:p>
          <a:p>
            <a:r>
              <a:rPr lang="en-US" sz="1799" b="1" dirty="0">
                <a:solidFill>
                  <a:schemeClr val="bg1"/>
                </a:solidFill>
                <a:latin typeface="Century"/>
                <a:cs typeface="Segoe UI"/>
              </a:rPr>
              <a:t>     </a:t>
            </a:r>
            <a:r>
              <a:rPr lang="en-US" sz="1600" b="1" dirty="0">
                <a:solidFill>
                  <a:schemeClr val="bg1"/>
                </a:solidFill>
                <a:latin typeface="Century"/>
                <a:cs typeface="Segoe UI"/>
              </a:rPr>
              <a:t>    </a:t>
            </a:r>
            <a:r>
              <a:rPr lang="en-US" sz="1400" b="1" dirty="0">
                <a:solidFill>
                  <a:schemeClr val="bg1"/>
                </a:solidFill>
                <a:latin typeface="Century"/>
                <a:cs typeface="Segoe UI"/>
              </a:rPr>
              <a:t>    Email    </a:t>
            </a:r>
            <a:endParaRPr lang="en-US" sz="1400" b="1" dirty="0">
              <a:solidFill>
                <a:schemeClr val="bg1"/>
              </a:solidFill>
              <a:latin typeface="Garamond" panose="02020404030301010803"/>
              <a:cs typeface="Segoe UI"/>
            </a:endParaRPr>
          </a:p>
          <a:p>
            <a:pPr algn="ctr"/>
            <a:r>
              <a:rPr lang="en-US" sz="1400" b="1" dirty="0">
                <a:solidFill>
                  <a:schemeClr val="bg1"/>
                </a:solidFill>
                <a:latin typeface="Century"/>
                <a:cs typeface="Segoe UI"/>
              </a:rPr>
              <a:t>bthompson@dwihn.org</a:t>
            </a:r>
            <a:endParaRPr lang="en-US" sz="1400" b="1" dirty="0">
              <a:solidFill>
                <a:schemeClr val="bg1"/>
              </a:solidFill>
            </a:endParaRPr>
          </a:p>
        </p:txBody>
      </p:sp>
      <p:sp>
        <p:nvSpPr>
          <p:cNvPr id="16" name="TextBox 15">
            <a:extLst>
              <a:ext uri="{FF2B5EF4-FFF2-40B4-BE49-F238E27FC236}">
                <a16:creationId xmlns:a16="http://schemas.microsoft.com/office/drawing/2014/main" id="{04118BF4-FB73-48A3-B57A-2DC86925295A}"/>
              </a:ext>
            </a:extLst>
          </p:cNvPr>
          <p:cNvSpPr txBox="1"/>
          <p:nvPr/>
        </p:nvSpPr>
        <p:spPr>
          <a:xfrm>
            <a:off x="8613604" y="928313"/>
            <a:ext cx="2023804" cy="923305"/>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r>
              <a:rPr lang="en-US" dirty="0">
                <a:solidFill>
                  <a:schemeClr val="bg1"/>
                </a:solidFill>
                <a:latin typeface="Century"/>
              </a:rPr>
              <a:t>Chaundrika </a:t>
            </a:r>
          </a:p>
          <a:p>
            <a:pPr algn="ctr"/>
            <a:r>
              <a:rPr lang="en-US" dirty="0">
                <a:solidFill>
                  <a:schemeClr val="bg1"/>
                </a:solidFill>
                <a:latin typeface="Century"/>
              </a:rPr>
              <a:t>Baldwin</a:t>
            </a:r>
            <a:endParaRPr lang="en-US" dirty="0">
              <a:solidFill>
                <a:schemeClr val="bg1"/>
              </a:solidFill>
              <a:latin typeface="Garamond" panose="02020404030301010803"/>
            </a:endParaRPr>
          </a:p>
          <a:p>
            <a:pPr algn="ctr"/>
            <a:r>
              <a:rPr lang="en-US" dirty="0">
                <a:solidFill>
                  <a:schemeClr val="bg1"/>
                </a:solidFill>
                <a:latin typeface="Century"/>
              </a:rPr>
              <a:t>MSA</a:t>
            </a:r>
            <a:endParaRPr lang="en-US" dirty="0">
              <a:solidFill>
                <a:schemeClr val="bg1"/>
              </a:solidFill>
            </a:endParaRPr>
          </a:p>
        </p:txBody>
      </p:sp>
      <p:sp>
        <p:nvSpPr>
          <p:cNvPr id="17" name="TextBox 16">
            <a:extLst>
              <a:ext uri="{FF2B5EF4-FFF2-40B4-BE49-F238E27FC236}">
                <a16:creationId xmlns:a16="http://schemas.microsoft.com/office/drawing/2014/main" id="{9F51799E-0B1D-4251-9D22-F8DC1F35C855}"/>
              </a:ext>
            </a:extLst>
          </p:cNvPr>
          <p:cNvSpPr txBox="1"/>
          <p:nvPr/>
        </p:nvSpPr>
        <p:spPr>
          <a:xfrm>
            <a:off x="8934273" y="2399278"/>
            <a:ext cx="2023804" cy="1476662"/>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r>
              <a:rPr lang="en-US" sz="1799" b="1" dirty="0">
                <a:solidFill>
                  <a:schemeClr val="bg1"/>
                </a:solidFill>
                <a:latin typeface="Century"/>
                <a:cs typeface="Segoe UI"/>
              </a:rPr>
              <a:t>SD-Financial </a:t>
            </a:r>
          </a:p>
          <a:p>
            <a:pPr algn="ctr"/>
            <a:r>
              <a:rPr lang="en-US" sz="1799" b="1" dirty="0">
                <a:solidFill>
                  <a:schemeClr val="bg1"/>
                </a:solidFill>
                <a:latin typeface="Century"/>
                <a:cs typeface="Segoe UI"/>
              </a:rPr>
              <a:t>Management</a:t>
            </a:r>
          </a:p>
          <a:p>
            <a:pPr algn="ctr"/>
            <a:r>
              <a:rPr lang="en-US" sz="1799" b="1" dirty="0">
                <a:solidFill>
                  <a:schemeClr val="bg1"/>
                </a:solidFill>
                <a:latin typeface="Century"/>
                <a:cs typeface="Segoe UI"/>
              </a:rPr>
              <a:t>Service (FMS) </a:t>
            </a:r>
            <a:endParaRPr lang="en-US" sz="1799" b="1" dirty="0">
              <a:solidFill>
                <a:schemeClr val="bg1"/>
              </a:solidFill>
              <a:latin typeface="Century"/>
            </a:endParaRPr>
          </a:p>
          <a:p>
            <a:pPr algn="ctr"/>
            <a:r>
              <a:rPr lang="en-US" sz="1799" b="1" dirty="0">
                <a:solidFill>
                  <a:schemeClr val="bg1"/>
                </a:solidFill>
                <a:latin typeface="Century"/>
                <a:cs typeface="Segoe UI"/>
              </a:rPr>
              <a:t>Coordinator​</a:t>
            </a:r>
            <a:endParaRPr lang="en-US" sz="1799" b="1" dirty="0">
              <a:solidFill>
                <a:schemeClr val="bg1"/>
              </a:solidFill>
              <a:latin typeface="Century"/>
            </a:endParaRPr>
          </a:p>
          <a:p>
            <a:pPr algn="ctr"/>
            <a:endParaRPr lang="en-US" sz="1799" b="1" dirty="0">
              <a:solidFill>
                <a:schemeClr val="bg1"/>
              </a:solidFill>
              <a:latin typeface="Century"/>
              <a:cs typeface="Segoe UI"/>
            </a:endParaRPr>
          </a:p>
        </p:txBody>
      </p:sp>
      <p:sp>
        <p:nvSpPr>
          <p:cNvPr id="5" name="TextBox 4">
            <a:extLst>
              <a:ext uri="{FF2B5EF4-FFF2-40B4-BE49-F238E27FC236}">
                <a16:creationId xmlns:a16="http://schemas.microsoft.com/office/drawing/2014/main" id="{D46D4246-6E2D-4BF6-B790-09C57D023F5F}"/>
              </a:ext>
            </a:extLst>
          </p:cNvPr>
          <p:cNvSpPr txBox="1"/>
          <p:nvPr/>
        </p:nvSpPr>
        <p:spPr>
          <a:xfrm>
            <a:off x="8372781" y="3721189"/>
            <a:ext cx="2223505" cy="800219"/>
          </a:xfrm>
          <a:prstGeom prst="rect">
            <a:avLst/>
          </a:prstGeom>
          <a:noFill/>
        </p:spPr>
        <p:txBody>
          <a:bodyPr wrap="square" rtlCol="0">
            <a:spAutoFit/>
          </a:bodyPr>
          <a:lstStyle/>
          <a:p>
            <a:pPr algn="ctr"/>
            <a:r>
              <a:rPr lang="en-US" sz="1400" b="1" dirty="0">
                <a:solidFill>
                  <a:schemeClr val="bg1"/>
                </a:solidFill>
                <a:latin typeface="Century"/>
                <a:cs typeface="Segoe UI"/>
              </a:rPr>
              <a:t>Email </a:t>
            </a:r>
          </a:p>
          <a:p>
            <a:pPr algn="ctr"/>
            <a:r>
              <a:rPr lang="en-US" sz="1400" b="1" dirty="0">
                <a:solidFill>
                  <a:schemeClr val="bg1"/>
                </a:solidFill>
                <a:latin typeface="Century"/>
                <a:cs typeface="Segoe UI"/>
              </a:rPr>
              <a:t>Cbaldwin@dwihn.org</a:t>
            </a:r>
            <a:endParaRPr lang="en-US" sz="1400" b="1" dirty="0">
              <a:solidFill>
                <a:schemeClr val="bg1"/>
              </a:solidFill>
              <a:latin typeface="Century"/>
            </a:endParaRPr>
          </a:p>
          <a:p>
            <a:endParaRPr lang="en-US" dirty="0"/>
          </a:p>
        </p:txBody>
      </p:sp>
      <p:sp>
        <p:nvSpPr>
          <p:cNvPr id="8" name="Rectangle 7">
            <a:extLst>
              <a:ext uri="{FF2B5EF4-FFF2-40B4-BE49-F238E27FC236}">
                <a16:creationId xmlns:a16="http://schemas.microsoft.com/office/drawing/2014/main" id="{00928A0A-5123-45A9-AF3B-751CBED808A0}"/>
              </a:ext>
            </a:extLst>
          </p:cNvPr>
          <p:cNvSpPr/>
          <p:nvPr/>
        </p:nvSpPr>
        <p:spPr>
          <a:xfrm>
            <a:off x="3962401" y="2214882"/>
            <a:ext cx="1800642" cy="646330"/>
          </a:xfrm>
          <a:prstGeom prst="rect">
            <a:avLst/>
          </a:prstGeom>
        </p:spPr>
        <p:txBody>
          <a:bodyPr wrap="square">
            <a:spAutoFit/>
          </a:bodyPr>
          <a:lstStyle/>
          <a:p>
            <a:pPr algn="ctr"/>
            <a:r>
              <a:rPr lang="en-US" sz="1799" b="1" dirty="0">
                <a:solidFill>
                  <a:schemeClr val="bg1"/>
                </a:solidFill>
                <a:latin typeface="Century"/>
                <a:cs typeface="Segoe UI"/>
              </a:rPr>
              <a:t>SD-Clinical </a:t>
            </a:r>
          </a:p>
          <a:p>
            <a:pPr algn="ctr"/>
            <a:r>
              <a:rPr lang="en-US" sz="1799" b="1" dirty="0">
                <a:solidFill>
                  <a:schemeClr val="bg1"/>
                </a:solidFill>
                <a:latin typeface="Century"/>
                <a:cs typeface="Segoe UI"/>
              </a:rPr>
              <a:t>Specialist</a:t>
            </a:r>
            <a:endParaRPr lang="en-US" sz="1799" b="1" dirty="0">
              <a:solidFill>
                <a:schemeClr val="bg1"/>
              </a:solidFill>
            </a:endParaRPr>
          </a:p>
        </p:txBody>
      </p:sp>
    </p:spTree>
    <p:extLst>
      <p:ext uri="{BB962C8B-B14F-4D97-AF65-F5344CB8AC3E}">
        <p14:creationId xmlns:p14="http://schemas.microsoft.com/office/powerpoint/2010/main" val="3506159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1FF4F-DE92-083A-62B7-24B281F0758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B3B4B88-6EFD-C9B2-E1E3-7D0A21B596EB}"/>
              </a:ext>
            </a:extLst>
          </p:cNvPr>
          <p:cNvPicPr>
            <a:picLocks noChangeAspect="1"/>
          </p:cNvPicPr>
          <p:nvPr/>
        </p:nvPicPr>
        <p:blipFill rotWithShape="1">
          <a:blip r:embed="rId2"/>
          <a:srcRect t="140" b="140"/>
          <a:stretch/>
        </p:blipFill>
        <p:spPr>
          <a:xfrm>
            <a:off x="158278" y="4901925"/>
            <a:ext cx="3211561" cy="1796873"/>
          </a:xfrm>
          <a:prstGeom prst="rect">
            <a:avLst/>
          </a:prstGeom>
        </p:spPr>
      </p:pic>
      <p:sp>
        <p:nvSpPr>
          <p:cNvPr id="7" name="Freeform 2">
            <a:extLst>
              <a:ext uri="{FF2B5EF4-FFF2-40B4-BE49-F238E27FC236}">
                <a16:creationId xmlns:a16="http://schemas.microsoft.com/office/drawing/2014/main" id="{3D42B741-0BF5-CC11-1B17-8B951A552DE3}"/>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2" name="Title 1">
            <a:extLst>
              <a:ext uri="{FF2B5EF4-FFF2-40B4-BE49-F238E27FC236}">
                <a16:creationId xmlns:a16="http://schemas.microsoft.com/office/drawing/2014/main" id="{2938BCAE-273E-EDA6-85DE-8DE8CFAC4538}"/>
              </a:ext>
            </a:extLst>
          </p:cNvPr>
          <p:cNvSpPr>
            <a:spLocks noGrp="1"/>
          </p:cNvSpPr>
          <p:nvPr>
            <p:ph type="ctrTitle"/>
          </p:nvPr>
        </p:nvSpPr>
        <p:spPr>
          <a:xfrm>
            <a:off x="270784" y="2616419"/>
            <a:ext cx="10578742" cy="3889022"/>
          </a:xfrm>
        </p:spPr>
        <p:txBody>
          <a:bodyPr>
            <a:normAutofit fontScale="90000"/>
          </a:bodyPr>
          <a:lstStyle/>
          <a:p>
            <a:pPr algn="l" defTabSz="457063">
              <a:defRPr/>
            </a:pPr>
            <a:r>
              <a:rPr lang="en-US" sz="3600" b="1" dirty="0">
                <a:solidFill>
                  <a:prstClr val="black">
                    <a:lumMod val="85000"/>
                    <a:lumOff val="15000"/>
                  </a:prstClr>
                </a:solidFill>
                <a:ea typeface="+mj-lt"/>
                <a:cs typeface="+mj-lt"/>
              </a:rPr>
              <a:t>-What is Self-Directing Services and Self-Determination</a:t>
            </a:r>
            <a:br>
              <a:rPr lang="en-US" sz="3600" b="1" dirty="0">
                <a:solidFill>
                  <a:prstClr val="black">
                    <a:lumMod val="85000"/>
                    <a:lumOff val="15000"/>
                  </a:prstClr>
                </a:solidFill>
                <a:ea typeface="+mj-lt"/>
                <a:cs typeface="+mj-lt"/>
              </a:rPr>
            </a:br>
            <a:br>
              <a:rPr lang="en-US" sz="3600" b="1" dirty="0">
                <a:solidFill>
                  <a:prstClr val="black">
                    <a:lumMod val="85000"/>
                    <a:lumOff val="15000"/>
                  </a:prstClr>
                </a:solidFill>
                <a:ea typeface="+mj-lt"/>
                <a:cs typeface="+mj-lt"/>
              </a:rPr>
            </a:br>
            <a:r>
              <a:rPr lang="en-US" sz="3600" b="1" dirty="0">
                <a:solidFill>
                  <a:prstClr val="black">
                    <a:lumMod val="85000"/>
                    <a:lumOff val="15000"/>
                  </a:prstClr>
                </a:solidFill>
                <a:ea typeface="+mj-lt"/>
                <a:cs typeface="+mj-lt"/>
              </a:rPr>
              <a:t>-How to support a person in setting up a SD Arrangement</a:t>
            </a:r>
            <a:br>
              <a:rPr lang="en-US" sz="3600" b="1" dirty="0">
                <a:solidFill>
                  <a:prstClr val="black">
                    <a:lumMod val="85000"/>
                    <a:lumOff val="15000"/>
                  </a:prstClr>
                </a:solidFill>
                <a:ea typeface="+mj-lt"/>
                <a:cs typeface="+mj-lt"/>
              </a:rPr>
            </a:br>
            <a:br>
              <a:rPr lang="en-US" sz="3600" b="1" dirty="0">
                <a:solidFill>
                  <a:prstClr val="black">
                    <a:lumMod val="85000"/>
                    <a:lumOff val="15000"/>
                  </a:prstClr>
                </a:solidFill>
                <a:ea typeface="+mj-lt"/>
                <a:cs typeface="+mj-lt"/>
              </a:rPr>
            </a:br>
            <a:r>
              <a:rPr lang="en-US" sz="3600" b="1" dirty="0">
                <a:solidFill>
                  <a:prstClr val="black">
                    <a:lumMod val="85000"/>
                    <a:lumOff val="15000"/>
                  </a:prstClr>
                </a:solidFill>
                <a:ea typeface="+mj-lt"/>
                <a:cs typeface="+mj-lt"/>
              </a:rPr>
              <a:t>-Things to consider for the budget and flexible spending.</a:t>
            </a:r>
            <a:br>
              <a:rPr lang="en-US" sz="3600" b="1" dirty="0">
                <a:solidFill>
                  <a:prstClr val="black">
                    <a:lumMod val="85000"/>
                    <a:lumOff val="15000"/>
                  </a:prstClr>
                </a:solidFill>
                <a:ea typeface="+mj-lt"/>
                <a:cs typeface="+mj-lt"/>
              </a:rPr>
            </a:br>
            <a:br>
              <a:rPr lang="en-US" sz="3600" b="1" dirty="0">
                <a:solidFill>
                  <a:prstClr val="black">
                    <a:lumMod val="85000"/>
                    <a:lumOff val="15000"/>
                  </a:prstClr>
                </a:solidFill>
                <a:ea typeface="+mj-lt"/>
                <a:cs typeface="+mj-lt"/>
              </a:rPr>
            </a:br>
            <a:r>
              <a:rPr lang="en-US" sz="3600" b="1" dirty="0">
                <a:solidFill>
                  <a:prstClr val="black">
                    <a:lumMod val="85000"/>
                    <a:lumOff val="15000"/>
                  </a:prstClr>
                </a:solidFill>
                <a:ea typeface="+mj-lt"/>
                <a:cs typeface="+mj-lt"/>
              </a:rPr>
              <a:t>-Details of the Welcome Meeting and the Spending Plan Meeting</a:t>
            </a:r>
            <a:br>
              <a:rPr lang="en-US" sz="3600" b="1" dirty="0">
                <a:solidFill>
                  <a:prstClr val="black">
                    <a:lumMod val="85000"/>
                    <a:lumOff val="15000"/>
                  </a:prstClr>
                </a:solidFill>
                <a:ea typeface="+mj-lt"/>
                <a:cs typeface="+mj-lt"/>
              </a:rPr>
            </a:br>
            <a:br>
              <a:rPr lang="en-US" sz="2800" b="1" dirty="0">
                <a:solidFill>
                  <a:prstClr val="black">
                    <a:lumMod val="85000"/>
                    <a:lumOff val="15000"/>
                  </a:prstClr>
                </a:solidFill>
                <a:ea typeface="+mj-lt"/>
                <a:cs typeface="+mj-lt"/>
              </a:rPr>
            </a:br>
            <a:br>
              <a:rPr lang="en-US" sz="2800" b="1" dirty="0">
                <a:solidFill>
                  <a:prstClr val="black">
                    <a:lumMod val="85000"/>
                    <a:lumOff val="15000"/>
                  </a:prstClr>
                </a:solidFill>
                <a:ea typeface="+mj-lt"/>
                <a:cs typeface="+mj-lt"/>
              </a:rPr>
            </a:br>
            <a:endParaRPr lang="en-US" sz="3200" b="1" dirty="0">
              <a:solidFill>
                <a:prstClr val="black">
                  <a:lumMod val="85000"/>
                  <a:lumOff val="15000"/>
                </a:prstClr>
              </a:solidFill>
              <a:ea typeface="+mj-lt"/>
              <a:cs typeface="+mj-lt"/>
            </a:endParaRPr>
          </a:p>
          <a:p>
            <a:pPr defTabSz="457063">
              <a:lnSpc>
                <a:spcPct val="100000"/>
              </a:lnSpc>
              <a:spcBef>
                <a:spcPct val="20000"/>
              </a:spcBef>
              <a:spcAft>
                <a:spcPts val="600"/>
              </a:spcAft>
              <a:defRPr/>
            </a:pPr>
            <a:endParaRPr lang="en-US" sz="3200" b="1" dirty="0">
              <a:solidFill>
                <a:prstClr val="black">
                  <a:lumMod val="85000"/>
                  <a:lumOff val="15000"/>
                </a:prstClr>
              </a:solidFill>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39D709B3-B532-079B-C749-A8D4CC4ED8DF}"/>
              </a:ext>
            </a:extLst>
          </p:cNvPr>
          <p:cNvSpPr txBox="1"/>
          <p:nvPr/>
        </p:nvSpPr>
        <p:spPr>
          <a:xfrm>
            <a:off x="784507" y="547470"/>
            <a:ext cx="1013339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rgbClr val="262626"/>
                </a:solidFill>
                <a:latin typeface="Times New Roman"/>
                <a:cs typeface="Times New Roman"/>
              </a:rPr>
              <a:t>LEARNING OBJECTIVES</a:t>
            </a:r>
            <a:endParaRPr lang="en-US" sz="4000" dirty="0">
              <a:ea typeface="Calibri" panose="020F0502020204030204"/>
              <a:cs typeface="Calibri" panose="020F0502020204030204"/>
            </a:endParaRPr>
          </a:p>
        </p:txBody>
      </p:sp>
      <p:sp>
        <p:nvSpPr>
          <p:cNvPr id="4" name="TextBox 3">
            <a:extLst>
              <a:ext uri="{FF2B5EF4-FFF2-40B4-BE49-F238E27FC236}">
                <a16:creationId xmlns:a16="http://schemas.microsoft.com/office/drawing/2014/main" id="{AB97CFBF-E860-36E9-D6EE-95FF87E5358E}"/>
              </a:ext>
            </a:extLst>
          </p:cNvPr>
          <p:cNvSpPr txBox="1"/>
          <p:nvPr/>
        </p:nvSpPr>
        <p:spPr>
          <a:xfrm>
            <a:off x="5225142" y="547914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13076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894435-B2C6-4B35-825D-928E6323363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993" t="17860" r="24507" b="15900"/>
          <a:stretch/>
        </p:blipFill>
        <p:spPr>
          <a:xfrm rot="2809000">
            <a:off x="5837374" y="850915"/>
            <a:ext cx="5769925" cy="5615658"/>
          </a:xfrm>
          <a:prstGeom prst="donut">
            <a:avLst>
              <a:gd name="adj" fmla="val 0"/>
            </a:avLst>
          </a:prstGeom>
        </p:spPr>
      </p:pic>
      <p:sp>
        <p:nvSpPr>
          <p:cNvPr id="3" name="Content Placeholder 2">
            <a:extLst>
              <a:ext uri="{FF2B5EF4-FFF2-40B4-BE49-F238E27FC236}">
                <a16:creationId xmlns:a16="http://schemas.microsoft.com/office/drawing/2014/main" id="{F2B8FC95-8780-45B3-B626-E82E12670DD0}"/>
              </a:ext>
            </a:extLst>
          </p:cNvPr>
          <p:cNvSpPr>
            <a:spLocks noGrp="1"/>
          </p:cNvSpPr>
          <p:nvPr>
            <p:ph idx="1"/>
          </p:nvPr>
        </p:nvSpPr>
        <p:spPr>
          <a:xfrm>
            <a:off x="996886" y="1525932"/>
            <a:ext cx="4648200" cy="4470400"/>
          </a:xfrm>
        </p:spPr>
        <p:txBody>
          <a:bodyPr>
            <a:normAutofit lnSpcReduction="10000"/>
          </a:bodyPr>
          <a:lstStyle/>
          <a:p>
            <a:pPr marL="0" indent="0" algn="ctr">
              <a:buNone/>
            </a:pPr>
            <a:r>
              <a:rPr lang="en-US" dirty="0"/>
              <a:t>Although many people use the terms </a:t>
            </a:r>
          </a:p>
          <a:p>
            <a:pPr marL="0" indent="0" algn="ctr">
              <a:buNone/>
            </a:pPr>
            <a:r>
              <a:rPr lang="en-US" dirty="0"/>
              <a:t>self-determination </a:t>
            </a:r>
          </a:p>
          <a:p>
            <a:pPr marL="0" indent="0" algn="ctr">
              <a:buNone/>
            </a:pPr>
            <a:r>
              <a:rPr lang="en-US" dirty="0"/>
              <a:t>and</a:t>
            </a:r>
          </a:p>
          <a:p>
            <a:pPr marL="0" indent="0" algn="ctr">
              <a:buNone/>
            </a:pPr>
            <a:r>
              <a:rPr lang="en-US" dirty="0"/>
              <a:t>self-directed services </a:t>
            </a:r>
          </a:p>
          <a:p>
            <a:pPr marL="0" indent="0" algn="ctr">
              <a:buNone/>
            </a:pPr>
            <a:r>
              <a:rPr lang="en-US" dirty="0"/>
              <a:t>as if they mean the same thing,</a:t>
            </a:r>
          </a:p>
          <a:p>
            <a:pPr marL="0" indent="0" algn="ctr">
              <a:buNone/>
            </a:pPr>
            <a:r>
              <a:rPr lang="en-US" dirty="0"/>
              <a:t> they actually have two different </a:t>
            </a:r>
          </a:p>
          <a:p>
            <a:pPr marL="0" indent="0" algn="ctr">
              <a:buNone/>
            </a:pPr>
            <a:r>
              <a:rPr lang="en-US" dirty="0"/>
              <a:t>meanings. </a:t>
            </a:r>
          </a:p>
        </p:txBody>
      </p:sp>
      <p:sp>
        <p:nvSpPr>
          <p:cNvPr id="4" name="TextBox 3">
            <a:extLst>
              <a:ext uri="{FF2B5EF4-FFF2-40B4-BE49-F238E27FC236}">
                <a16:creationId xmlns:a16="http://schemas.microsoft.com/office/drawing/2014/main" id="{176C8EFD-415D-4FF0-8ACE-451852AAC77B}"/>
              </a:ext>
            </a:extLst>
          </p:cNvPr>
          <p:cNvSpPr txBox="1"/>
          <p:nvPr/>
        </p:nvSpPr>
        <p:spPr>
          <a:xfrm>
            <a:off x="3429001" y="4191000"/>
            <a:ext cx="45719" cy="369332"/>
          </a:xfrm>
          <a:prstGeom prst="rect">
            <a:avLst/>
          </a:prstGeom>
          <a:no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295B7F39-714E-4C3E-A5A7-4D6ACB70C2FB}"/>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5920" t="6296" r="8524" b="6296"/>
          <a:stretch/>
        </p:blipFill>
        <p:spPr>
          <a:xfrm>
            <a:off x="5875428" y="576504"/>
            <a:ext cx="5867400" cy="5994400"/>
          </a:xfrm>
          <a:prstGeom prst="rect">
            <a:avLst/>
          </a:prstGeom>
        </p:spPr>
      </p:pic>
      <p:sp>
        <p:nvSpPr>
          <p:cNvPr id="12" name="TextBox 11">
            <a:extLst>
              <a:ext uri="{FF2B5EF4-FFF2-40B4-BE49-F238E27FC236}">
                <a16:creationId xmlns:a16="http://schemas.microsoft.com/office/drawing/2014/main" id="{FF27ACBB-D382-4F26-809C-EDADF5DD81C9}"/>
              </a:ext>
            </a:extLst>
          </p:cNvPr>
          <p:cNvSpPr txBox="1"/>
          <p:nvPr/>
        </p:nvSpPr>
        <p:spPr>
          <a:xfrm rot="1326881" flipH="1">
            <a:off x="6472652" y="4566481"/>
            <a:ext cx="4288852" cy="646331"/>
          </a:xfrm>
          <a:prstGeom prst="rect">
            <a:avLst/>
          </a:prstGeom>
          <a:noFill/>
        </p:spPr>
        <p:txBody>
          <a:bodyPr wrap="square" rtlCol="0">
            <a:spAutoFit/>
          </a:bodyPr>
          <a:lstStyle/>
          <a:p>
            <a:r>
              <a:rPr lang="en-US" sz="3600" dirty="0">
                <a:solidFill>
                  <a:schemeClr val="bg1"/>
                </a:solidFill>
                <a:latin typeface="+mj-lt"/>
              </a:rPr>
              <a:t>Self-Determination</a:t>
            </a:r>
          </a:p>
        </p:txBody>
      </p:sp>
      <p:sp>
        <p:nvSpPr>
          <p:cNvPr id="13" name="TextBox 12">
            <a:extLst>
              <a:ext uri="{FF2B5EF4-FFF2-40B4-BE49-F238E27FC236}">
                <a16:creationId xmlns:a16="http://schemas.microsoft.com/office/drawing/2014/main" id="{CA3EB7A9-A353-4218-8959-1B79445DACAD}"/>
              </a:ext>
            </a:extLst>
          </p:cNvPr>
          <p:cNvSpPr txBox="1"/>
          <p:nvPr/>
        </p:nvSpPr>
        <p:spPr>
          <a:xfrm rot="1508838" flipH="1">
            <a:off x="7159195" y="2112190"/>
            <a:ext cx="4937762" cy="861774"/>
          </a:xfrm>
          <a:prstGeom prst="rect">
            <a:avLst/>
          </a:prstGeom>
          <a:noFill/>
        </p:spPr>
        <p:txBody>
          <a:bodyPr wrap="square" rtlCol="0">
            <a:spAutoFit/>
          </a:bodyPr>
          <a:lstStyle/>
          <a:p>
            <a:r>
              <a:rPr lang="en-US" sz="3200" b="1" dirty="0"/>
              <a:t>Self-Directed Services</a:t>
            </a:r>
          </a:p>
          <a:p>
            <a:endParaRPr lang="en-US" dirty="0"/>
          </a:p>
        </p:txBody>
      </p:sp>
      <p:pic>
        <p:nvPicPr>
          <p:cNvPr id="2" name="Picture 1">
            <a:extLst>
              <a:ext uri="{FF2B5EF4-FFF2-40B4-BE49-F238E27FC236}">
                <a16:creationId xmlns:a16="http://schemas.microsoft.com/office/drawing/2014/main" id="{187C5DB2-CC5E-50F8-2FCD-A539EA6E51E6}"/>
              </a:ext>
            </a:extLst>
          </p:cNvPr>
          <p:cNvPicPr>
            <a:picLocks noChangeAspect="1"/>
          </p:cNvPicPr>
          <p:nvPr/>
        </p:nvPicPr>
        <p:blipFill rotWithShape="1">
          <a:blip r:embed="rId6"/>
          <a:srcRect t="140" b="140"/>
          <a:stretch/>
        </p:blipFill>
        <p:spPr>
          <a:xfrm>
            <a:off x="145943" y="120890"/>
            <a:ext cx="2382512" cy="1333019"/>
          </a:xfrm>
          <a:prstGeom prst="rect">
            <a:avLst/>
          </a:prstGeom>
        </p:spPr>
      </p:pic>
    </p:spTree>
    <p:extLst>
      <p:ext uri="{BB962C8B-B14F-4D97-AF65-F5344CB8AC3E}">
        <p14:creationId xmlns:p14="http://schemas.microsoft.com/office/powerpoint/2010/main" val="3473115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724AC-7525-C2BF-0B2C-B9F110AFD94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D069BB9-430D-A6F3-CF82-8152DE7EA732}"/>
              </a:ext>
            </a:extLst>
          </p:cNvPr>
          <p:cNvPicPr>
            <a:picLocks noChangeAspect="1"/>
          </p:cNvPicPr>
          <p:nvPr/>
        </p:nvPicPr>
        <p:blipFill rotWithShape="1">
          <a:blip r:embed="rId2"/>
          <a:srcRect t="140" b="140"/>
          <a:stretch/>
        </p:blipFill>
        <p:spPr>
          <a:xfrm>
            <a:off x="158278" y="4901925"/>
            <a:ext cx="3211561" cy="1796873"/>
          </a:xfrm>
          <a:prstGeom prst="rect">
            <a:avLst/>
          </a:prstGeom>
        </p:spPr>
      </p:pic>
      <p:sp>
        <p:nvSpPr>
          <p:cNvPr id="7" name="Freeform 2">
            <a:extLst>
              <a:ext uri="{FF2B5EF4-FFF2-40B4-BE49-F238E27FC236}">
                <a16:creationId xmlns:a16="http://schemas.microsoft.com/office/drawing/2014/main" id="{BD35510A-C45A-1E69-DC93-10287880C037}"/>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6" name="Content Placeholder 5">
            <a:extLst>
              <a:ext uri="{FF2B5EF4-FFF2-40B4-BE49-F238E27FC236}">
                <a16:creationId xmlns:a16="http://schemas.microsoft.com/office/drawing/2014/main" id="{D3A8B684-E532-70B9-84A1-C9EC9C45F35D}"/>
              </a:ext>
            </a:extLst>
          </p:cNvPr>
          <p:cNvSpPr>
            <a:spLocks noGrp="1"/>
          </p:cNvSpPr>
          <p:nvPr>
            <p:ph idx="1"/>
          </p:nvPr>
        </p:nvSpPr>
        <p:spPr>
          <a:xfrm>
            <a:off x="594377" y="1516000"/>
            <a:ext cx="10006601" cy="4154214"/>
          </a:xfrm>
        </p:spPr>
        <p:txBody>
          <a:bodyPr vert="horz" lIns="91440" tIns="45720" rIns="91440" bIns="45720" rtlCol="0" anchor="t">
            <a:normAutofit/>
          </a:bodyPr>
          <a:lstStyle/>
          <a:p>
            <a:pPr marL="0" indent="0" algn="ctr">
              <a:buNone/>
            </a:pPr>
            <a:r>
              <a:rPr lang="en-US" b="1" dirty="0"/>
              <a:t>Self-Determination </a:t>
            </a:r>
            <a:r>
              <a:rPr lang="en-US" dirty="0"/>
              <a:t>is the broader term, and is based on the  principles of </a:t>
            </a:r>
            <a:r>
              <a:rPr lang="en-US" b="1" dirty="0"/>
              <a:t>Freedom, Authority, Support, Responsibility, and Confirmation.</a:t>
            </a:r>
            <a:endParaRPr lang="en-US" dirty="0"/>
          </a:p>
          <a:p>
            <a:pPr lvl="1"/>
            <a:r>
              <a:rPr lang="en-US" dirty="0"/>
              <a:t>These principles focus on the rights of </a:t>
            </a:r>
            <a:r>
              <a:rPr lang="en-US" b="1" dirty="0"/>
              <a:t>all individuals</a:t>
            </a:r>
            <a:r>
              <a:rPr lang="en-US" dirty="0"/>
              <a:t>:</a:t>
            </a:r>
          </a:p>
          <a:p>
            <a:pPr lvl="2"/>
            <a:r>
              <a:rPr lang="en-US" sz="2200" dirty="0"/>
              <a:t>to decide how to live their own lives (where and with whom)</a:t>
            </a:r>
          </a:p>
          <a:p>
            <a:pPr lvl="2"/>
            <a:r>
              <a:rPr lang="en-US" sz="2200" dirty="0"/>
              <a:t>to have knowledge of their funding</a:t>
            </a:r>
          </a:p>
          <a:p>
            <a:pPr lvl="2"/>
            <a:r>
              <a:rPr lang="en-US" sz="2200" dirty="0"/>
              <a:t>to have help to organize their resources</a:t>
            </a:r>
          </a:p>
          <a:p>
            <a:pPr lvl="2"/>
            <a:r>
              <a:rPr lang="en-US" sz="2200" dirty="0"/>
              <a:t>to be responsible for the wise use of public resources</a:t>
            </a:r>
          </a:p>
          <a:p>
            <a:pPr lvl="2"/>
            <a:r>
              <a:rPr lang="en-US" sz="2200" dirty="0"/>
              <a:t>to have the ability to play important roles in their communities if they choose to do so</a:t>
            </a:r>
          </a:p>
        </p:txBody>
      </p:sp>
      <p:sp>
        <p:nvSpPr>
          <p:cNvPr id="4" name="TextBox 3">
            <a:extLst>
              <a:ext uri="{FF2B5EF4-FFF2-40B4-BE49-F238E27FC236}">
                <a16:creationId xmlns:a16="http://schemas.microsoft.com/office/drawing/2014/main" id="{A3B4797E-45A8-3B67-97B3-1D757B13D2E5}"/>
              </a:ext>
            </a:extLst>
          </p:cNvPr>
          <p:cNvSpPr txBox="1"/>
          <p:nvPr/>
        </p:nvSpPr>
        <p:spPr>
          <a:xfrm>
            <a:off x="5225142" y="547914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itle 8">
            <a:extLst>
              <a:ext uri="{FF2B5EF4-FFF2-40B4-BE49-F238E27FC236}">
                <a16:creationId xmlns:a16="http://schemas.microsoft.com/office/drawing/2014/main" id="{5438F03A-7708-B7FC-AA0F-6C0246055A3B}"/>
              </a:ext>
            </a:extLst>
          </p:cNvPr>
          <p:cNvSpPr>
            <a:spLocks noGrp="1"/>
          </p:cNvSpPr>
          <p:nvPr>
            <p:ph type="title"/>
          </p:nvPr>
        </p:nvSpPr>
        <p:spPr>
          <a:xfrm>
            <a:off x="697079" y="365125"/>
            <a:ext cx="10515600" cy="1325563"/>
          </a:xfrm>
        </p:spPr>
        <p:txBody>
          <a:bodyPr/>
          <a:lstStyle/>
          <a:p>
            <a:pPr algn="ctr"/>
            <a:r>
              <a:rPr lang="en-US" dirty="0"/>
              <a:t>Self-Determination</a:t>
            </a:r>
          </a:p>
        </p:txBody>
      </p:sp>
      <p:sp>
        <p:nvSpPr>
          <p:cNvPr id="2" name="TextBox 1">
            <a:extLst>
              <a:ext uri="{FF2B5EF4-FFF2-40B4-BE49-F238E27FC236}">
                <a16:creationId xmlns:a16="http://schemas.microsoft.com/office/drawing/2014/main" id="{A34965E6-295A-8D79-4E49-B0D8EC15D1F4}"/>
              </a:ext>
            </a:extLst>
          </p:cNvPr>
          <p:cNvSpPr txBox="1"/>
          <p:nvPr/>
        </p:nvSpPr>
        <p:spPr>
          <a:xfrm>
            <a:off x="5225142" y="5586984"/>
            <a:ext cx="4110882" cy="923330"/>
          </a:xfrm>
          <a:prstGeom prst="rect">
            <a:avLst/>
          </a:prstGeom>
          <a:noFill/>
        </p:spPr>
        <p:txBody>
          <a:bodyPr wrap="square" rtlCol="0">
            <a:spAutoFit/>
          </a:bodyPr>
          <a:lstStyle/>
          <a:p>
            <a:r>
              <a:rPr lang="en-US" b="1" dirty="0"/>
              <a:t>We must use the principles of Self-Determination with every person we support!</a:t>
            </a:r>
          </a:p>
        </p:txBody>
      </p:sp>
    </p:spTree>
    <p:extLst>
      <p:ext uri="{BB962C8B-B14F-4D97-AF65-F5344CB8AC3E}">
        <p14:creationId xmlns:p14="http://schemas.microsoft.com/office/powerpoint/2010/main" val="3958730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62364-46AD-3608-A8FA-A515AE95CEA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513CE7D-952D-124A-26CD-4657D30A9EC1}"/>
              </a:ext>
            </a:extLst>
          </p:cNvPr>
          <p:cNvPicPr>
            <a:picLocks noChangeAspect="1"/>
          </p:cNvPicPr>
          <p:nvPr/>
        </p:nvPicPr>
        <p:blipFill rotWithShape="1">
          <a:blip r:embed="rId2"/>
          <a:srcRect t="140" b="140"/>
          <a:stretch/>
        </p:blipFill>
        <p:spPr>
          <a:xfrm>
            <a:off x="158279" y="5241982"/>
            <a:ext cx="2603776" cy="1456816"/>
          </a:xfrm>
          <a:prstGeom prst="rect">
            <a:avLst/>
          </a:prstGeom>
        </p:spPr>
      </p:pic>
      <p:sp>
        <p:nvSpPr>
          <p:cNvPr id="7" name="Freeform 2">
            <a:extLst>
              <a:ext uri="{FF2B5EF4-FFF2-40B4-BE49-F238E27FC236}">
                <a16:creationId xmlns:a16="http://schemas.microsoft.com/office/drawing/2014/main" id="{F298F6D6-D1FB-55EF-1340-468FBDBBB605}"/>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6" name="Content Placeholder 5">
            <a:extLst>
              <a:ext uri="{FF2B5EF4-FFF2-40B4-BE49-F238E27FC236}">
                <a16:creationId xmlns:a16="http://schemas.microsoft.com/office/drawing/2014/main" id="{04DCD3C5-C3B9-71E1-29D1-894BB6D8E295}"/>
              </a:ext>
            </a:extLst>
          </p:cNvPr>
          <p:cNvSpPr>
            <a:spLocks noGrp="1"/>
          </p:cNvSpPr>
          <p:nvPr>
            <p:ph idx="1"/>
          </p:nvPr>
        </p:nvSpPr>
        <p:spPr>
          <a:xfrm>
            <a:off x="1055801" y="1440142"/>
            <a:ext cx="9665919" cy="3934051"/>
          </a:xfrm>
        </p:spPr>
        <p:txBody>
          <a:bodyPr vert="horz" lIns="91440" tIns="45720" rIns="91440" bIns="45720" rtlCol="0" anchor="t">
            <a:normAutofit lnSpcReduction="10000"/>
          </a:bodyPr>
          <a:lstStyle/>
          <a:p>
            <a:r>
              <a:rPr lang="en-US" b="1" dirty="0"/>
              <a:t>Self-Directed Services </a:t>
            </a:r>
            <a:r>
              <a:rPr lang="en-US" dirty="0"/>
              <a:t>is a </a:t>
            </a:r>
            <a:r>
              <a:rPr lang="en-US" i="1" dirty="0"/>
              <a:t>partnership</a:t>
            </a:r>
            <a:r>
              <a:rPr lang="en-US" dirty="0"/>
              <a:t> between  DWIHN and the MEMBER.  All members (adults and children) have the option to self-direct.  It is a method for moving away from professionally managed models of supports and services. It is the act of selecting, directing and managing one's services and supports. </a:t>
            </a:r>
          </a:p>
          <a:p>
            <a:r>
              <a:rPr lang="en-US" dirty="0"/>
              <a:t>People who self-direct their services are able to use support to decide how to spend their Behavioral Health dollars in a creative manner.  All creative spending must meet Medicaid requirements.  </a:t>
            </a:r>
          </a:p>
          <a:p>
            <a:pPr marL="0" indent="0">
              <a:buNone/>
            </a:pPr>
            <a:endParaRPr lang="en-US" dirty="0">
              <a:ea typeface="Calibri"/>
              <a:cs typeface="Calibri"/>
            </a:endParaRPr>
          </a:p>
        </p:txBody>
      </p:sp>
      <p:sp>
        <p:nvSpPr>
          <p:cNvPr id="4" name="TextBox 3">
            <a:extLst>
              <a:ext uri="{FF2B5EF4-FFF2-40B4-BE49-F238E27FC236}">
                <a16:creationId xmlns:a16="http://schemas.microsoft.com/office/drawing/2014/main" id="{0DD4F63A-7604-F661-7C94-634EEC90A9AF}"/>
              </a:ext>
            </a:extLst>
          </p:cNvPr>
          <p:cNvSpPr txBox="1"/>
          <p:nvPr/>
        </p:nvSpPr>
        <p:spPr>
          <a:xfrm>
            <a:off x="5225142" y="547914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itle 8">
            <a:extLst>
              <a:ext uri="{FF2B5EF4-FFF2-40B4-BE49-F238E27FC236}">
                <a16:creationId xmlns:a16="http://schemas.microsoft.com/office/drawing/2014/main" id="{B6253F82-DC17-718E-9676-EF9A3AFECE8B}"/>
              </a:ext>
            </a:extLst>
          </p:cNvPr>
          <p:cNvSpPr>
            <a:spLocks noGrp="1"/>
          </p:cNvSpPr>
          <p:nvPr>
            <p:ph type="title"/>
          </p:nvPr>
        </p:nvSpPr>
        <p:spPr/>
        <p:txBody>
          <a:bodyPr/>
          <a:lstStyle/>
          <a:p>
            <a:pPr algn="ctr"/>
            <a:r>
              <a:rPr lang="en-US" b="1" dirty="0"/>
              <a:t>Self-Directed Services</a:t>
            </a:r>
          </a:p>
        </p:txBody>
      </p:sp>
      <p:sp>
        <p:nvSpPr>
          <p:cNvPr id="2" name="TextBox 1">
            <a:extLst>
              <a:ext uri="{FF2B5EF4-FFF2-40B4-BE49-F238E27FC236}">
                <a16:creationId xmlns:a16="http://schemas.microsoft.com/office/drawing/2014/main" id="{9E0FDC14-B672-B390-D12E-029CBBB497BF}"/>
              </a:ext>
            </a:extLst>
          </p:cNvPr>
          <p:cNvSpPr txBox="1"/>
          <p:nvPr/>
        </p:nvSpPr>
        <p:spPr>
          <a:xfrm>
            <a:off x="4782312" y="5303520"/>
            <a:ext cx="4133088" cy="646331"/>
          </a:xfrm>
          <a:prstGeom prst="rect">
            <a:avLst/>
          </a:prstGeom>
          <a:noFill/>
        </p:spPr>
        <p:txBody>
          <a:bodyPr wrap="square" rtlCol="0">
            <a:spAutoFit/>
          </a:bodyPr>
          <a:lstStyle/>
          <a:p>
            <a:r>
              <a:rPr lang="en-US" b="1" dirty="0"/>
              <a:t>Self-Directed Service is a method of service delivery.</a:t>
            </a:r>
          </a:p>
        </p:txBody>
      </p:sp>
    </p:spTree>
    <p:extLst>
      <p:ext uri="{BB962C8B-B14F-4D97-AF65-F5344CB8AC3E}">
        <p14:creationId xmlns:p14="http://schemas.microsoft.com/office/powerpoint/2010/main" val="319524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0204C-7A92-41AA-9670-F09B3A5A6FDF}"/>
              </a:ext>
            </a:extLst>
          </p:cNvPr>
          <p:cNvSpPr>
            <a:spLocks noGrp="1"/>
          </p:cNvSpPr>
          <p:nvPr>
            <p:ph type="title"/>
          </p:nvPr>
        </p:nvSpPr>
        <p:spPr>
          <a:xfrm>
            <a:off x="-1296971" y="371573"/>
            <a:ext cx="11430000" cy="990600"/>
          </a:xfrm>
        </p:spPr>
        <p:txBody>
          <a:bodyPr>
            <a:normAutofit/>
          </a:bodyPr>
          <a:lstStyle/>
          <a:p>
            <a:pPr algn="ctr"/>
            <a:r>
              <a:rPr lang="en-US" sz="4800" b="1" i="1" dirty="0"/>
              <a:t>The Benefits  </a:t>
            </a:r>
          </a:p>
        </p:txBody>
      </p:sp>
      <p:sp>
        <p:nvSpPr>
          <p:cNvPr id="3" name="Content Placeholder 2">
            <a:extLst>
              <a:ext uri="{FF2B5EF4-FFF2-40B4-BE49-F238E27FC236}">
                <a16:creationId xmlns:a16="http://schemas.microsoft.com/office/drawing/2014/main" id="{5629AE5D-F2BB-49D7-954B-F65774DEAA3C}"/>
              </a:ext>
            </a:extLst>
          </p:cNvPr>
          <p:cNvSpPr>
            <a:spLocks noGrp="1"/>
          </p:cNvSpPr>
          <p:nvPr>
            <p:ph idx="1"/>
          </p:nvPr>
        </p:nvSpPr>
        <p:spPr>
          <a:xfrm>
            <a:off x="609600" y="1447800"/>
            <a:ext cx="11049000" cy="4724400"/>
          </a:xfrm>
        </p:spPr>
        <p:txBody>
          <a:bodyPr>
            <a:normAutofit/>
          </a:bodyPr>
          <a:lstStyle/>
          <a:p>
            <a:r>
              <a:rPr lang="en-US" dirty="0"/>
              <a:t>Self-Directing Services gives the individual:</a:t>
            </a:r>
          </a:p>
          <a:p>
            <a:pPr lvl="1"/>
            <a:r>
              <a:rPr lang="en-US" dirty="0"/>
              <a:t>Greater control over who directly provides the authorized</a:t>
            </a:r>
          </a:p>
          <a:p>
            <a:pPr marL="301752" lvl="1" indent="0">
              <a:buNone/>
            </a:pPr>
            <a:r>
              <a:rPr lang="en-US" dirty="0"/>
              <a:t>    services, the member /legal representative is the Employer</a:t>
            </a:r>
          </a:p>
          <a:p>
            <a:pPr lvl="1"/>
            <a:r>
              <a:rPr lang="en-US" dirty="0"/>
              <a:t>Flexibility to use services how you want to meet the goals</a:t>
            </a:r>
          </a:p>
          <a:p>
            <a:pPr marL="301752" lvl="1" indent="0">
              <a:buNone/>
            </a:pPr>
            <a:r>
              <a:rPr lang="en-US" dirty="0"/>
              <a:t>   identified in the Individual Plan of Service (IPOS)</a:t>
            </a:r>
          </a:p>
          <a:p>
            <a:pPr lvl="1"/>
            <a:r>
              <a:rPr lang="en-US" dirty="0"/>
              <a:t>Greater staff retention as well as fewer required staff trainings </a:t>
            </a:r>
          </a:p>
          <a:p>
            <a:pPr lvl="1"/>
            <a:r>
              <a:rPr lang="en-US" dirty="0"/>
              <a:t>Control over staff rate of pay (direct hire rates are generally higher)</a:t>
            </a:r>
          </a:p>
          <a:p>
            <a:pPr lvl="1"/>
            <a:r>
              <a:rPr lang="en-US" dirty="0"/>
              <a:t>Out of network providers can be used after Medicaid qualifications are verified</a:t>
            </a:r>
          </a:p>
          <a:p>
            <a:pPr lvl="1"/>
            <a:r>
              <a:rPr lang="en-US" dirty="0"/>
              <a:t>Flexibility over using behavioral health dollars (up to DWIHN standardized rates)</a:t>
            </a:r>
          </a:p>
        </p:txBody>
      </p:sp>
      <p:pic>
        <p:nvPicPr>
          <p:cNvPr id="5" name="Picture 4">
            <a:extLst>
              <a:ext uri="{FF2B5EF4-FFF2-40B4-BE49-F238E27FC236}">
                <a16:creationId xmlns:a16="http://schemas.microsoft.com/office/drawing/2014/main" id="{97300D45-1E1E-415D-B3DA-1353504C9B0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43315" y="457200"/>
            <a:ext cx="2791486" cy="2819400"/>
          </a:xfrm>
          <a:prstGeom prst="rect">
            <a:avLst/>
          </a:prstGeom>
        </p:spPr>
      </p:pic>
    </p:spTree>
    <p:extLst>
      <p:ext uri="{BB962C8B-B14F-4D97-AF65-F5344CB8AC3E}">
        <p14:creationId xmlns:p14="http://schemas.microsoft.com/office/powerpoint/2010/main" val="3538319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10287000" cy="1346200"/>
          </a:xfrm>
        </p:spPr>
        <p:txBody>
          <a:bodyPr>
            <a:normAutofit fontScale="90000"/>
          </a:bodyPr>
          <a:lstStyle/>
          <a:p>
            <a:pPr algn="ctr"/>
            <a:r>
              <a:rPr lang="en-US" sz="5300" dirty="0"/>
              <a:t>Self-Directing Services</a:t>
            </a:r>
            <a:br>
              <a:rPr lang="en-US" sz="5400" dirty="0"/>
            </a:br>
            <a:endParaRPr lang="en-US" sz="5400" dirty="0"/>
          </a:p>
        </p:txBody>
      </p:sp>
      <p:sp>
        <p:nvSpPr>
          <p:cNvPr id="3" name="Content Placeholder 2">
            <a:extLst>
              <a:ext uri="{FF2B5EF4-FFF2-40B4-BE49-F238E27FC236}">
                <a16:creationId xmlns:a16="http://schemas.microsoft.com/office/drawing/2014/main" id="{F771AEA1-F917-40E5-98F6-D24434A4B7D4}"/>
              </a:ext>
            </a:extLst>
          </p:cNvPr>
          <p:cNvSpPr>
            <a:spLocks noGrp="1"/>
          </p:cNvSpPr>
          <p:nvPr>
            <p:ph idx="1"/>
          </p:nvPr>
        </p:nvSpPr>
        <p:spPr>
          <a:xfrm>
            <a:off x="457200" y="1143000"/>
            <a:ext cx="11277600" cy="5308600"/>
          </a:xfrm>
        </p:spPr>
        <p:txBody>
          <a:bodyPr>
            <a:normAutofit/>
          </a:bodyPr>
          <a:lstStyle/>
          <a:p>
            <a:r>
              <a:rPr lang="en-US" sz="2600" dirty="0"/>
              <a:t>Self-Directing services (formerly referred to as Self-Determination) is one of two methods of services delivery at DWIHN and is required to be offered at every Pre-Plan.  During the Person-Centered Plan meeting where services are discussed, </a:t>
            </a:r>
            <a:r>
              <a:rPr lang="en-US" sz="2600" b="1" dirty="0"/>
              <a:t>“how” the services will be delivered must be decided by the member/legal representative.   </a:t>
            </a:r>
          </a:p>
          <a:p>
            <a:pPr marL="0" indent="0" algn="ctr">
              <a:buNone/>
            </a:pPr>
            <a:r>
              <a:rPr lang="en-US" sz="2600" b="1" dirty="0"/>
              <a:t>Two methods of service delivery at DWIHN</a:t>
            </a:r>
          </a:p>
          <a:p>
            <a:endParaRPr lang="en-US" b="1" dirty="0"/>
          </a:p>
          <a:p>
            <a:endParaRPr lang="en-US" b="1" dirty="0"/>
          </a:p>
          <a:p>
            <a:endParaRPr lang="en-US" dirty="0"/>
          </a:p>
          <a:p>
            <a:endParaRPr lang="en-US" sz="2200"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graphicFrame>
        <p:nvGraphicFramePr>
          <p:cNvPr id="4" name="Table 3">
            <a:extLst>
              <a:ext uri="{FF2B5EF4-FFF2-40B4-BE49-F238E27FC236}">
                <a16:creationId xmlns:a16="http://schemas.microsoft.com/office/drawing/2014/main" id="{38729FE9-F30D-43C1-BC11-52711ABB2D21}"/>
              </a:ext>
            </a:extLst>
          </p:cNvPr>
          <p:cNvGraphicFramePr>
            <a:graphicFrameLocks noGrp="1"/>
          </p:cNvGraphicFramePr>
          <p:nvPr>
            <p:extLst>
              <p:ext uri="{D42A27DB-BD31-4B8C-83A1-F6EECF244321}">
                <p14:modId xmlns:p14="http://schemas.microsoft.com/office/powerpoint/2010/main" val="336621337"/>
              </p:ext>
            </p:extLst>
          </p:nvPr>
        </p:nvGraphicFramePr>
        <p:xfrm>
          <a:off x="533400" y="3505201"/>
          <a:ext cx="11277600" cy="297450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042831180"/>
                    </a:ext>
                  </a:extLst>
                </a:gridCol>
                <a:gridCol w="7162800">
                  <a:extLst>
                    <a:ext uri="{9D8B030D-6E8A-4147-A177-3AD203B41FA5}">
                      <a16:colId xmlns:a16="http://schemas.microsoft.com/office/drawing/2014/main" val="452490888"/>
                    </a:ext>
                  </a:extLst>
                </a:gridCol>
              </a:tblGrid>
              <a:tr h="337657">
                <a:tc>
                  <a:txBody>
                    <a:bodyPr/>
                    <a:lstStyle/>
                    <a:p>
                      <a:pPr algn="ctr"/>
                      <a:r>
                        <a:rPr lang="en-US" dirty="0"/>
                        <a:t>Traditional service delivery</a:t>
                      </a:r>
                    </a:p>
                  </a:txBody>
                  <a:tcPr>
                    <a:solidFill>
                      <a:schemeClr val="accent4">
                        <a:lumMod val="75000"/>
                      </a:schemeClr>
                    </a:solidFill>
                  </a:tcPr>
                </a:tc>
                <a:tc>
                  <a:txBody>
                    <a:bodyPr/>
                    <a:lstStyle/>
                    <a:p>
                      <a:pPr algn="ctr"/>
                      <a:r>
                        <a:rPr lang="en-US" dirty="0"/>
                        <a:t>Non-traditional service delivery</a:t>
                      </a:r>
                    </a:p>
                  </a:txBody>
                  <a:tcPr>
                    <a:solidFill>
                      <a:schemeClr val="accent4">
                        <a:lumMod val="75000"/>
                      </a:schemeClr>
                    </a:solidFill>
                  </a:tcPr>
                </a:tc>
                <a:extLst>
                  <a:ext uri="{0D108BD9-81ED-4DB2-BD59-A6C34878D82A}">
                    <a16:rowId xmlns:a16="http://schemas.microsoft.com/office/drawing/2014/main" val="3393468241"/>
                  </a:ext>
                </a:extLst>
              </a:tr>
              <a:tr h="2608743">
                <a:tc>
                  <a:txBody>
                    <a:bodyPr/>
                    <a:lstStyle/>
                    <a:p>
                      <a:pPr algn="ctr"/>
                      <a:r>
                        <a:rPr lang="en-US" sz="2000" b="1" dirty="0"/>
                        <a:t>Network Providers, Licensed Homes, SIP/SIL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-DWIHN has a contract with the provider, the authorization would be in the provider’s name; staff may choose the agency and interview potential staff from the agency.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-The provider is the employer.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*A RESIDENTIAL ASSESSMENT MUST BE COMPLETED</a:t>
                      </a:r>
                    </a:p>
                  </a:txBody>
                  <a:tcPr>
                    <a:solidFill>
                      <a:schemeClr val="accent4">
                        <a:lumMod val="60000"/>
                        <a:lumOff val="40000"/>
                      </a:schemeClr>
                    </a:solidFill>
                  </a:tcPr>
                </a:tc>
                <a:tc>
                  <a:txBody>
                    <a:bodyPr/>
                    <a:lstStyle/>
                    <a:p>
                      <a:pPr algn="ctr"/>
                      <a:r>
                        <a:rPr lang="en-US" sz="2000" b="1" dirty="0"/>
                        <a:t>Self-Directing Services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-The member/Legal Rep are the employer.</a:t>
                      </a:r>
                    </a:p>
                    <a:p>
                      <a:r>
                        <a:rPr lang="en-US" sz="1600" dirty="0"/>
                        <a:t>-Puts the member/Legal Rep in control of how to use their Behavior Health funds.</a:t>
                      </a:r>
                    </a:p>
                    <a:p>
                      <a:pPr algn="ctr"/>
                      <a:r>
                        <a:rPr lang="en-US" sz="1600" dirty="0"/>
                        <a:t>-The member/Legal Rep can select family, friend, or an agency to provide authorized services. </a:t>
                      </a:r>
                    </a:p>
                    <a:p>
                      <a:pPr algn="ctr"/>
                      <a:r>
                        <a:rPr lang="en-US" sz="1600" dirty="0"/>
                        <a:t>-The member/Legal Rep are not required to use a DWIHN contracted provider but all providers must meet Medicaid qualification requirements.</a:t>
                      </a:r>
                    </a:p>
                    <a:p>
                      <a:pPr algn="ctr"/>
                      <a:r>
                        <a:rPr lang="en-US" sz="1600" dirty="0"/>
                        <a:t>-The Financial Management Service (formerly referred to as Fiscal Intermediary) pays the employees on behalf of the member.</a:t>
                      </a:r>
                    </a:p>
                  </a:txBody>
                  <a:tcPr>
                    <a:solidFill>
                      <a:schemeClr val="accent4">
                        <a:lumMod val="60000"/>
                        <a:lumOff val="40000"/>
                      </a:schemeClr>
                    </a:solidFill>
                  </a:tcPr>
                </a:tc>
                <a:extLst>
                  <a:ext uri="{0D108BD9-81ED-4DB2-BD59-A6C34878D82A}">
                    <a16:rowId xmlns:a16="http://schemas.microsoft.com/office/drawing/2014/main" val="998066581"/>
                  </a:ext>
                </a:extLst>
              </a:tr>
            </a:tbl>
          </a:graphicData>
        </a:graphic>
      </p:graphicFrame>
    </p:spTree>
    <p:extLst>
      <p:ext uri="{BB962C8B-B14F-4D97-AF65-F5344CB8AC3E}">
        <p14:creationId xmlns:p14="http://schemas.microsoft.com/office/powerpoint/2010/main" val="17118464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tretch>
            <a:fillRect l="-510855" r="-7350"/>
          </a:stretch>
        </a:blipFill>
      </a:spPr>
      <a:bodyPr/>
      <a:lstStyle>
        <a:defPPr algn="l">
          <a:defRPr/>
        </a:defPPr>
      </a:lstStyle>
    </a:spDef>
  </a:objectDefaults>
  <a:extraClrSchemeLst/>
  <a:extLst>
    <a:ext uri="{05A4C25C-085E-4340-85A3-A5531E510DB2}">
      <thm15:themeFamily xmlns:thm15="http://schemas.microsoft.com/office/thememl/2012/main" name="Presentation1" id="{78B50499-1EF4-5143-987A-76B1137A89FA}" vid="{6AD2DF59-9602-3740-A6F3-BD790D7607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01d8ee0e-4905-4680-8c27-3e413d5091d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1F397F49AA7A42B91236CC734DE848" ma:contentTypeVersion="18" ma:contentTypeDescription="Create a new document." ma:contentTypeScope="" ma:versionID="7a29a6f0af4b9d1eca5791de19495f68">
  <xsd:schema xmlns:xsd="http://www.w3.org/2001/XMLSchema" xmlns:xs="http://www.w3.org/2001/XMLSchema" xmlns:p="http://schemas.microsoft.com/office/2006/metadata/properties" xmlns:ns1="http://schemas.microsoft.com/sharepoint/v3" xmlns:ns3="01d8ee0e-4905-4680-8c27-3e413d5091db" xmlns:ns4="bd646e09-3f24-4863-957c-90130b6cf8f2" targetNamespace="http://schemas.microsoft.com/office/2006/metadata/properties" ma:root="true" ma:fieldsID="dc3ea973becac0a00b6f0eb283749f84" ns1:_="" ns3:_="" ns4:_="">
    <xsd:import namespace="http://schemas.microsoft.com/sharepoint/v3"/>
    <xsd:import namespace="01d8ee0e-4905-4680-8c27-3e413d5091db"/>
    <xsd:import namespace="bd646e09-3f24-4863-957c-90130b6cf8f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_activity" minOccurs="0"/>
                <xsd:element ref="ns3:MediaServiceObjectDetectorVersions" minOccurs="0"/>
                <xsd:element ref="ns3:MediaServiceLocation" minOccurs="0"/>
                <xsd:element ref="ns3:MediaServiceSystemTags" minOccurs="0"/>
                <xsd:element ref="ns1:_ip_UnifiedCompliancePolicyProperties" minOccurs="0"/>
                <xsd:element ref="ns1:_ip_UnifiedCompliancePolicyUIAction"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d8ee0e-4905-4680-8c27-3e413d5091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646e09-3f24-4863-957c-90130b6cf8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76ADF7-2CCF-4EBF-95BD-84E4F4F6D786}">
  <ds:schemaRefs>
    <ds:schemaRef ds:uri="http://schemas.microsoft.com/office/2006/documentManagement/types"/>
    <ds:schemaRef ds:uri="http://purl.org/dc/terms/"/>
    <ds:schemaRef ds:uri="http://schemas.microsoft.com/sharepoint/v3"/>
    <ds:schemaRef ds:uri="http://purl.org/dc/dcmitype/"/>
    <ds:schemaRef ds:uri="01d8ee0e-4905-4680-8c27-3e413d5091db"/>
    <ds:schemaRef ds:uri="http://purl.org/dc/elements/1.1/"/>
    <ds:schemaRef ds:uri="http://www.w3.org/XML/1998/namespace"/>
    <ds:schemaRef ds:uri="http://schemas.microsoft.com/office/infopath/2007/PartnerControls"/>
    <ds:schemaRef ds:uri="http://schemas.openxmlformats.org/package/2006/metadata/core-properties"/>
    <ds:schemaRef ds:uri="bd646e09-3f24-4863-957c-90130b6cf8f2"/>
    <ds:schemaRef ds:uri="http://schemas.microsoft.com/office/2006/metadata/properties"/>
  </ds:schemaRefs>
</ds:datastoreItem>
</file>

<file path=customXml/itemProps2.xml><?xml version="1.0" encoding="utf-8"?>
<ds:datastoreItem xmlns:ds="http://schemas.openxmlformats.org/officeDocument/2006/customXml" ds:itemID="{13241AF3-235B-45B9-92CA-3F1503949D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d8ee0e-4905-4680-8c27-3e413d5091db"/>
    <ds:schemaRef ds:uri="bd646e09-3f24-4863-957c-90130b6cf8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DCB522-8559-4457-ADFD-AAB2F8FAE3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2951</TotalTime>
  <Words>3375</Words>
  <Application>Microsoft Office PowerPoint</Application>
  <PresentationFormat>Widescreen</PresentationFormat>
  <Paragraphs>275</Paragraphs>
  <Slides>32</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Aptos</vt:lpstr>
      <vt:lpstr>Arial</vt:lpstr>
      <vt:lpstr>Bookman Old Style</vt:lpstr>
      <vt:lpstr>Calibri</vt:lpstr>
      <vt:lpstr>Calibri Light</vt:lpstr>
      <vt:lpstr>Century</vt:lpstr>
      <vt:lpstr>Courier New</vt:lpstr>
      <vt:lpstr>Garamond</vt:lpstr>
      <vt:lpstr>Times New Roman</vt:lpstr>
      <vt:lpstr>Wingdings</vt:lpstr>
      <vt:lpstr>Office Theme</vt:lpstr>
      <vt:lpstr> How to set up a  Self-Directing Service Arrangement     SD Team  Beverly Thompson, Chaundrika Baldwin, Lucinda Brown                                                                                                  </vt:lpstr>
      <vt:lpstr>Welcome The DWIHN SD Team wants to Support You!  </vt:lpstr>
      <vt:lpstr>PowerPoint Presentation</vt:lpstr>
      <vt:lpstr>-What is Self-Directing Services and Self-Determination  -How to support a person in setting up a SD Arrangement  -Things to consider for the budget and flexible spending.  -Details of the Welcome Meeting and the Spending Plan Meeting    </vt:lpstr>
      <vt:lpstr>PowerPoint Presentation</vt:lpstr>
      <vt:lpstr>Self-Determination</vt:lpstr>
      <vt:lpstr>Self-Directed Services</vt:lpstr>
      <vt:lpstr>The Benefits  </vt:lpstr>
      <vt:lpstr>Self-Directing Services </vt:lpstr>
      <vt:lpstr>FIRST STEP TO SELF-DIRECTING SERVICES</vt:lpstr>
      <vt:lpstr>Next Steps to SDS set-up  </vt:lpstr>
      <vt:lpstr>  What should a good goal in a PCP include?</vt:lpstr>
      <vt:lpstr> Goal Statements &amp; Objectives</vt:lpstr>
      <vt:lpstr>INTERVENTIONS</vt:lpstr>
      <vt:lpstr>STEPS TO SELF-DIRECTING SERVICES </vt:lpstr>
      <vt:lpstr>FMS Authorizations </vt:lpstr>
      <vt:lpstr>PowerPoint Presentation</vt:lpstr>
      <vt:lpstr>PowerPoint Presentation</vt:lpstr>
      <vt:lpstr>Next Steps to set up a SD Arrangement</vt:lpstr>
      <vt:lpstr>SIGNING THE BUDGET </vt:lpstr>
      <vt:lpstr>Final Steps</vt:lpstr>
      <vt:lpstr>What is a Spending Planning Meeting?</vt:lpstr>
      <vt:lpstr>PowerPoint Presentation</vt:lpstr>
      <vt:lpstr>Things to Consider for Budget Items</vt:lpstr>
      <vt:lpstr>Things to Consider for Budget Items pt.2</vt:lpstr>
      <vt:lpstr>What is the Welcome Meeting?</vt:lpstr>
      <vt:lpstr>The Self-Directed Services Agreement is discussed at the  Welcome Meeting </vt:lpstr>
      <vt:lpstr>   </vt:lpstr>
      <vt:lpstr> </vt:lpstr>
      <vt:lpstr>How to find more information related to    Self-Directed Service Arrangements</vt:lpstr>
      <vt:lpstr>The end result is the person/family get the services they need, from the person they want, and have the life they choose!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Janell Hearns</dc:creator>
  <cp:lastModifiedBy>Lucinda Brown</cp:lastModifiedBy>
  <cp:revision>279</cp:revision>
  <dcterms:created xsi:type="dcterms:W3CDTF">2024-01-25T20:12:37Z</dcterms:created>
  <dcterms:modified xsi:type="dcterms:W3CDTF">2025-12-10T20:15:33Z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0x010100191F397F49AA7A42B91236CC734DE848</vt:lpwstr>
  </property>
</Properties>
</file>