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1" r:id="rId5"/>
    <p:sldId id="262" r:id="rId6"/>
  </p:sldIdLst>
  <p:sldSz cx="12192000" cy="6858000"/>
  <p:notesSz cx="7102475" cy="9037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BC74AA-A978-F698-A4DC-CFFC40B22E7F}" v="45" dt="2021-10-06T17:18:39.7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32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F418F809-D8CE-4DF1-B262-0D8768CA37C5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4991FCD-5014-4536-8BC2-4DD064CC0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832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F809-D8CE-4DF1-B262-0D8768CA37C5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1FCD-5014-4536-8BC2-4DD064CC0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380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F809-D8CE-4DF1-B262-0D8768CA37C5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1FCD-5014-4536-8BC2-4DD064CC0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692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F809-D8CE-4DF1-B262-0D8768CA37C5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1FCD-5014-4536-8BC2-4DD064CC0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541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F809-D8CE-4DF1-B262-0D8768CA37C5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1FCD-5014-4536-8BC2-4DD064CC0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7272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F809-D8CE-4DF1-B262-0D8768CA37C5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1FCD-5014-4536-8BC2-4DD064CC0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152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F809-D8CE-4DF1-B262-0D8768CA37C5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1FCD-5014-4536-8BC2-4DD064CC0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44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F418F809-D8CE-4DF1-B262-0D8768CA37C5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1FCD-5014-4536-8BC2-4DD064CC0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3448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F418F809-D8CE-4DF1-B262-0D8768CA37C5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1FCD-5014-4536-8BC2-4DD064CC0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861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F809-D8CE-4DF1-B262-0D8768CA37C5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1FCD-5014-4536-8BC2-4DD064CC0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582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F809-D8CE-4DF1-B262-0D8768CA37C5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1FCD-5014-4536-8BC2-4DD064CC0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06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F809-D8CE-4DF1-B262-0D8768CA37C5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1FCD-5014-4536-8BC2-4DD064CC0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131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F809-D8CE-4DF1-B262-0D8768CA37C5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1FCD-5014-4536-8BC2-4DD064CC0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30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F809-D8CE-4DF1-B262-0D8768CA37C5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1FCD-5014-4536-8BC2-4DD064CC0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77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F809-D8CE-4DF1-B262-0D8768CA37C5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1FCD-5014-4536-8BC2-4DD064CC0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897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F809-D8CE-4DF1-B262-0D8768CA37C5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1FCD-5014-4536-8BC2-4DD064CC0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763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8F809-D8CE-4DF1-B262-0D8768CA37C5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1FCD-5014-4536-8BC2-4DD064CC0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48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F418F809-D8CE-4DF1-B262-0D8768CA37C5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4991FCD-5014-4536-8BC2-4DD064CC0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64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orr.training@dwihn.org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1C0D5-8379-41C6-90BE-55549B5CB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Hire Recipient Rights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2F2F0-8DDB-495D-B327-A28C5F4CB4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54954" y="2177592"/>
            <a:ext cx="4941046" cy="4014486"/>
          </a:xfrm>
        </p:spPr>
        <p:txBody>
          <a:bodyPr>
            <a:noAutofit/>
          </a:bodyPr>
          <a:lstStyle/>
          <a:p>
            <a:pPr fontAlgn="base">
              <a:buFont typeface="Wingdings" panose="05000000000000000000" pitchFamily="2" charset="2"/>
              <a:buChar char="q"/>
            </a:pPr>
            <a:endParaRPr lang="en-US" sz="1400" dirty="0"/>
          </a:p>
          <a:p>
            <a:pPr fontAlgn="base">
              <a:buFont typeface="Wingdings" panose="05000000000000000000" pitchFamily="2" charset="2"/>
              <a:buChar char="q"/>
            </a:pPr>
            <a:r>
              <a:rPr lang="en-US" sz="1400" dirty="0"/>
              <a:t>Trainings are currently open for Registration in MHWIN 2 months in advance.</a:t>
            </a:r>
          </a:p>
          <a:p>
            <a:pPr fontAlgn="base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rgbClr val="FF0000"/>
                </a:solidFill>
              </a:rPr>
              <a:t>Staff Record</a:t>
            </a:r>
            <a:r>
              <a:rPr lang="en-US" sz="1400" dirty="0"/>
              <a:t>-Ensure the record is completely filled in especially the provider name and location as well as the date of hire and the email address.</a:t>
            </a:r>
          </a:p>
          <a:p>
            <a:pPr fontAlgn="base">
              <a:buFont typeface="Wingdings" panose="05000000000000000000" pitchFamily="2" charset="2"/>
              <a:buChar char="q"/>
            </a:pPr>
            <a:r>
              <a:rPr lang="en-US" sz="1400" dirty="0"/>
              <a:t>The email address in the staff record should be that of the </a:t>
            </a:r>
            <a:r>
              <a:rPr lang="en-US" sz="1400" u="sng" dirty="0"/>
              <a:t>participant</a:t>
            </a:r>
            <a:r>
              <a:rPr lang="en-US" sz="1400" dirty="0"/>
              <a:t>.  This will ensure that they receive the correct training documents.  </a:t>
            </a:r>
          </a:p>
          <a:p>
            <a:pPr fontAlgn="base">
              <a:buFont typeface="Wingdings" panose="05000000000000000000" pitchFamily="2" charset="2"/>
              <a:buChar char="q"/>
            </a:pPr>
            <a:r>
              <a:rPr lang="en-US" sz="1400" dirty="0"/>
              <a:t>Participants must be present </a:t>
            </a:r>
            <a:r>
              <a:rPr lang="en-US" sz="1400" u="sng" dirty="0"/>
              <a:t>online, with working cameras, and remain visible and available</a:t>
            </a:r>
            <a:r>
              <a:rPr lang="en-US" sz="1400" dirty="0"/>
              <a:t> to communicate with us throughout the course.</a:t>
            </a:r>
          </a:p>
          <a:p>
            <a:pPr fontAlgn="base">
              <a:buFont typeface="Wingdings" panose="05000000000000000000" pitchFamily="2" charset="2"/>
              <a:buChar char="q"/>
            </a:pPr>
            <a:r>
              <a:rPr lang="en-US" sz="1400" dirty="0"/>
              <a:t>If your staff are seen </a:t>
            </a:r>
            <a:r>
              <a:rPr lang="en-US" sz="1400" u="sng" dirty="0"/>
              <a:t>driving </a:t>
            </a:r>
            <a:r>
              <a:rPr lang="en-US" sz="1400" dirty="0"/>
              <a:t>during the training or </a:t>
            </a:r>
            <a:r>
              <a:rPr lang="en-US" sz="1400" u="sng" dirty="0"/>
              <a:t>laying down/asleep</a:t>
            </a:r>
            <a:r>
              <a:rPr lang="en-US" sz="1400" dirty="0"/>
              <a:t>, they will be removed from the training.</a:t>
            </a:r>
          </a:p>
          <a:p>
            <a:pPr marL="0" indent="0" fontAlgn="base">
              <a:buNone/>
            </a:pPr>
            <a:endParaRPr lang="en-US" sz="1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4E8ECF-90CC-4A42-9F0B-94ABA56C1D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8712" y="2262433"/>
            <a:ext cx="4825159" cy="45955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fontAlgn="base">
              <a:buFont typeface="Wingdings" panose="05000000000000000000" pitchFamily="2" charset="2"/>
              <a:buChar char="q"/>
            </a:pPr>
            <a:endParaRPr lang="en-US" sz="1400" b="1" dirty="0">
              <a:solidFill>
                <a:srgbClr val="FF0000"/>
              </a:solidFill>
            </a:endParaRPr>
          </a:p>
          <a:p>
            <a:pPr fontAlgn="base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rgbClr val="FF0000"/>
                </a:solidFill>
              </a:rPr>
              <a:t>Course Completion</a:t>
            </a:r>
            <a:r>
              <a:rPr lang="en-US" sz="1400" dirty="0"/>
              <a:t>-Staff must participate in the virtual- live training using the Zooms app AND pass the quiz with a score of 80% or greater.  The deadline to </a:t>
            </a:r>
            <a:r>
              <a:rPr lang="en-US" sz="1400" u="sng" dirty="0"/>
              <a:t>return the quiz is 3pm </a:t>
            </a:r>
            <a:r>
              <a:rPr lang="en-US" sz="1400" dirty="0"/>
              <a:t>the day of class.  Incomplete or late exams will not be accepted. </a:t>
            </a:r>
          </a:p>
          <a:p>
            <a:pPr fontAlgn="base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rgbClr val="FF0000"/>
                </a:solidFill>
              </a:rPr>
              <a:t>Contract Sanctions</a:t>
            </a:r>
            <a:r>
              <a:rPr lang="en-US" sz="1400" dirty="0"/>
              <a:t> Enforcement of the $50 sanction fee is pending approval. The sanction will be </a:t>
            </a:r>
            <a:r>
              <a:rPr lang="en-US" sz="1400"/>
              <a:t>applied for each </a:t>
            </a:r>
            <a:r>
              <a:rPr lang="en-US" sz="1400" dirty="0"/>
              <a:t>staff who is not trained in face to face New Hire Recipient Rights Training (NHRRT) within 30 days of hire (providing a CMH service). More information is forthcoming from DWIHN ORR Administration. We do not currently have an implementation date.</a:t>
            </a:r>
          </a:p>
          <a:p>
            <a:pPr fontAlgn="base">
              <a:buFont typeface="Wingdings" panose="05000000000000000000" pitchFamily="2" charset="2"/>
              <a:buChar char="q"/>
            </a:pPr>
            <a:r>
              <a:rPr lang="en-US" sz="1400" b="1" dirty="0">
                <a:solidFill>
                  <a:srgbClr val="FF0000"/>
                </a:solidFill>
              </a:rPr>
              <a:t>To avoid penalty</a:t>
            </a:r>
            <a:r>
              <a:rPr lang="en-US" sz="1400" dirty="0">
                <a:solidFill>
                  <a:srgbClr val="FF0000"/>
                </a:solidFill>
              </a:rPr>
              <a:t>- </a:t>
            </a:r>
            <a:r>
              <a:rPr lang="en-US" sz="1400" dirty="0"/>
              <a:t>Register your staff for NHRRT training during the onboarding process.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21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F64B8-FF80-46D8-8D90-F206CA026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Hire Recipient Rights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BCFAC-7BCD-44F3-8A67-C3DA6C69EF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54954" y="2454966"/>
            <a:ext cx="4825158" cy="3564836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900" dirty="0"/>
              <a:t>During the month of September there were</a:t>
            </a:r>
            <a:r>
              <a:rPr lang="en-US" sz="2900" b="1" dirty="0"/>
              <a:t> 360 participants registered,</a:t>
            </a:r>
            <a:r>
              <a:rPr lang="en-US" sz="2900" dirty="0"/>
              <a:t> with 171</a:t>
            </a:r>
            <a:r>
              <a:rPr lang="en-US" sz="2900" b="1" dirty="0"/>
              <a:t> complete </a:t>
            </a:r>
            <a:r>
              <a:rPr lang="en-US" sz="2900" dirty="0"/>
              <a:t>and </a:t>
            </a:r>
            <a:r>
              <a:rPr lang="en-US" sz="2900" dirty="0">
                <a:solidFill>
                  <a:srgbClr val="404040"/>
                </a:solidFill>
              </a:rPr>
              <a:t>189</a:t>
            </a:r>
            <a:r>
              <a:rPr lang="en-US" sz="2900" b="1" dirty="0">
                <a:solidFill>
                  <a:srgbClr val="FF0000"/>
                </a:solidFill>
              </a:rPr>
              <a:t> incomplete and No Shows.</a:t>
            </a:r>
          </a:p>
          <a:p>
            <a:pPr fontAlgn="base">
              <a:buFont typeface="Wingdings" panose="05000000000000000000" pitchFamily="2" charset="2"/>
              <a:buChar char="q"/>
            </a:pPr>
            <a:r>
              <a:rPr lang="en-US" sz="2900" dirty="0"/>
              <a:t>There are 9 to 11 trainings held each month. </a:t>
            </a:r>
          </a:p>
          <a:p>
            <a:pPr fontAlgn="base">
              <a:buFont typeface="Wingdings" panose="05000000000000000000" pitchFamily="2" charset="2"/>
              <a:buChar char="q"/>
            </a:pPr>
            <a:r>
              <a:rPr lang="en-US" sz="2900" dirty="0"/>
              <a:t>To unregister a participant or for any questions regarding training, email us at </a:t>
            </a:r>
            <a:r>
              <a:rPr lang="en-US" sz="2900" b="1" dirty="0">
                <a:solidFill>
                  <a:srgbClr val="FF0000"/>
                </a:solidFill>
              </a:rPr>
              <a:t>orr.training@dwihn.org.</a:t>
            </a:r>
            <a:endParaRPr lang="en-US" sz="2900" dirty="0">
              <a:solidFill>
                <a:srgbClr val="FF0000"/>
              </a:solidFill>
            </a:endParaRPr>
          </a:p>
          <a:p>
            <a:pPr fontAlgn="base">
              <a:buFont typeface="Wingdings" panose="05000000000000000000" pitchFamily="2" charset="2"/>
              <a:buChar char="q"/>
            </a:pPr>
            <a:r>
              <a:rPr lang="en-US" sz="2900" dirty="0"/>
              <a:t>Review the DWIHN website and/or the MHWIN newsflash for updates regarding NHRRT.  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DBD478-7C33-4DF7-AAC6-8B707B1FA2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8712" y="2176671"/>
            <a:ext cx="4825159" cy="3843130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900" dirty="0"/>
              <a:t>ORR Trainers remain available at </a:t>
            </a:r>
            <a:r>
              <a:rPr lang="en-US" sz="2900" b="1" dirty="0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orr.training@dwihn.org</a:t>
            </a:r>
            <a:r>
              <a:rPr lang="en-US" sz="2900" b="1" dirty="0">
                <a:solidFill>
                  <a:srgbClr val="FF0000"/>
                </a:solidFill>
              </a:rPr>
              <a:t> </a:t>
            </a:r>
            <a:r>
              <a:rPr lang="en-US" sz="2900" dirty="0"/>
              <a:t>to partner with Providers and ensure compliance with regulatory standards and DWIHN policies related to ORR Training requirements.</a:t>
            </a:r>
          </a:p>
        </p:txBody>
      </p:sp>
    </p:spTree>
    <p:extLst>
      <p:ext uri="{BB962C8B-B14F-4D97-AF65-F5344CB8AC3E}">
        <p14:creationId xmlns:p14="http://schemas.microsoft.com/office/powerpoint/2010/main" val="2714674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12FA98AEE92048B3C3A9FA3FDDFBA9" ma:contentTypeVersion="13" ma:contentTypeDescription="Create a new document." ma:contentTypeScope="" ma:versionID="1732cadb6b0841e4cb7b2a689415e706">
  <xsd:schema xmlns:xsd="http://www.w3.org/2001/XMLSchema" xmlns:xs="http://www.w3.org/2001/XMLSchema" xmlns:p="http://schemas.microsoft.com/office/2006/metadata/properties" xmlns:ns3="8e8f731d-d219-4bb1-b5e4-7363b669c930" xmlns:ns4="773c8f8c-3f09-440c-a5b7-8cf8d81b0e6c" targetNamespace="http://schemas.microsoft.com/office/2006/metadata/properties" ma:root="true" ma:fieldsID="99e05a4be9de3e644d1e5bcc3c86305a" ns3:_="" ns4:_="">
    <xsd:import namespace="8e8f731d-d219-4bb1-b5e4-7363b669c930"/>
    <xsd:import namespace="773c8f8c-3f09-440c-a5b7-8cf8d81b0e6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8f731d-d219-4bb1-b5e4-7363b669c9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3c8f8c-3f09-440c-a5b7-8cf8d81b0e6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784E08C-4177-45EC-A930-BF73EA7E2690}">
  <ds:schemaRefs>
    <ds:schemaRef ds:uri="http://purl.org/dc/elements/1.1/"/>
    <ds:schemaRef ds:uri="8e8f731d-d219-4bb1-b5e4-7363b669c9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www.w3.org/XML/1998/namespace"/>
    <ds:schemaRef ds:uri="773c8f8c-3f09-440c-a5b7-8cf8d81b0e6c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4C0A562-6FCE-4EF5-BAC7-3EEA6B57F6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64E3F1-5493-4BEA-9C29-8BEBB0F689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8f731d-d219-4bb1-b5e4-7363b669c930"/>
    <ds:schemaRef ds:uri="773c8f8c-3f09-440c-a5b7-8cf8d81b0e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1421</TotalTime>
  <Words>363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Century Gothic</vt:lpstr>
      <vt:lpstr>Wingdings</vt:lpstr>
      <vt:lpstr>Wingdings 3</vt:lpstr>
      <vt:lpstr>Ion Boardroom</vt:lpstr>
      <vt:lpstr>New Hire Recipient Rights Training</vt:lpstr>
      <vt:lpstr>New Hire Recipient Rights Training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Jacqueline Frazier</dc:creator>
  <cp:lastModifiedBy>Jacqueline Frazier</cp:lastModifiedBy>
  <cp:revision>53</cp:revision>
  <cp:lastPrinted>2021-09-02T18:31:44Z</cp:lastPrinted>
  <dcterms:created xsi:type="dcterms:W3CDTF">2021-08-03T16:31:49Z</dcterms:created>
  <dcterms:modified xsi:type="dcterms:W3CDTF">2021-10-15T19:58:45Z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0x0101008812FA98AEE92048B3C3A9FA3FDDFBA9</vt:lpwstr>
  </property>
</Properties>
</file>