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278" r:id="rId6"/>
    <p:sldId id="329" r:id="rId7"/>
    <p:sldId id="281" r:id="rId8"/>
    <p:sldId id="347" r:id="rId9"/>
    <p:sldId id="339" r:id="rId10"/>
    <p:sldId id="340" r:id="rId11"/>
    <p:sldId id="377" r:id="rId12"/>
    <p:sldId id="374" r:id="rId13"/>
    <p:sldId id="365" r:id="rId14"/>
    <p:sldId id="373" r:id="rId15"/>
    <p:sldId id="375" r:id="rId16"/>
    <p:sldId id="321" r:id="rId17"/>
    <p:sldId id="366" r:id="rId18"/>
    <p:sldId id="368" r:id="rId19"/>
    <p:sldId id="367" r:id="rId20"/>
    <p:sldId id="369" r:id="rId21"/>
    <p:sldId id="387" r:id="rId22"/>
    <p:sldId id="345" r:id="rId23"/>
    <p:sldId id="291" r:id="rId24"/>
    <p:sldId id="349" r:id="rId25"/>
    <p:sldId id="350" r:id="rId26"/>
    <p:sldId id="384" r:id="rId27"/>
    <p:sldId id="322" r:id="rId28"/>
    <p:sldId id="343" r:id="rId29"/>
    <p:sldId id="330" r:id="rId30"/>
    <p:sldId id="385" r:id="rId31"/>
    <p:sldId id="388" r:id="rId32"/>
    <p:sldId id="357" r:id="rId33"/>
    <p:sldId id="312" r:id="rId34"/>
    <p:sldId id="304" r:id="rId35"/>
    <p:sldId id="380" r:id="rId36"/>
    <p:sldId id="324" r:id="rId37"/>
    <p:sldId id="389"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69" d="100"/>
          <a:sy n="69" d="100"/>
        </p:scale>
        <p:origin x="56"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3D33E-6152-41F9-AA98-9DB57AC67D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300E35-2C99-4A44-972A-36A49E8510AD}">
      <dgm:prSet/>
      <dgm:spPr/>
      <dgm:t>
        <a:bodyPr/>
        <a:lstStyle/>
        <a:p>
          <a:r>
            <a:rPr lang="en-US"/>
            <a:t>Person-Centered Planning </a:t>
          </a:r>
          <a:endParaRPr lang="en-US" dirty="0"/>
        </a:p>
      </dgm:t>
    </dgm:pt>
    <dgm:pt modelId="{2A8F0CE7-3067-41FA-9E30-5F6DA8192C8F}" type="parTrans" cxnId="{8F1728F1-3554-44DC-9B0A-72618C1F4D69}">
      <dgm:prSet/>
      <dgm:spPr/>
      <dgm:t>
        <a:bodyPr/>
        <a:lstStyle/>
        <a:p>
          <a:endParaRPr lang="en-US"/>
        </a:p>
      </dgm:t>
    </dgm:pt>
    <dgm:pt modelId="{A8486ED5-F9E6-4C0E-A2E7-DB9237F37372}" type="sibTrans" cxnId="{8F1728F1-3554-44DC-9B0A-72618C1F4D69}">
      <dgm:prSet/>
      <dgm:spPr/>
      <dgm:t>
        <a:bodyPr/>
        <a:lstStyle/>
        <a:p>
          <a:endParaRPr lang="en-US"/>
        </a:p>
      </dgm:t>
    </dgm:pt>
    <dgm:pt modelId="{BFB7BD17-84B0-4D27-9EC0-95987764DC63}">
      <dgm:prSet/>
      <dgm:spPr/>
      <dgm:t>
        <a:bodyPr/>
        <a:lstStyle/>
        <a:p>
          <a:r>
            <a:rPr lang="en-US" dirty="0"/>
            <a:t>Home and Community Based  </a:t>
          </a:r>
        </a:p>
      </dgm:t>
    </dgm:pt>
    <dgm:pt modelId="{429E510B-3F40-4469-8760-975C381C42C1}" type="parTrans" cxnId="{56AF9D48-2639-45F0-B0CC-353E70EDB76A}">
      <dgm:prSet/>
      <dgm:spPr/>
      <dgm:t>
        <a:bodyPr/>
        <a:lstStyle/>
        <a:p>
          <a:endParaRPr lang="en-US"/>
        </a:p>
      </dgm:t>
    </dgm:pt>
    <dgm:pt modelId="{A1949E49-21EC-4959-B625-2D7101774FE6}" type="sibTrans" cxnId="{56AF9D48-2639-45F0-B0CC-353E70EDB76A}">
      <dgm:prSet/>
      <dgm:spPr/>
      <dgm:t>
        <a:bodyPr/>
        <a:lstStyle/>
        <a:p>
          <a:endParaRPr lang="en-US"/>
        </a:p>
      </dgm:t>
    </dgm:pt>
    <dgm:pt modelId="{DD8B86FF-79E3-40FB-AEF8-2DD8E547EE5A}">
      <dgm:prSet/>
      <dgm:spPr/>
      <dgm:t>
        <a:bodyPr/>
        <a:lstStyle/>
        <a:p>
          <a:r>
            <a:rPr lang="en-US" dirty="0"/>
            <a:t>Medical Necessity</a:t>
          </a:r>
        </a:p>
      </dgm:t>
    </dgm:pt>
    <dgm:pt modelId="{9F8859EB-5036-42E3-9446-FF4DC680F794}" type="parTrans" cxnId="{198019D6-95F4-4AFD-8956-3A7FE4C08BE8}">
      <dgm:prSet/>
      <dgm:spPr/>
      <dgm:t>
        <a:bodyPr/>
        <a:lstStyle/>
        <a:p>
          <a:endParaRPr lang="en-US"/>
        </a:p>
      </dgm:t>
    </dgm:pt>
    <dgm:pt modelId="{0AA9F8B1-53A7-46D6-9476-229CA554C6E1}" type="sibTrans" cxnId="{198019D6-95F4-4AFD-8956-3A7FE4C08BE8}">
      <dgm:prSet/>
      <dgm:spPr/>
      <dgm:t>
        <a:bodyPr/>
        <a:lstStyle/>
        <a:p>
          <a:endParaRPr lang="en-US"/>
        </a:p>
      </dgm:t>
    </dgm:pt>
    <dgm:pt modelId="{709D9808-4DD8-4AB9-86AD-2D4F776C5305}">
      <dgm:prSet/>
      <dgm:spPr/>
      <dgm:t>
        <a:bodyPr/>
        <a:lstStyle/>
        <a:p>
          <a:r>
            <a:rPr lang="en-US" dirty="0"/>
            <a:t>Reasonable to meet the outcome</a:t>
          </a:r>
        </a:p>
      </dgm:t>
    </dgm:pt>
    <dgm:pt modelId="{E1215BA0-E8C8-4DAD-AEFC-9A3193D30718}" type="parTrans" cxnId="{BBECE51F-20E7-4516-B1F2-4AC81CE48B49}">
      <dgm:prSet/>
      <dgm:spPr/>
      <dgm:t>
        <a:bodyPr/>
        <a:lstStyle/>
        <a:p>
          <a:endParaRPr lang="en-US"/>
        </a:p>
      </dgm:t>
    </dgm:pt>
    <dgm:pt modelId="{FF15543D-ED95-4901-9271-363FAA472518}" type="sibTrans" cxnId="{BBECE51F-20E7-4516-B1F2-4AC81CE48B49}">
      <dgm:prSet/>
      <dgm:spPr/>
      <dgm:t>
        <a:bodyPr/>
        <a:lstStyle/>
        <a:p>
          <a:endParaRPr lang="en-US"/>
        </a:p>
      </dgm:t>
    </dgm:pt>
    <dgm:pt modelId="{109DB233-1240-4547-A0D7-6198ECCB0882}">
      <dgm:prSet/>
      <dgm:spPr/>
      <dgm:t>
        <a:bodyPr/>
        <a:lstStyle/>
        <a:p>
          <a:r>
            <a:rPr lang="en-US" dirty="0"/>
            <a:t>Wise use of public dollars </a:t>
          </a:r>
        </a:p>
      </dgm:t>
    </dgm:pt>
    <dgm:pt modelId="{237F81B2-22D4-4252-9CA5-2ADA077DB516}" type="parTrans" cxnId="{4384CF21-BEE4-4EE3-A8E3-6FC3BE808414}">
      <dgm:prSet/>
      <dgm:spPr/>
      <dgm:t>
        <a:bodyPr/>
        <a:lstStyle/>
        <a:p>
          <a:endParaRPr lang="en-US"/>
        </a:p>
      </dgm:t>
    </dgm:pt>
    <dgm:pt modelId="{52C44240-FC23-45F3-8AC8-0DDD94CEAD59}" type="sibTrans" cxnId="{4384CF21-BEE4-4EE3-A8E3-6FC3BE808414}">
      <dgm:prSet/>
      <dgm:spPr/>
      <dgm:t>
        <a:bodyPr/>
        <a:lstStyle/>
        <a:p>
          <a:endParaRPr lang="en-US"/>
        </a:p>
      </dgm:t>
    </dgm:pt>
    <dgm:pt modelId="{15A8E0E3-5B62-4A65-BDA7-DD08AB8C974D}">
      <dgm:prSet/>
      <dgm:spPr/>
      <dgm:t>
        <a:bodyPr/>
        <a:lstStyle/>
        <a:p>
          <a:r>
            <a:rPr lang="en-US" dirty="0"/>
            <a:t>Golden Thread </a:t>
          </a:r>
        </a:p>
      </dgm:t>
    </dgm:pt>
    <dgm:pt modelId="{2EBE038D-2584-4A50-B260-F08653B1145C}" type="parTrans" cxnId="{7CA9F42D-DEFE-4C5E-BC30-1066D3ADA101}">
      <dgm:prSet/>
      <dgm:spPr/>
      <dgm:t>
        <a:bodyPr/>
        <a:lstStyle/>
        <a:p>
          <a:endParaRPr lang="en-US"/>
        </a:p>
      </dgm:t>
    </dgm:pt>
    <dgm:pt modelId="{92CFCDFB-03A2-45A6-8BB3-5AA55146E975}" type="sibTrans" cxnId="{7CA9F42D-DEFE-4C5E-BC30-1066D3ADA101}">
      <dgm:prSet/>
      <dgm:spPr/>
      <dgm:t>
        <a:bodyPr/>
        <a:lstStyle/>
        <a:p>
          <a:endParaRPr lang="en-US"/>
        </a:p>
      </dgm:t>
    </dgm:pt>
    <dgm:pt modelId="{14DA3926-275A-44E1-9F19-E33B505CA0F3}">
      <dgm:prSet/>
      <dgm:spPr/>
      <dgm:t>
        <a:bodyPr/>
        <a:lstStyle/>
        <a:p>
          <a:r>
            <a:rPr lang="en-US" dirty="0"/>
            <a:t>Amount, Scope, and Duration</a:t>
          </a:r>
        </a:p>
      </dgm:t>
    </dgm:pt>
    <dgm:pt modelId="{253EAB2D-3D2A-4703-9FC0-267B61CDA2EC}" type="parTrans" cxnId="{C6889B11-937D-4EC1-AF61-92037DA43E82}">
      <dgm:prSet/>
      <dgm:spPr/>
      <dgm:t>
        <a:bodyPr/>
        <a:lstStyle/>
        <a:p>
          <a:endParaRPr lang="en-US"/>
        </a:p>
      </dgm:t>
    </dgm:pt>
    <dgm:pt modelId="{5E69E8FF-480A-45B6-8917-DA5D77E382DA}" type="sibTrans" cxnId="{C6889B11-937D-4EC1-AF61-92037DA43E82}">
      <dgm:prSet/>
      <dgm:spPr/>
      <dgm:t>
        <a:bodyPr/>
        <a:lstStyle/>
        <a:p>
          <a:endParaRPr lang="en-US"/>
        </a:p>
      </dgm:t>
    </dgm:pt>
    <dgm:pt modelId="{C7A29B99-4CD4-40B4-B9BF-F5E528BD0DB1}" type="pres">
      <dgm:prSet presAssocID="{6C63D33E-6152-41F9-AA98-9DB57AC67DAC}" presName="diagram" presStyleCnt="0">
        <dgm:presLayoutVars>
          <dgm:dir/>
          <dgm:resizeHandles val="exact"/>
        </dgm:presLayoutVars>
      </dgm:prSet>
      <dgm:spPr/>
    </dgm:pt>
    <dgm:pt modelId="{8E804906-849B-47A0-BF07-BAF34A621479}" type="pres">
      <dgm:prSet presAssocID="{2A300E35-2C99-4A44-972A-36A49E8510AD}" presName="node" presStyleLbl="node1" presStyleIdx="0" presStyleCnt="7">
        <dgm:presLayoutVars>
          <dgm:bulletEnabled val="1"/>
        </dgm:presLayoutVars>
      </dgm:prSet>
      <dgm:spPr/>
    </dgm:pt>
    <dgm:pt modelId="{32C3C94D-8FE3-4964-AC5B-D259F2FBE127}" type="pres">
      <dgm:prSet presAssocID="{A8486ED5-F9E6-4C0E-A2E7-DB9237F37372}" presName="sibTrans" presStyleCnt="0"/>
      <dgm:spPr/>
    </dgm:pt>
    <dgm:pt modelId="{AD398C0A-8B42-4D90-B762-A8D7A6BA0391}" type="pres">
      <dgm:prSet presAssocID="{BFB7BD17-84B0-4D27-9EC0-95987764DC63}" presName="node" presStyleLbl="node1" presStyleIdx="1" presStyleCnt="7">
        <dgm:presLayoutVars>
          <dgm:bulletEnabled val="1"/>
        </dgm:presLayoutVars>
      </dgm:prSet>
      <dgm:spPr/>
    </dgm:pt>
    <dgm:pt modelId="{F28582A0-7C71-4B75-8DAA-8A6F6699A137}" type="pres">
      <dgm:prSet presAssocID="{A1949E49-21EC-4959-B625-2D7101774FE6}" presName="sibTrans" presStyleCnt="0"/>
      <dgm:spPr/>
    </dgm:pt>
    <dgm:pt modelId="{D7020B44-51EA-4C82-9158-C1CF6AA8C955}" type="pres">
      <dgm:prSet presAssocID="{DD8B86FF-79E3-40FB-AEF8-2DD8E547EE5A}" presName="node" presStyleLbl="node1" presStyleIdx="2" presStyleCnt="7">
        <dgm:presLayoutVars>
          <dgm:bulletEnabled val="1"/>
        </dgm:presLayoutVars>
      </dgm:prSet>
      <dgm:spPr/>
    </dgm:pt>
    <dgm:pt modelId="{A62C2406-93A9-4D42-8CEF-0807793D80BE}" type="pres">
      <dgm:prSet presAssocID="{0AA9F8B1-53A7-46D6-9476-229CA554C6E1}" presName="sibTrans" presStyleCnt="0"/>
      <dgm:spPr/>
    </dgm:pt>
    <dgm:pt modelId="{C6B6A48F-C27E-4E21-8251-D308EE27950C}" type="pres">
      <dgm:prSet presAssocID="{709D9808-4DD8-4AB9-86AD-2D4F776C5305}" presName="node" presStyleLbl="node1" presStyleIdx="3" presStyleCnt="7">
        <dgm:presLayoutVars>
          <dgm:bulletEnabled val="1"/>
        </dgm:presLayoutVars>
      </dgm:prSet>
      <dgm:spPr/>
    </dgm:pt>
    <dgm:pt modelId="{C2821367-7B29-4116-AE8C-0A33904116DF}" type="pres">
      <dgm:prSet presAssocID="{FF15543D-ED95-4901-9271-363FAA472518}" presName="sibTrans" presStyleCnt="0"/>
      <dgm:spPr/>
    </dgm:pt>
    <dgm:pt modelId="{7E94D3F4-3196-4A4C-8E38-CA3E332CC5BD}" type="pres">
      <dgm:prSet presAssocID="{109DB233-1240-4547-A0D7-6198ECCB0882}" presName="node" presStyleLbl="node1" presStyleIdx="4" presStyleCnt="7">
        <dgm:presLayoutVars>
          <dgm:bulletEnabled val="1"/>
        </dgm:presLayoutVars>
      </dgm:prSet>
      <dgm:spPr/>
    </dgm:pt>
    <dgm:pt modelId="{2F0FCE52-08AA-47D9-A096-ED2BC8CFABF7}" type="pres">
      <dgm:prSet presAssocID="{52C44240-FC23-45F3-8AC8-0DDD94CEAD59}" presName="sibTrans" presStyleCnt="0"/>
      <dgm:spPr/>
    </dgm:pt>
    <dgm:pt modelId="{F3D879AD-4067-48F9-A52B-78312B9DE3D7}" type="pres">
      <dgm:prSet presAssocID="{15A8E0E3-5B62-4A65-BDA7-DD08AB8C974D}" presName="node" presStyleLbl="node1" presStyleIdx="5" presStyleCnt="7">
        <dgm:presLayoutVars>
          <dgm:bulletEnabled val="1"/>
        </dgm:presLayoutVars>
      </dgm:prSet>
      <dgm:spPr/>
    </dgm:pt>
    <dgm:pt modelId="{6051ECD7-33D3-4BE4-8B45-B242D61F867C}" type="pres">
      <dgm:prSet presAssocID="{92CFCDFB-03A2-45A6-8BB3-5AA55146E975}" presName="sibTrans" presStyleCnt="0"/>
      <dgm:spPr/>
    </dgm:pt>
    <dgm:pt modelId="{86D73312-65A4-475B-9262-50FF11182437}" type="pres">
      <dgm:prSet presAssocID="{14DA3926-275A-44E1-9F19-E33B505CA0F3}" presName="node" presStyleLbl="node1" presStyleIdx="6" presStyleCnt="7">
        <dgm:presLayoutVars>
          <dgm:bulletEnabled val="1"/>
        </dgm:presLayoutVars>
      </dgm:prSet>
      <dgm:spPr/>
    </dgm:pt>
  </dgm:ptLst>
  <dgm:cxnLst>
    <dgm:cxn modelId="{D2614D0F-50C6-4745-B904-A28478FC1B71}" type="presOf" srcId="{2A300E35-2C99-4A44-972A-36A49E8510AD}" destId="{8E804906-849B-47A0-BF07-BAF34A621479}" srcOrd="0" destOrd="0" presId="urn:microsoft.com/office/officeart/2005/8/layout/default"/>
    <dgm:cxn modelId="{C6889B11-937D-4EC1-AF61-92037DA43E82}" srcId="{6C63D33E-6152-41F9-AA98-9DB57AC67DAC}" destId="{14DA3926-275A-44E1-9F19-E33B505CA0F3}" srcOrd="6" destOrd="0" parTransId="{253EAB2D-3D2A-4703-9FC0-267B61CDA2EC}" sibTransId="{5E69E8FF-480A-45B6-8917-DA5D77E382DA}"/>
    <dgm:cxn modelId="{BBECE51F-20E7-4516-B1F2-4AC81CE48B49}" srcId="{6C63D33E-6152-41F9-AA98-9DB57AC67DAC}" destId="{709D9808-4DD8-4AB9-86AD-2D4F776C5305}" srcOrd="3" destOrd="0" parTransId="{E1215BA0-E8C8-4DAD-AEFC-9A3193D30718}" sibTransId="{FF15543D-ED95-4901-9271-363FAA472518}"/>
    <dgm:cxn modelId="{4384CF21-BEE4-4EE3-A8E3-6FC3BE808414}" srcId="{6C63D33E-6152-41F9-AA98-9DB57AC67DAC}" destId="{109DB233-1240-4547-A0D7-6198ECCB0882}" srcOrd="4" destOrd="0" parTransId="{237F81B2-22D4-4252-9CA5-2ADA077DB516}" sibTransId="{52C44240-FC23-45F3-8AC8-0DDD94CEAD59}"/>
    <dgm:cxn modelId="{88787524-560D-4696-9633-83750B512D84}" type="presOf" srcId="{DD8B86FF-79E3-40FB-AEF8-2DD8E547EE5A}" destId="{D7020B44-51EA-4C82-9158-C1CF6AA8C955}" srcOrd="0" destOrd="0" presId="urn:microsoft.com/office/officeart/2005/8/layout/default"/>
    <dgm:cxn modelId="{7CA9F42D-DEFE-4C5E-BC30-1066D3ADA101}" srcId="{6C63D33E-6152-41F9-AA98-9DB57AC67DAC}" destId="{15A8E0E3-5B62-4A65-BDA7-DD08AB8C974D}" srcOrd="5" destOrd="0" parTransId="{2EBE038D-2584-4A50-B260-F08653B1145C}" sibTransId="{92CFCDFB-03A2-45A6-8BB3-5AA55146E975}"/>
    <dgm:cxn modelId="{CC5D6F42-5AB0-40C2-957A-6E0DBBFB967D}" type="presOf" srcId="{109DB233-1240-4547-A0D7-6198ECCB0882}" destId="{7E94D3F4-3196-4A4C-8E38-CA3E332CC5BD}" srcOrd="0" destOrd="0" presId="urn:microsoft.com/office/officeart/2005/8/layout/default"/>
    <dgm:cxn modelId="{56AF9D48-2639-45F0-B0CC-353E70EDB76A}" srcId="{6C63D33E-6152-41F9-AA98-9DB57AC67DAC}" destId="{BFB7BD17-84B0-4D27-9EC0-95987764DC63}" srcOrd="1" destOrd="0" parTransId="{429E510B-3F40-4469-8760-975C381C42C1}" sibTransId="{A1949E49-21EC-4959-B625-2D7101774FE6}"/>
    <dgm:cxn modelId="{A9D2D693-8C3D-48E9-8D29-1BC6984CD4CE}" type="presOf" srcId="{709D9808-4DD8-4AB9-86AD-2D4F776C5305}" destId="{C6B6A48F-C27E-4E21-8251-D308EE27950C}" srcOrd="0" destOrd="0" presId="urn:microsoft.com/office/officeart/2005/8/layout/default"/>
    <dgm:cxn modelId="{F7CD47C5-D4AE-47B4-BC7E-221F486DF0E5}" type="presOf" srcId="{14DA3926-275A-44E1-9F19-E33B505CA0F3}" destId="{86D73312-65A4-475B-9262-50FF11182437}" srcOrd="0" destOrd="0" presId="urn:microsoft.com/office/officeart/2005/8/layout/default"/>
    <dgm:cxn modelId="{BE633CE8-AFBF-4918-B2A1-B018DA423DB6}" type="presOf" srcId="{BFB7BD17-84B0-4D27-9EC0-95987764DC63}" destId="{AD398C0A-8B42-4D90-B762-A8D7A6BA0391}" srcOrd="0" destOrd="0" presId="urn:microsoft.com/office/officeart/2005/8/layout/default"/>
    <dgm:cxn modelId="{8F1728F1-3554-44DC-9B0A-72618C1F4D69}" srcId="{6C63D33E-6152-41F9-AA98-9DB57AC67DAC}" destId="{2A300E35-2C99-4A44-972A-36A49E8510AD}" srcOrd="0" destOrd="0" parTransId="{2A8F0CE7-3067-41FA-9E30-5F6DA8192C8F}" sibTransId="{A8486ED5-F9E6-4C0E-A2E7-DB9237F37372}"/>
    <dgm:cxn modelId="{98E622F2-BE6D-40D7-BF48-C5B3C9FAE37D}" type="presOf" srcId="{15A8E0E3-5B62-4A65-BDA7-DD08AB8C974D}" destId="{F3D879AD-4067-48F9-A52B-78312B9DE3D7}" srcOrd="0" destOrd="0" presId="urn:microsoft.com/office/officeart/2005/8/layout/default"/>
    <dgm:cxn modelId="{198019D6-95F4-4AFD-8956-3A7FE4C08BE8}" srcId="{6C63D33E-6152-41F9-AA98-9DB57AC67DAC}" destId="{DD8B86FF-79E3-40FB-AEF8-2DD8E547EE5A}" srcOrd="2" destOrd="0" parTransId="{9F8859EB-5036-42E3-9446-FF4DC680F794}" sibTransId="{0AA9F8B1-53A7-46D6-9476-229CA554C6E1}"/>
    <dgm:cxn modelId="{603E20D8-B420-40DA-8A71-5F5BCE7F8B36}" type="presOf" srcId="{6C63D33E-6152-41F9-AA98-9DB57AC67DAC}" destId="{C7A29B99-4CD4-40B4-B9BF-F5E528BD0DB1}" srcOrd="0" destOrd="0" presId="urn:microsoft.com/office/officeart/2005/8/layout/default"/>
    <dgm:cxn modelId="{9E2E7D6A-539E-40F5-81A8-FA38A1D903F3}" type="presParOf" srcId="{C7A29B99-4CD4-40B4-B9BF-F5E528BD0DB1}" destId="{8E804906-849B-47A0-BF07-BAF34A621479}" srcOrd="0" destOrd="0" presId="urn:microsoft.com/office/officeart/2005/8/layout/default"/>
    <dgm:cxn modelId="{40034BBF-9A3F-4964-91C8-5F349C09EB2E}" type="presParOf" srcId="{C7A29B99-4CD4-40B4-B9BF-F5E528BD0DB1}" destId="{32C3C94D-8FE3-4964-AC5B-D259F2FBE127}" srcOrd="1" destOrd="0" presId="urn:microsoft.com/office/officeart/2005/8/layout/default"/>
    <dgm:cxn modelId="{D10C33FD-24B6-4CC9-9500-C58532294030}" type="presParOf" srcId="{C7A29B99-4CD4-40B4-B9BF-F5E528BD0DB1}" destId="{AD398C0A-8B42-4D90-B762-A8D7A6BA0391}" srcOrd="2" destOrd="0" presId="urn:microsoft.com/office/officeart/2005/8/layout/default"/>
    <dgm:cxn modelId="{A6693F17-4550-4F39-9FC5-51061BBB9476}" type="presParOf" srcId="{C7A29B99-4CD4-40B4-B9BF-F5E528BD0DB1}" destId="{F28582A0-7C71-4B75-8DAA-8A6F6699A137}" srcOrd="3" destOrd="0" presId="urn:microsoft.com/office/officeart/2005/8/layout/default"/>
    <dgm:cxn modelId="{5B16D5F3-F773-4817-B3BF-8F4BBF98221B}" type="presParOf" srcId="{C7A29B99-4CD4-40B4-B9BF-F5E528BD0DB1}" destId="{D7020B44-51EA-4C82-9158-C1CF6AA8C955}" srcOrd="4" destOrd="0" presId="urn:microsoft.com/office/officeart/2005/8/layout/default"/>
    <dgm:cxn modelId="{08B85EC1-CA54-4C8B-8F1B-BEFB03F9FC0B}" type="presParOf" srcId="{C7A29B99-4CD4-40B4-B9BF-F5E528BD0DB1}" destId="{A62C2406-93A9-4D42-8CEF-0807793D80BE}" srcOrd="5" destOrd="0" presId="urn:microsoft.com/office/officeart/2005/8/layout/default"/>
    <dgm:cxn modelId="{960C273D-D3D1-41D6-8D37-62E4EFD7E9C3}" type="presParOf" srcId="{C7A29B99-4CD4-40B4-B9BF-F5E528BD0DB1}" destId="{C6B6A48F-C27E-4E21-8251-D308EE27950C}" srcOrd="6" destOrd="0" presId="urn:microsoft.com/office/officeart/2005/8/layout/default"/>
    <dgm:cxn modelId="{57425040-A36C-4AB3-847E-E3417FFC62D9}" type="presParOf" srcId="{C7A29B99-4CD4-40B4-B9BF-F5E528BD0DB1}" destId="{C2821367-7B29-4116-AE8C-0A33904116DF}" srcOrd="7" destOrd="0" presId="urn:microsoft.com/office/officeart/2005/8/layout/default"/>
    <dgm:cxn modelId="{D3EBC0A1-C294-4881-B45F-6C67D12C22A8}" type="presParOf" srcId="{C7A29B99-4CD4-40B4-B9BF-F5E528BD0DB1}" destId="{7E94D3F4-3196-4A4C-8E38-CA3E332CC5BD}" srcOrd="8" destOrd="0" presId="urn:microsoft.com/office/officeart/2005/8/layout/default"/>
    <dgm:cxn modelId="{686F08C4-AADE-44E2-8C92-863D33FF5A6E}" type="presParOf" srcId="{C7A29B99-4CD4-40B4-B9BF-F5E528BD0DB1}" destId="{2F0FCE52-08AA-47D9-A096-ED2BC8CFABF7}" srcOrd="9" destOrd="0" presId="urn:microsoft.com/office/officeart/2005/8/layout/default"/>
    <dgm:cxn modelId="{43FFF605-1A9D-4AE0-9B3A-6792D2909A3B}" type="presParOf" srcId="{C7A29B99-4CD4-40B4-B9BF-F5E528BD0DB1}" destId="{F3D879AD-4067-48F9-A52B-78312B9DE3D7}" srcOrd="10" destOrd="0" presId="urn:microsoft.com/office/officeart/2005/8/layout/default"/>
    <dgm:cxn modelId="{21095A89-2695-44E4-8444-FD025572A834}" type="presParOf" srcId="{C7A29B99-4CD4-40B4-B9BF-F5E528BD0DB1}" destId="{6051ECD7-33D3-4BE4-8B45-B242D61F867C}" srcOrd="11" destOrd="0" presId="urn:microsoft.com/office/officeart/2005/8/layout/default"/>
    <dgm:cxn modelId="{8C807487-ACF2-40B3-9084-F0D5F39E0D22}" type="presParOf" srcId="{C7A29B99-4CD4-40B4-B9BF-F5E528BD0DB1}" destId="{86D73312-65A4-475B-9262-50FF11182437}"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04906-849B-47A0-BF07-BAF34A621479}">
      <dsp:nvSpPr>
        <dsp:cNvPr id="0" name=""/>
        <dsp:cNvSpPr/>
      </dsp:nvSpPr>
      <dsp:spPr>
        <a:xfrm>
          <a:off x="449748" y="2559"/>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Person-Centered Planning </a:t>
          </a:r>
          <a:endParaRPr lang="en-US" sz="2700" kern="1200" dirty="0"/>
        </a:p>
      </dsp:txBody>
      <dsp:txXfrm>
        <a:off x="449748" y="2559"/>
        <a:ext cx="2252699" cy="1351619"/>
      </dsp:txXfrm>
    </dsp:sp>
    <dsp:sp modelId="{AD398C0A-8B42-4D90-B762-A8D7A6BA0391}">
      <dsp:nvSpPr>
        <dsp:cNvPr id="0" name=""/>
        <dsp:cNvSpPr/>
      </dsp:nvSpPr>
      <dsp:spPr>
        <a:xfrm>
          <a:off x="2927717" y="2559"/>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Home and Community Based  </a:t>
          </a:r>
        </a:p>
      </dsp:txBody>
      <dsp:txXfrm>
        <a:off x="2927717" y="2559"/>
        <a:ext cx="2252699" cy="1351619"/>
      </dsp:txXfrm>
    </dsp:sp>
    <dsp:sp modelId="{D7020B44-51EA-4C82-9158-C1CF6AA8C955}">
      <dsp:nvSpPr>
        <dsp:cNvPr id="0" name=""/>
        <dsp:cNvSpPr/>
      </dsp:nvSpPr>
      <dsp:spPr>
        <a:xfrm>
          <a:off x="5405686" y="2559"/>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Medical Necessity</a:t>
          </a:r>
        </a:p>
      </dsp:txBody>
      <dsp:txXfrm>
        <a:off x="5405686" y="2559"/>
        <a:ext cx="2252699" cy="1351619"/>
      </dsp:txXfrm>
    </dsp:sp>
    <dsp:sp modelId="{C6B6A48F-C27E-4E21-8251-D308EE27950C}">
      <dsp:nvSpPr>
        <dsp:cNvPr id="0" name=""/>
        <dsp:cNvSpPr/>
      </dsp:nvSpPr>
      <dsp:spPr>
        <a:xfrm>
          <a:off x="449748" y="1579448"/>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Reasonable to meet the outcome</a:t>
          </a:r>
        </a:p>
      </dsp:txBody>
      <dsp:txXfrm>
        <a:off x="449748" y="1579448"/>
        <a:ext cx="2252699" cy="1351619"/>
      </dsp:txXfrm>
    </dsp:sp>
    <dsp:sp modelId="{7E94D3F4-3196-4A4C-8E38-CA3E332CC5BD}">
      <dsp:nvSpPr>
        <dsp:cNvPr id="0" name=""/>
        <dsp:cNvSpPr/>
      </dsp:nvSpPr>
      <dsp:spPr>
        <a:xfrm>
          <a:off x="2927717" y="1579448"/>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Wise use of public dollars </a:t>
          </a:r>
        </a:p>
      </dsp:txBody>
      <dsp:txXfrm>
        <a:off x="2927717" y="1579448"/>
        <a:ext cx="2252699" cy="1351619"/>
      </dsp:txXfrm>
    </dsp:sp>
    <dsp:sp modelId="{F3D879AD-4067-48F9-A52B-78312B9DE3D7}">
      <dsp:nvSpPr>
        <dsp:cNvPr id="0" name=""/>
        <dsp:cNvSpPr/>
      </dsp:nvSpPr>
      <dsp:spPr>
        <a:xfrm>
          <a:off x="5405686" y="1579448"/>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Golden Thread </a:t>
          </a:r>
        </a:p>
      </dsp:txBody>
      <dsp:txXfrm>
        <a:off x="5405686" y="1579448"/>
        <a:ext cx="2252699" cy="1351619"/>
      </dsp:txXfrm>
    </dsp:sp>
    <dsp:sp modelId="{86D73312-65A4-475B-9262-50FF11182437}">
      <dsp:nvSpPr>
        <dsp:cNvPr id="0" name=""/>
        <dsp:cNvSpPr/>
      </dsp:nvSpPr>
      <dsp:spPr>
        <a:xfrm>
          <a:off x="2927717" y="3156338"/>
          <a:ext cx="2252699" cy="13516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Amount, Scope, and Duration</a:t>
          </a:r>
        </a:p>
      </dsp:txBody>
      <dsp:txXfrm>
        <a:off x="2927717" y="3156338"/>
        <a:ext cx="2252699" cy="13516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568DB9-C5F2-C19B-3582-939A9581F9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Self-Directing Services 101</a:t>
            </a:r>
          </a:p>
        </p:txBody>
      </p:sp>
      <p:sp>
        <p:nvSpPr>
          <p:cNvPr id="3" name="Date Placeholder 2">
            <a:extLst>
              <a:ext uri="{FF2B5EF4-FFF2-40B4-BE49-F238E27FC236}">
                <a16:creationId xmlns:a16="http://schemas.microsoft.com/office/drawing/2014/main" id="{5C6B17C2-665B-0210-ABEC-E6BC3EC8BB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6B6D69-F5CD-425A-8278-08D0998680B5}" type="datetimeFigureOut">
              <a:rPr lang="en-US" smtClean="0"/>
              <a:t>12/10/2025</a:t>
            </a:fld>
            <a:endParaRPr lang="en-US"/>
          </a:p>
        </p:txBody>
      </p:sp>
      <p:sp>
        <p:nvSpPr>
          <p:cNvPr id="4" name="Footer Placeholder 3">
            <a:extLst>
              <a:ext uri="{FF2B5EF4-FFF2-40B4-BE49-F238E27FC236}">
                <a16:creationId xmlns:a16="http://schemas.microsoft.com/office/drawing/2014/main" id="{BDFD7AA1-1B85-CAD2-EDE5-E2929EDB7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EF2F66-EDE0-AD63-495B-71F64DE75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E2A3FB-3393-4A10-AEA6-C6A30C3E948E}" type="slidenum">
              <a:rPr lang="en-US" smtClean="0"/>
              <a:t>‹#›</a:t>
            </a:fld>
            <a:endParaRPr lang="en-US"/>
          </a:p>
        </p:txBody>
      </p:sp>
    </p:spTree>
    <p:extLst>
      <p:ext uri="{BB962C8B-B14F-4D97-AF65-F5344CB8AC3E}">
        <p14:creationId xmlns:p14="http://schemas.microsoft.com/office/powerpoint/2010/main" val="3533588834"/>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00:41:59.889"/>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 0,'567'21'0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Self-Directing Services 101</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FD959-0FBE-41E3-BA21-40327F9488A5}"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57D63-CA3A-492F-AE4C-0AD12F2D6543}" type="slidenum">
              <a:rPr lang="en-US" smtClean="0"/>
              <a:t>‹#›</a:t>
            </a:fld>
            <a:endParaRPr lang="en-US"/>
          </a:p>
        </p:txBody>
      </p:sp>
    </p:spTree>
    <p:extLst>
      <p:ext uri="{BB962C8B-B14F-4D97-AF65-F5344CB8AC3E}">
        <p14:creationId xmlns:p14="http://schemas.microsoft.com/office/powerpoint/2010/main" val="22920205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4</a:t>
            </a:fld>
            <a:endParaRPr lang="en-US"/>
          </a:p>
        </p:txBody>
      </p:sp>
    </p:spTree>
    <p:extLst>
      <p:ext uri="{BB962C8B-B14F-4D97-AF65-F5344CB8AC3E}">
        <p14:creationId xmlns:p14="http://schemas.microsoft.com/office/powerpoint/2010/main" val="409119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7</a:t>
            </a:fld>
            <a:endParaRPr lang="en-US"/>
          </a:p>
        </p:txBody>
      </p:sp>
    </p:spTree>
    <p:extLst>
      <p:ext uri="{BB962C8B-B14F-4D97-AF65-F5344CB8AC3E}">
        <p14:creationId xmlns:p14="http://schemas.microsoft.com/office/powerpoint/2010/main" val="22476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Self-Directing Services 101</a:t>
            </a:r>
          </a:p>
        </p:txBody>
      </p:sp>
      <p:sp>
        <p:nvSpPr>
          <p:cNvPr id="5" name="Slide Number Placeholder 4"/>
          <p:cNvSpPr>
            <a:spLocks noGrp="1"/>
          </p:cNvSpPr>
          <p:nvPr>
            <p:ph type="sldNum" sz="quarter" idx="5"/>
          </p:nvPr>
        </p:nvSpPr>
        <p:spPr/>
        <p:txBody>
          <a:bodyPr/>
          <a:lstStyle/>
          <a:p>
            <a:fld id="{BEF57D63-CA3A-492F-AE4C-0AD12F2D6543}" type="slidenum">
              <a:rPr lang="en-US" smtClean="0"/>
              <a:t>20</a:t>
            </a:fld>
            <a:endParaRPr lang="en-US"/>
          </a:p>
        </p:txBody>
      </p:sp>
    </p:spTree>
    <p:extLst>
      <p:ext uri="{BB962C8B-B14F-4D97-AF65-F5344CB8AC3E}">
        <p14:creationId xmlns:p14="http://schemas.microsoft.com/office/powerpoint/2010/main" val="244166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71A92-58D3-4168-80B6-A32332F1EF9D}" type="slidenum">
              <a:rPr lang="en-US" smtClean="0"/>
              <a:t>29</a:t>
            </a:fld>
            <a:endParaRPr lang="en-US"/>
          </a:p>
        </p:txBody>
      </p:sp>
    </p:spTree>
    <p:extLst>
      <p:ext uri="{BB962C8B-B14F-4D97-AF65-F5344CB8AC3E}">
        <p14:creationId xmlns:p14="http://schemas.microsoft.com/office/powerpoint/2010/main" val="320585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35</a:t>
            </a:fld>
            <a:endParaRPr lang="en-US"/>
          </a:p>
        </p:txBody>
      </p:sp>
    </p:spTree>
    <p:extLst>
      <p:ext uri="{BB962C8B-B14F-4D97-AF65-F5344CB8AC3E}">
        <p14:creationId xmlns:p14="http://schemas.microsoft.com/office/powerpoint/2010/main" val="335797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1FE7-906F-987F-C778-645E309B0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BD560-89ED-9977-28CF-37591FF0B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586AB-DFA5-8B2A-4768-19A4C705E700}"/>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583C0792-A613-1CC7-ADD8-664076858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AAF7A-2CB4-1BFB-A816-D413C875E39C}"/>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4642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2D30-CB4C-27A1-D386-89FF6D379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528C0-6DD8-856C-93F6-4559F58E4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4543F-A4C6-5205-6478-DA52EF17F35B}"/>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B2CF0605-A89E-5182-2BB7-9AD0EE9FD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5069F-141D-80D7-B6B7-12A70C1D0553}"/>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91305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9775E-1952-D4BB-2ABC-D75DF5267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4507FB-046A-3A78-8817-3E09417167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04C14-4C3F-463C-BE82-5DF036B994AE}"/>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8A87DE45-D5D0-7B44-46B0-E2E592911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9A9A9-D12E-032A-3E85-432BEAC509AE}"/>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56013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49EF-F172-30A4-4F5D-67D5AF989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D3E46-6D5F-5CED-4289-15099AB39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C86E9-C9F3-7B1D-4469-34C0DB18AEB7}"/>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E8A112F9-3CFD-D777-8BCF-4D279CF6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2A63-5970-6AA4-1114-A3ED84022540}"/>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4883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C009-D55E-A7CF-7D3C-74A363BB1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A0D73-42BE-E88B-43C7-D2427B8CC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FAD38-DE3E-4549-4AF4-D9F60C5EC957}"/>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1B531B0C-A8E8-6515-81C0-FDCAF91C2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59F58-21C0-85F4-4143-A5D7BE5A17B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77530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86F8-FCBF-7BCB-5335-6B02C5147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62048-E1B6-1151-6992-CB7E0E78E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CA37D-A5E1-C748-426B-4BF8E8CC2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13E96-5E19-5C9B-A8F1-CD511ABB2E98}"/>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DF51D046-187C-6DF5-C14B-7C7D216EE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1335B-D9EE-5D51-5808-CD6B9F9BAE7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78967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BBE4-A872-84C1-7F50-73380CA5B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3BA19-BD55-C314-4C1D-43A4384C0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0A131-2CC4-57DA-4CFD-AC46E7591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60A62-0471-A14C-B85F-92D0679B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BAAA1-3721-AC1E-A19B-70E7148CE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1050-2235-6343-29C4-CCC221F6F5BF}"/>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8" name="Footer Placeholder 7">
            <a:extLst>
              <a:ext uri="{FF2B5EF4-FFF2-40B4-BE49-F238E27FC236}">
                <a16:creationId xmlns:a16="http://schemas.microsoft.com/office/drawing/2014/main" id="{EDF27585-24B9-E2D4-DF51-8FA84F6C5A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C5F68D-D728-7320-630D-497AB1023604}"/>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2151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8A73-7E0D-E049-AC14-8B94105C7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0133D-20A4-E378-F6A3-81315B9BF81B}"/>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4" name="Footer Placeholder 3">
            <a:extLst>
              <a:ext uri="{FF2B5EF4-FFF2-40B4-BE49-F238E27FC236}">
                <a16:creationId xmlns:a16="http://schemas.microsoft.com/office/drawing/2014/main" id="{7565CDB9-8D00-11C4-64AD-231075ACF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B33D1-27B6-30C7-2075-910037595BD3}"/>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8694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9833B-E1AB-F891-85FB-6AC8583E6F86}"/>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3" name="Footer Placeholder 2">
            <a:extLst>
              <a:ext uri="{FF2B5EF4-FFF2-40B4-BE49-F238E27FC236}">
                <a16:creationId xmlns:a16="http://schemas.microsoft.com/office/drawing/2014/main" id="{7A76A9D9-6A32-906D-EE57-087C48DE8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523433-9B41-D246-505D-12624AADC1D8}"/>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281673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9860-4EDC-03F4-2B78-3FBB07403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604A78-0DE1-503C-3956-947F468D1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A89E2-C6C6-D44E-5E01-9D578316E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3AE46-FD7B-4E8F-DE8B-424020AA1F96}"/>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6046FA92-D9AB-9E31-1175-095F01F9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BD1E4-3168-6B8F-92DB-67D44FCF7A95}"/>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79133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2E50-D11F-07C1-98F6-C2BE54380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09B56-19A4-7CC8-6413-CB4C117C6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0D810-532C-39FE-42BC-18DF49F5B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20619-7B98-9495-18FC-715B016C7965}"/>
              </a:ext>
            </a:extLst>
          </p:cNvPr>
          <p:cNvSpPr>
            <a:spLocks noGrp="1"/>
          </p:cNvSpPr>
          <p:nvPr>
            <p:ph type="dt" sz="half" idx="10"/>
          </p:nvPr>
        </p:nvSpPr>
        <p:spPr/>
        <p:txBody>
          <a:bodyPr/>
          <a:lstStyle/>
          <a:p>
            <a:fld id="{ACDAE1C6-1D37-A54D-9B66-7363EA5C020C}" type="datetimeFigureOut">
              <a:rPr lang="en-US" smtClean="0"/>
              <a:t>12/10/2025</a:t>
            </a:fld>
            <a:endParaRPr lang="en-US"/>
          </a:p>
        </p:txBody>
      </p:sp>
      <p:sp>
        <p:nvSpPr>
          <p:cNvPr id="6" name="Footer Placeholder 5">
            <a:extLst>
              <a:ext uri="{FF2B5EF4-FFF2-40B4-BE49-F238E27FC236}">
                <a16:creationId xmlns:a16="http://schemas.microsoft.com/office/drawing/2014/main" id="{9F467744-5128-E54D-81A6-7F121815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CD436-3A67-8378-D625-8957FD27E8FC}"/>
              </a:ext>
            </a:extLst>
          </p:cNvPr>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20322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3E5A-7EFA-43B6-C5CB-1AB9A4BF0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A879C-671A-BEB2-E0CC-4B1188BDC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4BE5F-F472-227C-160F-77E633492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AE1C6-1D37-A54D-9B66-7363EA5C020C}" type="datetimeFigureOut">
              <a:rPr lang="en-US" smtClean="0"/>
              <a:t>12/10/2025</a:t>
            </a:fld>
            <a:endParaRPr lang="en-US"/>
          </a:p>
        </p:txBody>
      </p:sp>
      <p:sp>
        <p:nvSpPr>
          <p:cNvPr id="5" name="Footer Placeholder 4">
            <a:extLst>
              <a:ext uri="{FF2B5EF4-FFF2-40B4-BE49-F238E27FC236}">
                <a16:creationId xmlns:a16="http://schemas.microsoft.com/office/drawing/2014/main" id="{0574DD4F-BF87-FE81-2280-E0847033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0ABEDB-D519-8BBD-217D-49A26AC00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2DA8-21FA-BF4A-9224-09626931A21A}" type="slidenum">
              <a:rPr lang="en-US" smtClean="0"/>
              <a:t>‹#›</a:t>
            </a:fld>
            <a:endParaRPr lang="en-US"/>
          </a:p>
        </p:txBody>
      </p:sp>
    </p:spTree>
    <p:extLst>
      <p:ext uri="{BB962C8B-B14F-4D97-AF65-F5344CB8AC3E}">
        <p14:creationId xmlns:p14="http://schemas.microsoft.com/office/powerpoint/2010/main" val="125018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rcmi.org/wp-content/uploads/2024/07/Self-Direction-FAQ-7.24.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hyperlink" Target="mailto:lwilson@mmpbiz.com" TargetMode="External"/><Relationship Id="rId2" Type="http://schemas.openxmlformats.org/officeDocument/2006/relationships/hyperlink" Target="mailto:hquaak@gtindependence.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lking@thearcnw.org" TargetMode="External"/><Relationship Id="rId4" Type="http://schemas.openxmlformats.org/officeDocument/2006/relationships/hyperlink" Target="mailto:cdelozier@passelfdirection.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selfdetermination@dwihn.org" TargetMode="Externa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dwihn-org.zoom.us/meeting/register/LhEswdMdSly-WC0nbtiFyg" TargetMode="External"/><Relationship Id="rId7" Type="http://schemas.openxmlformats.org/officeDocument/2006/relationships/image" Target="../media/image1.png"/><Relationship Id="rId2" Type="http://schemas.openxmlformats.org/officeDocument/2006/relationships/hyperlink" Target="https://dwihn-org.zoom.us/meeting/register/_KoJmnt7Q9W8UQ9TlZW5uw"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wihn-org.zoom.us/meeting/register/LQLws2cPQXKZp8yWL_h23w" TargetMode="External"/><Relationship Id="rId4" Type="http://schemas.openxmlformats.org/officeDocument/2006/relationships/hyperlink" Target="https://dwihn-org.zoom.us/meeting/register/a1E9zlp-Tdu4YvXQ6rY_X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selfdetermination@dwihn.org" TargetMode="External"/><Relationship Id="rId4" Type="http://schemas.openxmlformats.org/officeDocument/2006/relationships/hyperlink" Target="https://pixabay.com/ko/%ED%8D%BC%EC%A6%90-%ED%8C%80-%EC%8B%A4%EC%97%85%EA%B0%80-%ED%98%91%EB%A0%A5-%ED%95%A8%EA%BB%98-%EC%BB%A4%EB%AE%A4%EB%8B%88%ED%8B%B0-%EB%8A%A5%EB%A0%A5-%EA%B2%BD%ED%97%98-%EC%9C%A0%EC%97%B0%EC%84%B1-26519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esearchoutreach.org/articles/what-team-communication-can-tell-us-about-team-effectivene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681-0DD5-5260-DE51-AAA214051401}"/>
              </a:ext>
            </a:extLst>
          </p:cNvPr>
          <p:cNvPicPr>
            <a:picLocks noChangeAspect="1"/>
          </p:cNvPicPr>
          <p:nvPr/>
        </p:nvPicPr>
        <p:blipFill rotWithShape="1">
          <a:blip r:embed="rId2"/>
          <a:srcRect t="140" b="140"/>
          <a:stretch/>
        </p:blipFill>
        <p:spPr>
          <a:xfrm>
            <a:off x="142947" y="0"/>
            <a:ext cx="3640777" cy="2066409"/>
          </a:xfrm>
          <a:prstGeom prst="rect">
            <a:avLst/>
          </a:prstGeom>
        </p:spPr>
      </p:pic>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416469" y="1980"/>
            <a:ext cx="1693963" cy="6856019"/>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84FC2039-1C00-EBF8-7470-4081E45A3C9D}"/>
              </a:ext>
            </a:extLst>
          </p:cNvPr>
          <p:cNvSpPr>
            <a:spLocks noGrp="1"/>
          </p:cNvSpPr>
          <p:nvPr>
            <p:ph type="ctrTitle"/>
          </p:nvPr>
        </p:nvSpPr>
        <p:spPr>
          <a:xfrm>
            <a:off x="1484307" y="2066409"/>
            <a:ext cx="8769048" cy="5114068"/>
          </a:xfrm>
        </p:spPr>
        <p:txBody>
          <a:bodyPr>
            <a:normAutofit fontScale="90000"/>
          </a:bodyPr>
          <a:lstStyle/>
          <a:p>
            <a:pPr defTabSz="457063">
              <a:lnSpc>
                <a:spcPct val="100000"/>
              </a:lnSpc>
              <a:spcBef>
                <a:spcPct val="20000"/>
              </a:spcBef>
              <a:spcAft>
                <a:spcPts val="600"/>
              </a:spcAft>
              <a:defRPr/>
            </a:pP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Fourth and Final SD Quarterly Training for 2025;</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Focus on Essential Areas from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Lessons Learned</a:t>
            </a:r>
            <a:br>
              <a:rPr lang="en-US" sz="4000" b="1" dirty="0">
                <a:latin typeface="Times New Roman"/>
                <a:cs typeface="Times New Roman"/>
              </a:rPr>
            </a:br>
            <a:br>
              <a:rPr lang="en-US" sz="4000" b="1" dirty="0">
                <a:latin typeface="Times New Roman"/>
                <a:ea typeface="+mj-lt"/>
                <a:cs typeface="Times New Roman"/>
              </a:rPr>
            </a:br>
            <a:r>
              <a:rPr lang="en-US" sz="4000" b="1" dirty="0">
                <a:solidFill>
                  <a:prstClr val="black"/>
                </a:solidFill>
                <a:latin typeface="Calibri Light"/>
                <a:ea typeface="Calibri Light"/>
                <a:cs typeface="Calibri Light"/>
              </a:rPr>
              <a:t>  </a:t>
            </a:r>
            <a:br>
              <a:rPr lang="en-US" b="1" dirty="0">
                <a:latin typeface="Times New Roman" panose="02020603050405020304" pitchFamily="18" charset="0"/>
                <a:cs typeface="Times New Roman" panose="02020603050405020304" pitchFamily="18" charset="0"/>
              </a:rPr>
            </a:br>
            <a:r>
              <a:rPr kumimoji="0" lang="en-US" sz="2050" b="1" i="0" u="sng" strike="noStrike" kern="1200" cap="none" spc="0" normalizeH="0" baseline="0" noProof="0" dirty="0">
                <a:ln>
                  <a:noFill/>
                </a:ln>
                <a:solidFill>
                  <a:prstClr val="black"/>
                </a:solidFill>
                <a:effectLst/>
                <a:uLnTx/>
                <a:uFillTx/>
                <a:latin typeface="Times New Roman"/>
                <a:ea typeface="+mn-ea"/>
                <a:cs typeface="Times New Roman"/>
              </a:rPr>
              <a:t>SD Team</a:t>
            </a:r>
            <a:br>
              <a:rPr lang="en-US" sz="205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Beverly Thompson, Chaundrika Baldwin , </a:t>
            </a:r>
            <a:r>
              <a:rPr kumimoji="0" lang="en-US" sz="2050" b="1" i="0" u="none" strike="noStrike" kern="1200" cap="none" spc="0" normalizeH="0" baseline="0" noProof="0" dirty="0">
                <a:ln>
                  <a:noFill/>
                </a:ln>
                <a:solidFill>
                  <a:prstClr val="black"/>
                </a:solidFill>
                <a:effectLst/>
                <a:uLnTx/>
                <a:uFillTx/>
                <a:latin typeface="Times New Roman"/>
                <a:ea typeface="+mn-ea"/>
                <a:cs typeface="Times New Roman"/>
              </a:rPr>
              <a:t>Lucinda Brown</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t>                                                </a:t>
            </a:r>
            <a:br>
              <a:rPr kumimoji="0" lang="en-US" sz="2050" b="0" i="0" u="none" strike="noStrike" kern="1200" cap="none" spc="0" normalizeH="0" baseline="0" noProof="0" dirty="0">
                <a:ln>
                  <a:noFill/>
                </a:ln>
                <a:solidFill>
                  <a:prstClr val="black"/>
                </a:solidFill>
                <a:effectLst/>
                <a:uLnTx/>
                <a:uFillTx/>
                <a:latin typeface="Times New Roman"/>
                <a:ea typeface="+mn-ea"/>
                <a:cs typeface="Times New Roman"/>
              </a:rPr>
            </a:br>
            <a:endParaRPr lang="en-US" sz="2050" b="1" dirty="0">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8EEB80A-27F5-2551-E463-F6C130B942D2}"/>
              </a:ext>
            </a:extLst>
          </p:cNvPr>
          <p:cNvSpPr txBox="1"/>
          <p:nvPr/>
        </p:nvSpPr>
        <p:spPr>
          <a:xfrm>
            <a:off x="8880954" y="6322698"/>
            <a:ext cx="2229633" cy="369332"/>
          </a:xfrm>
          <a:prstGeom prst="rect">
            <a:avLst/>
          </a:prstGeom>
          <a:noFill/>
        </p:spPr>
        <p:txBody>
          <a:bodyPr wrap="square" rtlCol="0">
            <a:spAutoFit/>
          </a:bodyPr>
          <a:lstStyle/>
          <a:p>
            <a:r>
              <a:rPr lang="en-US" b="1" dirty="0"/>
              <a:t>December 9, 2025</a:t>
            </a:r>
          </a:p>
        </p:txBody>
      </p:sp>
    </p:spTree>
    <p:extLst>
      <p:ext uri="{BB962C8B-B14F-4D97-AF65-F5344CB8AC3E}">
        <p14:creationId xmlns:p14="http://schemas.microsoft.com/office/powerpoint/2010/main" val="323235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A28B-07AE-12BB-A085-F8DE827A5A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79B657-3EA7-4271-491F-627B1A4F8295}"/>
              </a:ext>
            </a:extLst>
          </p:cNvPr>
          <p:cNvPicPr>
            <a:picLocks noChangeAspect="1"/>
          </p:cNvPicPr>
          <p:nvPr/>
        </p:nvPicPr>
        <p:blipFill rotWithShape="1">
          <a:blip r:embed="rId2"/>
          <a:srcRect t="140" b="140"/>
          <a:stretch/>
        </p:blipFill>
        <p:spPr>
          <a:xfrm>
            <a:off x="102444" y="-30172"/>
            <a:ext cx="1413033" cy="790594"/>
          </a:xfrm>
          <a:prstGeom prst="rect">
            <a:avLst/>
          </a:prstGeom>
        </p:spPr>
      </p:pic>
      <p:sp>
        <p:nvSpPr>
          <p:cNvPr id="7" name="Freeform 2">
            <a:extLst>
              <a:ext uri="{FF2B5EF4-FFF2-40B4-BE49-F238E27FC236}">
                <a16:creationId xmlns:a16="http://schemas.microsoft.com/office/drawing/2014/main" id="{8698EB96-8D80-0DD3-6A36-5B3E51183178}"/>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4" name="TextBox 3">
            <a:extLst>
              <a:ext uri="{FF2B5EF4-FFF2-40B4-BE49-F238E27FC236}">
                <a16:creationId xmlns:a16="http://schemas.microsoft.com/office/drawing/2014/main" id="{2A2E4139-CAF8-8312-665A-2FE6DFF20D47}"/>
              </a:ext>
            </a:extLst>
          </p:cNvPr>
          <p:cNvSpPr txBox="1"/>
          <p:nvPr/>
        </p:nvSpPr>
        <p:spPr>
          <a:xfrm>
            <a:off x="7328262" y="5661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90B49AF7-A31D-9BBC-5AB9-886FD8343742}"/>
              </a:ext>
            </a:extLst>
          </p:cNvPr>
          <p:cNvSpPr txBox="1"/>
          <p:nvPr/>
        </p:nvSpPr>
        <p:spPr>
          <a:xfrm>
            <a:off x="1752266" y="137680"/>
            <a:ext cx="8184910" cy="707886"/>
          </a:xfrm>
          <a:prstGeom prst="rect">
            <a:avLst/>
          </a:prstGeom>
          <a:noFill/>
        </p:spPr>
        <p:txBody>
          <a:bodyPr wrap="square" rtlCol="0">
            <a:spAutoFit/>
          </a:bodyPr>
          <a:lstStyle/>
          <a:p>
            <a:pPr algn="ctr"/>
            <a:r>
              <a:rPr lang="en-US" sz="4000" b="1" dirty="0"/>
              <a:t>Community Living Supports (H2015)</a:t>
            </a:r>
          </a:p>
        </p:txBody>
      </p:sp>
      <p:sp>
        <p:nvSpPr>
          <p:cNvPr id="3" name="TextBox 2">
            <a:extLst>
              <a:ext uri="{FF2B5EF4-FFF2-40B4-BE49-F238E27FC236}">
                <a16:creationId xmlns:a16="http://schemas.microsoft.com/office/drawing/2014/main" id="{7830186E-6E90-B5DE-CBD0-9D8864B74A15}"/>
              </a:ext>
            </a:extLst>
          </p:cNvPr>
          <p:cNvSpPr txBox="1"/>
          <p:nvPr/>
        </p:nvSpPr>
        <p:spPr>
          <a:xfrm>
            <a:off x="666750" y="760422"/>
            <a:ext cx="9830890" cy="5632311"/>
          </a:xfrm>
          <a:prstGeom prst="rect">
            <a:avLst/>
          </a:prstGeom>
          <a:noFill/>
        </p:spPr>
        <p:txBody>
          <a:bodyPr wrap="square" rtlCol="0">
            <a:spAutoFit/>
          </a:bodyPr>
          <a:lstStyle/>
          <a:p>
            <a:r>
              <a:rPr lang="en-US" sz="2400" dirty="0"/>
              <a:t>Community Living Supports are authorized to facilitate an individual’s independence, productivity, and promote inclusion and participation.</a:t>
            </a:r>
          </a:p>
          <a:p>
            <a:endParaRPr lang="en-US" sz="2400" dirty="0"/>
          </a:p>
          <a:p>
            <a:r>
              <a:rPr lang="en-US" sz="2400" dirty="0"/>
              <a:t>Teaching, training, and guiding the person to development a skill</a:t>
            </a:r>
          </a:p>
          <a:p>
            <a:pPr marL="342900" indent="-342900">
              <a:buFontTx/>
              <a:buChar char="-"/>
            </a:pPr>
            <a:r>
              <a:rPr lang="en-US" sz="2400" dirty="0"/>
              <a:t>Meal preparation</a:t>
            </a:r>
          </a:p>
          <a:p>
            <a:pPr marL="342900" indent="-342900">
              <a:buFontTx/>
              <a:buChar char="-"/>
            </a:pPr>
            <a:r>
              <a:rPr lang="en-US" sz="2400" dirty="0"/>
              <a:t>Laundry</a:t>
            </a:r>
          </a:p>
          <a:p>
            <a:pPr marL="342900" indent="-342900">
              <a:buFontTx/>
              <a:buChar char="-"/>
            </a:pPr>
            <a:r>
              <a:rPr lang="en-US" sz="2400" dirty="0"/>
              <a:t>Household care</a:t>
            </a:r>
          </a:p>
          <a:p>
            <a:pPr marL="342900" indent="-342900">
              <a:buFontTx/>
              <a:buChar char="-"/>
            </a:pPr>
            <a:r>
              <a:rPr lang="en-US" sz="2400" dirty="0"/>
              <a:t>Bathing, dressing, personal hygiene</a:t>
            </a:r>
          </a:p>
          <a:p>
            <a:pPr marL="342900" indent="-342900">
              <a:buFontTx/>
              <a:buChar char="-"/>
            </a:pPr>
            <a:r>
              <a:rPr lang="en-US" sz="2400" dirty="0"/>
              <a:t>Shopping</a:t>
            </a:r>
          </a:p>
          <a:p>
            <a:pPr marL="342900" indent="-342900">
              <a:buFontTx/>
              <a:buChar char="-"/>
            </a:pPr>
            <a:r>
              <a:rPr lang="en-US" sz="2400" dirty="0"/>
              <a:t>Socialization and relationship building</a:t>
            </a:r>
          </a:p>
          <a:p>
            <a:pPr marL="342900" indent="-342900">
              <a:buFontTx/>
              <a:buChar char="-"/>
            </a:pPr>
            <a:r>
              <a:rPr lang="en-US" sz="2400" dirty="0"/>
              <a:t>Transportation</a:t>
            </a:r>
          </a:p>
          <a:p>
            <a:pPr marL="342900" indent="-342900">
              <a:buFontTx/>
              <a:buChar char="-"/>
            </a:pPr>
            <a:r>
              <a:rPr lang="en-US" sz="2400" dirty="0"/>
              <a:t>Participation in community activities</a:t>
            </a:r>
          </a:p>
          <a:p>
            <a:pPr marL="342900" indent="-342900">
              <a:buFontTx/>
              <a:buChar char="-"/>
            </a:pPr>
            <a:endParaRPr lang="en-US" sz="2400" dirty="0"/>
          </a:p>
          <a:p>
            <a:r>
              <a:rPr lang="en-US" sz="2400" b="1" dirty="0"/>
              <a:t>It is essential that the staff document and perform the task from a teaching, training, and guiding perspective, and NOT do the task for the person.  </a:t>
            </a:r>
          </a:p>
        </p:txBody>
      </p:sp>
    </p:spTree>
    <p:extLst>
      <p:ext uri="{BB962C8B-B14F-4D97-AF65-F5344CB8AC3E}">
        <p14:creationId xmlns:p14="http://schemas.microsoft.com/office/powerpoint/2010/main" val="366912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340F7-5C82-7221-738F-C049A167B5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0974A4-937C-526C-C008-621080A084DD}"/>
              </a:ext>
            </a:extLst>
          </p:cNvPr>
          <p:cNvPicPr>
            <a:picLocks noChangeAspect="1"/>
          </p:cNvPicPr>
          <p:nvPr/>
        </p:nvPicPr>
        <p:blipFill rotWithShape="1">
          <a:blip r:embed="rId2"/>
          <a:srcRect t="140" b="140"/>
          <a:stretch/>
        </p:blipFill>
        <p:spPr>
          <a:xfrm>
            <a:off x="102444" y="-30172"/>
            <a:ext cx="1413033" cy="790594"/>
          </a:xfrm>
          <a:prstGeom prst="rect">
            <a:avLst/>
          </a:prstGeom>
        </p:spPr>
      </p:pic>
      <p:sp>
        <p:nvSpPr>
          <p:cNvPr id="7" name="Freeform 2">
            <a:extLst>
              <a:ext uri="{FF2B5EF4-FFF2-40B4-BE49-F238E27FC236}">
                <a16:creationId xmlns:a16="http://schemas.microsoft.com/office/drawing/2014/main" id="{2D0DAF41-087C-A41D-46F6-82B4B7D374F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4" name="TextBox 3">
            <a:extLst>
              <a:ext uri="{FF2B5EF4-FFF2-40B4-BE49-F238E27FC236}">
                <a16:creationId xmlns:a16="http://schemas.microsoft.com/office/drawing/2014/main" id="{50BFDAFC-8F32-BD20-D97D-5092D8329098}"/>
              </a:ext>
            </a:extLst>
          </p:cNvPr>
          <p:cNvSpPr txBox="1"/>
          <p:nvPr/>
        </p:nvSpPr>
        <p:spPr>
          <a:xfrm>
            <a:off x="7328262" y="5661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873F08EB-562C-C68D-7637-F44BFF2A98DF}"/>
              </a:ext>
            </a:extLst>
          </p:cNvPr>
          <p:cNvSpPr txBox="1"/>
          <p:nvPr/>
        </p:nvSpPr>
        <p:spPr>
          <a:xfrm>
            <a:off x="1689858" y="551953"/>
            <a:ext cx="8184910" cy="707886"/>
          </a:xfrm>
          <a:prstGeom prst="rect">
            <a:avLst/>
          </a:prstGeom>
          <a:noFill/>
        </p:spPr>
        <p:txBody>
          <a:bodyPr wrap="square" rtlCol="0">
            <a:spAutoFit/>
          </a:bodyPr>
          <a:lstStyle/>
          <a:p>
            <a:pPr algn="ctr"/>
            <a:r>
              <a:rPr lang="en-US" sz="4000" b="1" dirty="0"/>
              <a:t>Home Help</a:t>
            </a:r>
          </a:p>
        </p:txBody>
      </p:sp>
      <p:sp>
        <p:nvSpPr>
          <p:cNvPr id="3" name="TextBox 2">
            <a:extLst>
              <a:ext uri="{FF2B5EF4-FFF2-40B4-BE49-F238E27FC236}">
                <a16:creationId xmlns:a16="http://schemas.microsoft.com/office/drawing/2014/main" id="{DB29D2A6-83FD-16C0-83C7-1BD4A67D268C}"/>
              </a:ext>
            </a:extLst>
          </p:cNvPr>
          <p:cNvSpPr txBox="1"/>
          <p:nvPr/>
        </p:nvSpPr>
        <p:spPr>
          <a:xfrm>
            <a:off x="961285" y="1259839"/>
            <a:ext cx="9144000" cy="4893647"/>
          </a:xfrm>
          <a:prstGeom prst="rect">
            <a:avLst/>
          </a:prstGeom>
          <a:noFill/>
        </p:spPr>
        <p:txBody>
          <a:bodyPr wrap="square" rtlCol="0">
            <a:spAutoFit/>
          </a:bodyPr>
          <a:lstStyle/>
          <a:p>
            <a:r>
              <a:rPr lang="en-US" sz="2400" dirty="0"/>
              <a:t>The Home Help program is administered by the Michigan Department of Health and Human Services (MDHHS) and provides personal care services to individuals who need </a:t>
            </a:r>
            <a:r>
              <a:rPr lang="en-US" sz="2400" b="1" dirty="0"/>
              <a:t>hands-on</a:t>
            </a:r>
            <a:r>
              <a:rPr lang="en-US" sz="2400" dirty="0"/>
              <a:t> assistance with Activities of Daily Living.</a:t>
            </a:r>
          </a:p>
          <a:p>
            <a:endParaRPr lang="en-US" sz="2400" dirty="0"/>
          </a:p>
          <a:p>
            <a:r>
              <a:rPr lang="en-US" sz="2400" dirty="0"/>
              <a:t>“Hands on” means </a:t>
            </a:r>
            <a:r>
              <a:rPr lang="en-US" sz="2400" b="1" dirty="0"/>
              <a:t>doing the skill for </a:t>
            </a:r>
            <a:r>
              <a:rPr lang="en-US" sz="2400" dirty="0"/>
              <a:t>the person</a:t>
            </a:r>
          </a:p>
          <a:p>
            <a:r>
              <a:rPr lang="en-US" sz="2400" dirty="0"/>
              <a:t>-Personal Care like bathing, grooming, and dressing</a:t>
            </a:r>
          </a:p>
          <a:p>
            <a:r>
              <a:rPr lang="en-US" sz="2400" dirty="0"/>
              <a:t>-Cleaning, light housekeeping</a:t>
            </a:r>
          </a:p>
          <a:p>
            <a:r>
              <a:rPr lang="en-US" sz="2400" dirty="0"/>
              <a:t>-Laundry</a:t>
            </a:r>
          </a:p>
          <a:p>
            <a:r>
              <a:rPr lang="en-US" sz="2400" dirty="0"/>
              <a:t>-Shopping</a:t>
            </a:r>
          </a:p>
          <a:p>
            <a:r>
              <a:rPr lang="en-US" sz="2400" dirty="0"/>
              <a:t>-Meal Preparation</a:t>
            </a:r>
          </a:p>
          <a:p>
            <a:endParaRPr lang="en-US" sz="2400" dirty="0"/>
          </a:p>
          <a:p>
            <a:r>
              <a:rPr lang="en-US" sz="2400" dirty="0"/>
              <a:t>Home Help cannot be provided at the same time as any other service.  </a:t>
            </a:r>
          </a:p>
        </p:txBody>
      </p:sp>
    </p:spTree>
    <p:extLst>
      <p:ext uri="{BB962C8B-B14F-4D97-AF65-F5344CB8AC3E}">
        <p14:creationId xmlns:p14="http://schemas.microsoft.com/office/powerpoint/2010/main" val="16493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C3F6C-7A06-A3E0-FD77-07B1CBFB3A3F}"/>
              </a:ext>
            </a:extLst>
          </p:cNvPr>
          <p:cNvSpPr>
            <a:spLocks noGrp="1"/>
          </p:cNvSpPr>
          <p:nvPr>
            <p:ph type="title"/>
          </p:nvPr>
        </p:nvSpPr>
        <p:spPr>
          <a:xfrm>
            <a:off x="7555977" y="1297485"/>
            <a:ext cx="3541700" cy="2847413"/>
          </a:xfrm>
        </p:spPr>
        <p:txBody>
          <a:bodyPr vert="horz" lIns="91440" tIns="45720" rIns="91440" bIns="45720" rtlCol="0" anchor="b">
            <a:normAutofit/>
          </a:bodyPr>
          <a:lstStyle/>
          <a:p>
            <a:r>
              <a:rPr lang="en-US" sz="3300" b="1" kern="1200" dirty="0">
                <a:solidFill>
                  <a:schemeClr val="tx1"/>
                </a:solidFill>
                <a:latin typeface="+mj-lt"/>
                <a:ea typeface="+mj-ea"/>
                <a:cs typeface="+mj-cs"/>
              </a:rPr>
              <a:t>Along with the Benefits of Self-Directing Services, the employer is also responsible for</a:t>
            </a:r>
          </a:p>
        </p:txBody>
      </p:sp>
      <p:pic>
        <p:nvPicPr>
          <p:cNvPr id="4" name="Picture 3" descr="Hand Hands Handshake · Free vector graphic on Pixabay">
            <a:extLst>
              <a:ext uri="{FF2B5EF4-FFF2-40B4-BE49-F238E27FC236}">
                <a16:creationId xmlns:a16="http://schemas.microsoft.com/office/drawing/2014/main" id="{737E2C84-37B4-E6ED-C6F2-E2EEF7946C3C}"/>
              </a:ext>
            </a:extLst>
          </p:cNvPr>
          <p:cNvPicPr>
            <a:picLocks noChangeAspect="1"/>
          </p:cNvPicPr>
          <p:nvPr/>
        </p:nvPicPr>
        <p:blipFill>
          <a:blip r:embed="rId2"/>
          <a:stretch>
            <a:fillRect/>
          </a:stretch>
        </p:blipFill>
        <p:spPr>
          <a:xfrm>
            <a:off x="1296558" y="1297485"/>
            <a:ext cx="5604636" cy="4245511"/>
          </a:xfrm>
          <a:prstGeom prst="rect">
            <a:avLst/>
          </a:prstGeom>
        </p:spPr>
      </p:pic>
      <p:sp>
        <p:nvSpPr>
          <p:cNvPr id="3" name="TextBox 2">
            <a:extLst>
              <a:ext uri="{FF2B5EF4-FFF2-40B4-BE49-F238E27FC236}">
                <a16:creationId xmlns:a16="http://schemas.microsoft.com/office/drawing/2014/main" id="{0B8BF7E0-3692-D2AC-2A29-4B37ADD27D06}"/>
              </a:ext>
            </a:extLst>
          </p:cNvPr>
          <p:cNvSpPr txBox="1"/>
          <p:nvPr/>
        </p:nvSpPr>
        <p:spPr>
          <a:xfrm>
            <a:off x="7555978" y="4142610"/>
            <a:ext cx="3728763" cy="1200329"/>
          </a:xfrm>
          <a:prstGeom prst="rect">
            <a:avLst/>
          </a:prstGeom>
          <a:noFill/>
        </p:spPr>
        <p:txBody>
          <a:bodyPr wrap="square" rtlCol="0">
            <a:spAutoFit/>
          </a:bodyPr>
          <a:lstStyle/>
          <a:p>
            <a:pPr algn="ctr"/>
            <a:r>
              <a:rPr lang="en-US" sz="3600" b="1" dirty="0"/>
              <a:t>Documentation</a:t>
            </a:r>
          </a:p>
          <a:p>
            <a:pPr algn="ctr"/>
            <a:r>
              <a:rPr lang="en-US" sz="3600" b="1" dirty="0"/>
              <a:t>And Staff Training</a:t>
            </a:r>
          </a:p>
        </p:txBody>
      </p:sp>
      <p:pic>
        <p:nvPicPr>
          <p:cNvPr id="5" name="Picture 4">
            <a:extLst>
              <a:ext uri="{FF2B5EF4-FFF2-40B4-BE49-F238E27FC236}">
                <a16:creationId xmlns:a16="http://schemas.microsoft.com/office/drawing/2014/main" id="{8BC2F4F2-FB08-6B0A-EC39-A6AD9EC22BE0}"/>
              </a:ext>
            </a:extLst>
          </p:cNvPr>
          <p:cNvPicPr>
            <a:picLocks noChangeAspect="1"/>
          </p:cNvPicPr>
          <p:nvPr/>
        </p:nvPicPr>
        <p:blipFill rotWithShape="1">
          <a:blip r:embed="rId3"/>
          <a:srcRect t="140" b="140"/>
          <a:stretch/>
        </p:blipFill>
        <p:spPr>
          <a:xfrm>
            <a:off x="-18675" y="5783672"/>
            <a:ext cx="1647229" cy="923149"/>
          </a:xfrm>
          <a:prstGeom prst="rect">
            <a:avLst/>
          </a:prstGeom>
        </p:spPr>
      </p:pic>
    </p:spTree>
    <p:extLst>
      <p:ext uri="{BB962C8B-B14F-4D97-AF65-F5344CB8AC3E}">
        <p14:creationId xmlns:p14="http://schemas.microsoft.com/office/powerpoint/2010/main" val="195770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1FF4F-DE92-083A-62B7-24B281F075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3B4B88-6EFD-C9B2-E1E3-7D0A21B596EB}"/>
              </a:ext>
            </a:extLst>
          </p:cNvPr>
          <p:cNvPicPr>
            <a:picLocks noChangeAspect="1"/>
          </p:cNvPicPr>
          <p:nvPr/>
        </p:nvPicPr>
        <p:blipFill rotWithShape="1">
          <a:blip r:embed="rId2"/>
          <a:srcRect t="140" b="140"/>
          <a:stretch/>
        </p:blipFill>
        <p:spPr>
          <a:xfrm>
            <a:off x="158278" y="5547892"/>
            <a:ext cx="2057021" cy="1150906"/>
          </a:xfrm>
          <a:prstGeom prst="rect">
            <a:avLst/>
          </a:prstGeom>
        </p:spPr>
      </p:pic>
      <p:sp>
        <p:nvSpPr>
          <p:cNvPr id="7" name="Freeform 2">
            <a:extLst>
              <a:ext uri="{FF2B5EF4-FFF2-40B4-BE49-F238E27FC236}">
                <a16:creationId xmlns:a16="http://schemas.microsoft.com/office/drawing/2014/main" id="{3D42B741-0BF5-CC11-1B17-8B951A552DE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938BCAE-273E-EDA6-85DE-8DE8CFAC4538}"/>
              </a:ext>
            </a:extLst>
          </p:cNvPr>
          <p:cNvSpPr>
            <a:spLocks noGrp="1"/>
          </p:cNvSpPr>
          <p:nvPr>
            <p:ph type="ctrTitle"/>
          </p:nvPr>
        </p:nvSpPr>
        <p:spPr>
          <a:xfrm>
            <a:off x="339155" y="2897357"/>
            <a:ext cx="10578742" cy="3889022"/>
          </a:xfrm>
        </p:spPr>
        <p:txBody>
          <a:bodyPr>
            <a:normAutofit fontScale="90000"/>
          </a:bodyPr>
          <a:lstStyle/>
          <a:p>
            <a:pPr algn="l" defTabSz="457063">
              <a:defRPr/>
            </a:pPr>
            <a:r>
              <a:rPr lang="en-US" sz="3600" b="1" dirty="0">
                <a:solidFill>
                  <a:prstClr val="black">
                    <a:lumMod val="85000"/>
                    <a:lumOff val="15000"/>
                  </a:prstClr>
                </a:solidFill>
                <a:ea typeface="+mj-lt"/>
                <a:cs typeface="+mj-lt"/>
              </a:rPr>
              <a:t>Per the Michigan Medicaid Provider Manual, </a:t>
            </a:r>
            <a:br>
              <a:rPr lang="en-US" sz="3600" b="1" dirty="0">
                <a:solidFill>
                  <a:prstClr val="black">
                    <a:lumMod val="85000"/>
                    <a:lumOff val="15000"/>
                  </a:prstClr>
                </a:solidFill>
                <a:ea typeface="+mj-lt"/>
                <a:cs typeface="+mj-lt"/>
              </a:rPr>
            </a:br>
            <a:r>
              <a:rPr lang="en-US" sz="3600" dirty="0"/>
              <a:t>“The employer will decide through the person-centered planning process how their staff will document services provided.” </a:t>
            </a:r>
            <a:br>
              <a:rPr lang="en-US" sz="3600" dirty="0"/>
            </a:br>
            <a:r>
              <a:rPr lang="en-US" sz="3600" dirty="0"/>
              <a:t>The employer determines how documentation is organized, as long as the documentation: Meets Michigan’s Medicaid rules </a:t>
            </a:r>
            <a:br>
              <a:rPr lang="en-US" sz="3600" dirty="0"/>
            </a:br>
            <a:r>
              <a:rPr lang="en-US" sz="3600" dirty="0"/>
              <a:t>• Is complete, concise, and accurate, including the face-to-face time spent providing services </a:t>
            </a:r>
            <a:br>
              <a:rPr lang="en-US" sz="3600" dirty="0"/>
            </a:br>
            <a:r>
              <a:rPr lang="en-US" sz="3600" dirty="0"/>
              <a:t>• Is legible, signed, and dated </a:t>
            </a:r>
            <a:br>
              <a:rPr lang="en-US" sz="3600" b="1" dirty="0">
                <a:solidFill>
                  <a:prstClr val="black">
                    <a:lumMod val="85000"/>
                    <a:lumOff val="15000"/>
                  </a:prstClr>
                </a:solidFill>
                <a:ea typeface="+mj-lt"/>
                <a:cs typeface="+mj-lt"/>
              </a:rPr>
            </a:br>
            <a:br>
              <a:rPr lang="en-US" sz="2800" b="1" dirty="0">
                <a:solidFill>
                  <a:prstClr val="black">
                    <a:lumMod val="85000"/>
                    <a:lumOff val="15000"/>
                  </a:prstClr>
                </a:solidFill>
                <a:ea typeface="+mj-lt"/>
                <a:cs typeface="+mj-lt"/>
              </a:rPr>
            </a:br>
            <a:br>
              <a:rPr lang="en-US" sz="2800" b="1" dirty="0">
                <a:solidFill>
                  <a:prstClr val="black">
                    <a:lumMod val="85000"/>
                    <a:lumOff val="15000"/>
                  </a:prstClr>
                </a:solidFill>
                <a:ea typeface="+mj-lt"/>
                <a:cs typeface="+mj-lt"/>
              </a:rPr>
            </a:br>
            <a:r>
              <a:rPr lang="en-US" sz="2800" b="1" dirty="0">
                <a:solidFill>
                  <a:prstClr val="black">
                    <a:lumMod val="85000"/>
                    <a:lumOff val="15000"/>
                  </a:prstClr>
                </a:solidFill>
                <a:ea typeface="+mj-lt"/>
                <a:cs typeface="+mj-lt"/>
              </a:rPr>
              <a:t>     </a:t>
            </a:r>
            <a:br>
              <a:rPr lang="en-US" sz="2800" b="1" dirty="0">
                <a:solidFill>
                  <a:prstClr val="black">
                    <a:lumMod val="85000"/>
                    <a:lumOff val="15000"/>
                  </a:prstClr>
                </a:solidFill>
                <a:ea typeface="+mj-lt"/>
                <a:cs typeface="+mj-lt"/>
              </a:rPr>
            </a:br>
            <a:r>
              <a:rPr lang="en-US" sz="2800" b="1" dirty="0">
                <a:solidFill>
                  <a:prstClr val="black">
                    <a:lumMod val="85000"/>
                    <a:lumOff val="15000"/>
                  </a:prstClr>
                </a:solidFill>
                <a:ea typeface="+mj-lt"/>
                <a:cs typeface="+mj-lt"/>
              </a:rPr>
              <a:t>                                                                  </a:t>
            </a:r>
            <a:r>
              <a:rPr lang="en-US" sz="1600" b="1" dirty="0">
                <a:solidFill>
                  <a:prstClr val="black">
                    <a:lumMod val="85000"/>
                    <a:lumOff val="15000"/>
                  </a:prstClr>
                </a:solidFill>
                <a:latin typeface="Times New Roman" panose="02020603050405020304" pitchFamily="18" charset="0"/>
                <a:ea typeface="+mn-ea"/>
                <a:cs typeface="Times New Roman" panose="02020603050405020304" pitchFamily="18" charset="0"/>
                <a:hlinkClick r:id="rId4"/>
              </a:rPr>
              <a:t>https://arcmi.org/wp-content/uploads/2024/07/Self-Direction-FAQ-7.24.pdf</a:t>
            </a:r>
            <a:r>
              <a:rPr lang="en-US" sz="1600" b="1" dirty="0">
                <a:solidFill>
                  <a:prstClr val="black">
                    <a:lumMod val="85000"/>
                    <a:lumOff val="15000"/>
                  </a:prstClr>
                </a:solidFill>
                <a:latin typeface="Times New Roman" panose="02020603050405020304" pitchFamily="18" charset="0"/>
                <a:ea typeface="+mn-ea"/>
                <a:cs typeface="Times New Roman" panose="02020603050405020304" pitchFamily="18" charset="0"/>
              </a:rPr>
              <a:t>. </a:t>
            </a:r>
          </a:p>
        </p:txBody>
      </p:sp>
      <p:sp>
        <p:nvSpPr>
          <p:cNvPr id="3" name="TextBox 2">
            <a:extLst>
              <a:ext uri="{FF2B5EF4-FFF2-40B4-BE49-F238E27FC236}">
                <a16:creationId xmlns:a16="http://schemas.microsoft.com/office/drawing/2014/main" id="{39D709B3-B532-079B-C749-A8D4CC4ED8DF}"/>
              </a:ext>
            </a:extLst>
          </p:cNvPr>
          <p:cNvSpPr txBox="1"/>
          <p:nvPr/>
        </p:nvSpPr>
        <p:spPr>
          <a:xfrm>
            <a:off x="784507" y="547470"/>
            <a:ext cx="101333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ea typeface="Calibri" panose="020F0502020204030204"/>
                <a:cs typeface="Calibri" panose="020F0502020204030204"/>
              </a:rPr>
              <a:t>*How Staff will Document Progress</a:t>
            </a:r>
          </a:p>
        </p:txBody>
      </p:sp>
    </p:spTree>
    <p:extLst>
      <p:ext uri="{BB962C8B-B14F-4D97-AF65-F5344CB8AC3E}">
        <p14:creationId xmlns:p14="http://schemas.microsoft.com/office/powerpoint/2010/main" val="31307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5CF23-690C-8436-E0D6-BF58288FB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019E2-7852-3268-6E44-79DED35044BD}"/>
              </a:ext>
            </a:extLst>
          </p:cNvPr>
          <p:cNvSpPr>
            <a:spLocks noGrp="1"/>
          </p:cNvSpPr>
          <p:nvPr>
            <p:ph type="title"/>
          </p:nvPr>
        </p:nvSpPr>
        <p:spPr>
          <a:xfrm>
            <a:off x="238125" y="166355"/>
            <a:ext cx="10515600" cy="1325563"/>
          </a:xfrm>
        </p:spPr>
        <p:txBody>
          <a:bodyPr>
            <a:normAutofit/>
          </a:bodyPr>
          <a:lstStyle/>
          <a:p>
            <a:pPr algn="ctr"/>
            <a:r>
              <a:rPr lang="en-US" sz="3200" b="1" dirty="0">
                <a:latin typeface="Times New Roman"/>
                <a:ea typeface="Calibri Light"/>
                <a:cs typeface="Calibri Light"/>
              </a:rPr>
              <a:t>Medicaid Documentation Requirements  </a:t>
            </a:r>
          </a:p>
        </p:txBody>
      </p:sp>
      <p:sp>
        <p:nvSpPr>
          <p:cNvPr id="3" name="Content Placeholder 2">
            <a:extLst>
              <a:ext uri="{FF2B5EF4-FFF2-40B4-BE49-F238E27FC236}">
                <a16:creationId xmlns:a16="http://schemas.microsoft.com/office/drawing/2014/main" id="{25876C18-A0F7-2EE0-D41D-2E935C5F0801}"/>
              </a:ext>
            </a:extLst>
          </p:cNvPr>
          <p:cNvSpPr>
            <a:spLocks noGrp="1"/>
          </p:cNvSpPr>
          <p:nvPr>
            <p:ph idx="1"/>
          </p:nvPr>
        </p:nvSpPr>
        <p:spPr>
          <a:xfrm>
            <a:off x="1116215" y="1221766"/>
            <a:ext cx="9219587" cy="4414467"/>
          </a:xfrm>
        </p:spPr>
        <p:txBody>
          <a:bodyPr vert="horz" lIns="91440" tIns="45720" rIns="91440" bIns="45720" rtlCol="0" anchor="t">
            <a:normAutofit lnSpcReduction="10000"/>
          </a:bodyPr>
          <a:lstStyle/>
          <a:p>
            <a:r>
              <a:rPr lang="en-US" dirty="0"/>
              <a:t>Documentation can only be directly related to the goals in the Individual Plan of Service, or Medicaid funds should not be used for payment and can be subject to recoupment if audited.  Documentation must be detailed enough to support the time provided.  </a:t>
            </a:r>
          </a:p>
          <a:p>
            <a:pPr marL="0" indent="0">
              <a:buNone/>
            </a:pPr>
            <a:r>
              <a:rPr lang="en-US" sz="1800" dirty="0">
                <a:latin typeface="Times New Roman"/>
                <a:ea typeface="Calibri"/>
                <a:cs typeface="Calibri"/>
              </a:rPr>
              <a:t>           For example; </a:t>
            </a:r>
          </a:p>
          <a:p>
            <a:pPr marL="0" indent="0">
              <a:buNone/>
            </a:pPr>
            <a:r>
              <a:rPr lang="en-US" sz="1800" dirty="0">
                <a:latin typeface="Times New Roman"/>
                <a:ea typeface="Calibri"/>
                <a:cs typeface="Calibri"/>
              </a:rPr>
              <a:t>	#1. If the service being billed is for respite, the staff should not be documenting or 	performing tasks related to teaching the person to grocery shop or washing clothes.</a:t>
            </a:r>
          </a:p>
          <a:p>
            <a:pPr marL="0" indent="0">
              <a:buNone/>
            </a:pPr>
            <a:r>
              <a:rPr lang="en-US" sz="1800" dirty="0">
                <a:latin typeface="Times New Roman"/>
                <a:ea typeface="Calibri"/>
                <a:cs typeface="Calibri"/>
              </a:rPr>
              <a:t>	#2. If the staff worked an 8-hour shift and documented, I helped Tina make her bed.  	This would not support an 8-hour shift. </a:t>
            </a:r>
          </a:p>
          <a:p>
            <a:pPr marL="0" indent="0">
              <a:buNone/>
            </a:pPr>
            <a:r>
              <a:rPr lang="en-US" sz="1800" dirty="0">
                <a:latin typeface="Times New Roman"/>
                <a:ea typeface="Calibri"/>
                <a:cs typeface="Calibri"/>
              </a:rPr>
              <a:t>	</a:t>
            </a:r>
          </a:p>
          <a:p>
            <a:pPr marL="0" indent="0" algn="ctr">
              <a:buNone/>
            </a:pPr>
            <a:r>
              <a:rPr lang="en-US" sz="1800" b="1" dirty="0">
                <a:latin typeface="Times New Roman"/>
                <a:ea typeface="Calibri"/>
                <a:cs typeface="Calibri"/>
              </a:rPr>
              <a:t>Services are not about being present with the person but about doing the specific tasks/reasons for the services identified in the Individual Plan of Service.  </a:t>
            </a:r>
          </a:p>
          <a:p>
            <a:pPr>
              <a:buFont typeface="Courier New" panose="020B0604020202020204" pitchFamily="34" charset="0"/>
              <a:buChar char="o"/>
            </a:pPr>
            <a:endParaRPr lang="en-US" sz="1800" dirty="0">
              <a:latin typeface="Times New Roman"/>
              <a:ea typeface="Calibri"/>
              <a:cs typeface="Calibri"/>
            </a:endParaRPr>
          </a:p>
        </p:txBody>
      </p:sp>
      <p:pic>
        <p:nvPicPr>
          <p:cNvPr id="5" name="Picture 4">
            <a:extLst>
              <a:ext uri="{FF2B5EF4-FFF2-40B4-BE49-F238E27FC236}">
                <a16:creationId xmlns:a16="http://schemas.microsoft.com/office/drawing/2014/main" id="{309383E5-6B59-8986-698D-EF18C3489722}"/>
              </a:ext>
            </a:extLst>
          </p:cNvPr>
          <p:cNvPicPr>
            <a:picLocks noChangeAspect="1"/>
          </p:cNvPicPr>
          <p:nvPr/>
        </p:nvPicPr>
        <p:blipFill rotWithShape="1">
          <a:blip r:embed="rId2"/>
          <a:srcRect t="140" b="140"/>
          <a:stretch/>
        </p:blipFill>
        <p:spPr>
          <a:xfrm>
            <a:off x="158278" y="5507349"/>
            <a:ext cx="2125972" cy="1191449"/>
          </a:xfrm>
          <a:prstGeom prst="rect">
            <a:avLst/>
          </a:prstGeom>
        </p:spPr>
      </p:pic>
      <p:sp>
        <p:nvSpPr>
          <p:cNvPr id="6" name="Freeform 2">
            <a:extLst>
              <a:ext uri="{FF2B5EF4-FFF2-40B4-BE49-F238E27FC236}">
                <a16:creationId xmlns:a16="http://schemas.microsoft.com/office/drawing/2014/main" id="{EBD195F0-4BED-81D7-7327-06614E5F7FA4}"/>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Tree>
    <p:extLst>
      <p:ext uri="{BB962C8B-B14F-4D97-AF65-F5344CB8AC3E}">
        <p14:creationId xmlns:p14="http://schemas.microsoft.com/office/powerpoint/2010/main" val="99232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0C59-002D-1DC3-EAA1-AC7124D17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5ED9D-9A59-7683-ADE0-98BF56ECD55F}"/>
              </a:ext>
            </a:extLst>
          </p:cNvPr>
          <p:cNvSpPr>
            <a:spLocks noGrp="1"/>
          </p:cNvSpPr>
          <p:nvPr>
            <p:ph type="title"/>
          </p:nvPr>
        </p:nvSpPr>
        <p:spPr>
          <a:xfrm>
            <a:off x="238125" y="166355"/>
            <a:ext cx="10515600" cy="1325563"/>
          </a:xfrm>
        </p:spPr>
        <p:txBody>
          <a:bodyPr>
            <a:normAutofit/>
          </a:bodyPr>
          <a:lstStyle/>
          <a:p>
            <a:pPr algn="ctr"/>
            <a:r>
              <a:rPr lang="en-US" sz="3200" b="1" dirty="0">
                <a:latin typeface="Times New Roman"/>
                <a:ea typeface="Calibri Light"/>
                <a:cs typeface="Calibri Light"/>
              </a:rPr>
              <a:t>Where Can Documentation be Kept?</a:t>
            </a:r>
          </a:p>
        </p:txBody>
      </p:sp>
      <p:sp>
        <p:nvSpPr>
          <p:cNvPr id="3" name="Content Placeholder 2">
            <a:extLst>
              <a:ext uri="{FF2B5EF4-FFF2-40B4-BE49-F238E27FC236}">
                <a16:creationId xmlns:a16="http://schemas.microsoft.com/office/drawing/2014/main" id="{FB69903A-410A-F416-F066-7037FB036FBA}"/>
              </a:ext>
            </a:extLst>
          </p:cNvPr>
          <p:cNvSpPr>
            <a:spLocks noGrp="1"/>
          </p:cNvSpPr>
          <p:nvPr>
            <p:ph idx="1"/>
          </p:nvPr>
        </p:nvSpPr>
        <p:spPr>
          <a:xfrm>
            <a:off x="1116215" y="1220599"/>
            <a:ext cx="9219587" cy="4414467"/>
          </a:xfrm>
        </p:spPr>
        <p:txBody>
          <a:bodyPr vert="horz" lIns="91440" tIns="45720" rIns="91440" bIns="45720" rtlCol="0" anchor="t">
            <a:normAutofit/>
          </a:bodyPr>
          <a:lstStyle/>
          <a:p>
            <a:pPr>
              <a:buFont typeface="Courier New" panose="020B0604020202020204" pitchFamily="34" charset="0"/>
              <a:buChar char="o"/>
            </a:pPr>
            <a:r>
              <a:rPr lang="en-US" sz="2400" dirty="0">
                <a:latin typeface="Times New Roman"/>
                <a:ea typeface="Calibri"/>
                <a:cs typeface="Calibri"/>
              </a:rPr>
              <a:t>Logs</a:t>
            </a:r>
          </a:p>
          <a:p>
            <a:pPr>
              <a:buFont typeface="Courier New" panose="020B0604020202020204" pitchFamily="34" charset="0"/>
              <a:buChar char="o"/>
            </a:pPr>
            <a:r>
              <a:rPr lang="en-US" sz="2400" dirty="0">
                <a:latin typeface="Times New Roman"/>
                <a:ea typeface="Calibri"/>
                <a:cs typeface="Calibri"/>
              </a:rPr>
              <a:t>Notebooks</a:t>
            </a:r>
          </a:p>
          <a:p>
            <a:pPr>
              <a:buFont typeface="Courier New" panose="020B0604020202020204" pitchFamily="34" charset="0"/>
              <a:buChar char="o"/>
            </a:pPr>
            <a:r>
              <a:rPr lang="en-US" sz="2400" dirty="0">
                <a:latin typeface="Times New Roman"/>
                <a:ea typeface="Calibri"/>
                <a:cs typeface="Calibri"/>
              </a:rPr>
              <a:t>Journals</a:t>
            </a:r>
          </a:p>
          <a:p>
            <a:pPr>
              <a:buFont typeface="Courier New" panose="020B0604020202020204" pitchFamily="34" charset="0"/>
              <a:buChar char="o"/>
            </a:pPr>
            <a:r>
              <a:rPr lang="en-US" sz="2400" dirty="0">
                <a:latin typeface="Times New Roman"/>
                <a:ea typeface="Calibri"/>
                <a:cs typeface="Calibri"/>
              </a:rPr>
              <a:t>Documentation sheets that align with the goals</a:t>
            </a:r>
          </a:p>
          <a:p>
            <a:pPr>
              <a:buFont typeface="Courier New" panose="020B0604020202020204" pitchFamily="34" charset="0"/>
              <a:buChar char="o"/>
            </a:pPr>
            <a:r>
              <a:rPr lang="en-US" sz="2400" dirty="0">
                <a:latin typeface="Times New Roman"/>
                <a:ea typeface="Calibri"/>
                <a:cs typeface="Calibri"/>
              </a:rPr>
              <a:t>Electronic Visit Verification- as long as the employer and Coordinator can review the content.  Confirm with your FMS</a:t>
            </a:r>
          </a:p>
          <a:p>
            <a:pPr>
              <a:buFont typeface="Courier New" panose="020B0604020202020204" pitchFamily="34" charset="0"/>
              <a:buChar char="o"/>
            </a:pPr>
            <a:endParaRPr lang="en-US" sz="2400" dirty="0">
              <a:latin typeface="Times New Roman"/>
              <a:ea typeface="Calibri"/>
              <a:cs typeface="Calibri"/>
            </a:endParaRPr>
          </a:p>
          <a:p>
            <a:pPr marL="0" indent="0">
              <a:buNone/>
            </a:pPr>
            <a:r>
              <a:rPr lang="en-US" sz="2400" dirty="0">
                <a:latin typeface="Times New Roman"/>
                <a:ea typeface="Calibri"/>
                <a:cs typeface="Calibri"/>
              </a:rPr>
              <a:t>Ultimately, it is determined by the employer, included in the Individual Plan of Service, and monitored by the employer and coordinator (Support Coordinator, </a:t>
            </a:r>
            <a:r>
              <a:rPr lang="en-US" sz="2400" dirty="0" err="1">
                <a:latin typeface="Times New Roman"/>
                <a:ea typeface="Calibri"/>
                <a:cs typeface="Calibri"/>
              </a:rPr>
              <a:t>Casemanager</a:t>
            </a:r>
            <a:r>
              <a:rPr lang="en-US" sz="2400" dirty="0">
                <a:latin typeface="Times New Roman"/>
                <a:ea typeface="Calibri"/>
                <a:cs typeface="Calibri"/>
              </a:rPr>
              <a:t>, Therapist, Wrap Facilitator, </a:t>
            </a:r>
            <a:r>
              <a:rPr lang="en-US" sz="2400" dirty="0" err="1">
                <a:latin typeface="Times New Roman"/>
                <a:ea typeface="Calibri"/>
                <a:cs typeface="Calibri"/>
              </a:rPr>
              <a:t>etc</a:t>
            </a:r>
            <a:r>
              <a:rPr lang="en-US" sz="2400" dirty="0">
                <a:latin typeface="Times New Roman"/>
                <a:ea typeface="Calibri"/>
                <a:cs typeface="Calibri"/>
              </a:rPr>
              <a:t>). </a:t>
            </a:r>
          </a:p>
        </p:txBody>
      </p:sp>
      <p:pic>
        <p:nvPicPr>
          <p:cNvPr id="5" name="Picture 4">
            <a:extLst>
              <a:ext uri="{FF2B5EF4-FFF2-40B4-BE49-F238E27FC236}">
                <a16:creationId xmlns:a16="http://schemas.microsoft.com/office/drawing/2014/main" id="{31431941-F42C-428B-134A-5CB2F8730BEE}"/>
              </a:ext>
            </a:extLst>
          </p:cNvPr>
          <p:cNvPicPr>
            <a:picLocks noChangeAspect="1"/>
          </p:cNvPicPr>
          <p:nvPr/>
        </p:nvPicPr>
        <p:blipFill rotWithShape="1">
          <a:blip r:embed="rId2"/>
          <a:srcRect t="140" b="140"/>
          <a:stretch/>
        </p:blipFill>
        <p:spPr>
          <a:xfrm>
            <a:off x="158278" y="5507349"/>
            <a:ext cx="2125972" cy="1191449"/>
          </a:xfrm>
          <a:prstGeom prst="rect">
            <a:avLst/>
          </a:prstGeom>
        </p:spPr>
      </p:pic>
      <p:sp>
        <p:nvSpPr>
          <p:cNvPr id="6" name="Freeform 2">
            <a:extLst>
              <a:ext uri="{FF2B5EF4-FFF2-40B4-BE49-F238E27FC236}">
                <a16:creationId xmlns:a16="http://schemas.microsoft.com/office/drawing/2014/main" id="{4C3B6627-111C-5089-8AFB-318767FF1D6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pic>
        <p:nvPicPr>
          <p:cNvPr id="4" name="Picture 3" descr="Hand Hands Handshake · Free vector graphic on Pixabay">
            <a:extLst>
              <a:ext uri="{FF2B5EF4-FFF2-40B4-BE49-F238E27FC236}">
                <a16:creationId xmlns:a16="http://schemas.microsoft.com/office/drawing/2014/main" id="{092E6A41-86DC-568A-DEBD-17645C2066ED}"/>
              </a:ext>
            </a:extLst>
          </p:cNvPr>
          <p:cNvPicPr>
            <a:picLocks noChangeAspect="1"/>
          </p:cNvPicPr>
          <p:nvPr/>
        </p:nvPicPr>
        <p:blipFill>
          <a:blip r:embed="rId4"/>
          <a:stretch>
            <a:fillRect/>
          </a:stretch>
        </p:blipFill>
        <p:spPr>
          <a:xfrm>
            <a:off x="8147652" y="5794407"/>
            <a:ext cx="1400136" cy="1065157"/>
          </a:xfrm>
          <a:prstGeom prst="rect">
            <a:avLst/>
          </a:prstGeom>
        </p:spPr>
      </p:pic>
    </p:spTree>
    <p:extLst>
      <p:ext uri="{BB962C8B-B14F-4D97-AF65-F5344CB8AC3E}">
        <p14:creationId xmlns:p14="http://schemas.microsoft.com/office/powerpoint/2010/main" val="10826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152E1-454B-2731-02CF-F1AD059FF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DD08A-A544-B509-00E0-D33C2F24FEBE}"/>
              </a:ext>
            </a:extLst>
          </p:cNvPr>
          <p:cNvSpPr>
            <a:spLocks noGrp="1"/>
          </p:cNvSpPr>
          <p:nvPr>
            <p:ph type="title"/>
          </p:nvPr>
        </p:nvSpPr>
        <p:spPr>
          <a:xfrm>
            <a:off x="0" y="166355"/>
            <a:ext cx="10753725" cy="1325563"/>
          </a:xfrm>
        </p:spPr>
        <p:txBody>
          <a:bodyPr>
            <a:normAutofit/>
          </a:bodyPr>
          <a:lstStyle/>
          <a:p>
            <a:pPr algn="ctr"/>
            <a:r>
              <a:rPr lang="en-US" sz="3200" b="1" dirty="0">
                <a:latin typeface="Times New Roman"/>
                <a:ea typeface="Calibri Light"/>
                <a:cs typeface="Calibri Light"/>
              </a:rPr>
              <a:t>What are the Documentation Responsibilities </a:t>
            </a:r>
            <a:br>
              <a:rPr lang="en-US" sz="3200" b="1" dirty="0">
                <a:latin typeface="Times New Roman"/>
                <a:ea typeface="Calibri Light"/>
                <a:cs typeface="Calibri Light"/>
              </a:rPr>
            </a:br>
            <a:r>
              <a:rPr lang="en-US" sz="3200" b="1" dirty="0">
                <a:latin typeface="Times New Roman"/>
                <a:ea typeface="Calibri Light"/>
                <a:cs typeface="Calibri Light"/>
              </a:rPr>
              <a:t>of the Employer?</a:t>
            </a:r>
          </a:p>
        </p:txBody>
      </p:sp>
      <p:sp>
        <p:nvSpPr>
          <p:cNvPr id="3" name="Content Placeholder 2">
            <a:extLst>
              <a:ext uri="{FF2B5EF4-FFF2-40B4-BE49-F238E27FC236}">
                <a16:creationId xmlns:a16="http://schemas.microsoft.com/office/drawing/2014/main" id="{81AD90B9-DF2B-76F5-CB05-4BF981137BD2}"/>
              </a:ext>
            </a:extLst>
          </p:cNvPr>
          <p:cNvSpPr>
            <a:spLocks noGrp="1"/>
          </p:cNvSpPr>
          <p:nvPr>
            <p:ph idx="1"/>
          </p:nvPr>
        </p:nvSpPr>
        <p:spPr>
          <a:xfrm>
            <a:off x="1033304" y="2071349"/>
            <a:ext cx="9720421" cy="4414467"/>
          </a:xfrm>
        </p:spPr>
        <p:txBody>
          <a:bodyPr vert="horz" lIns="91440" tIns="45720" rIns="91440" bIns="45720" rtlCol="0" anchor="t">
            <a:normAutofit/>
          </a:bodyPr>
          <a:lstStyle/>
          <a:p>
            <a:pPr marL="0" indent="0">
              <a:buNone/>
            </a:pPr>
            <a:r>
              <a:rPr lang="en-US" sz="2400" dirty="0"/>
              <a:t>The employer must review and approve employee timesheets and documentation. The employer will decide through the person-centered planning process how their staff will document services provided. The employer will review supporting Medicaid documentation to ensure it meets their standard.</a:t>
            </a:r>
            <a:endParaRPr lang="en-US" sz="2400" dirty="0">
              <a:latin typeface="Times New Roman"/>
              <a:ea typeface="Calibri"/>
              <a:cs typeface="Calibri"/>
            </a:endParaRPr>
          </a:p>
          <a:p>
            <a:pPr marL="0" indent="0">
              <a:buNone/>
            </a:pPr>
            <a:endParaRPr lang="en-US" sz="1800" dirty="0">
              <a:latin typeface="Times New Roman"/>
              <a:ea typeface="Calibri"/>
              <a:cs typeface="Calibri"/>
            </a:endParaRPr>
          </a:p>
          <a:p>
            <a:pPr marL="0" indent="0">
              <a:buNone/>
            </a:pPr>
            <a:r>
              <a:rPr lang="en-US" sz="1800" b="1" dirty="0">
                <a:latin typeface="Times New Roman"/>
                <a:ea typeface="Calibri"/>
                <a:cs typeface="Calibri"/>
              </a:rPr>
              <a:t>The Case Holder (Support Coordinator, Wrap facilitator, Therapist </a:t>
            </a:r>
            <a:r>
              <a:rPr lang="en-US" sz="1800" b="1" dirty="0" err="1">
                <a:latin typeface="Times New Roman"/>
                <a:ea typeface="Calibri"/>
                <a:cs typeface="Calibri"/>
              </a:rPr>
              <a:t>etc</a:t>
            </a:r>
            <a:r>
              <a:rPr lang="en-US" sz="1800" b="1" dirty="0">
                <a:latin typeface="Times New Roman"/>
                <a:ea typeface="Calibri"/>
                <a:cs typeface="Calibri"/>
              </a:rPr>
              <a:t>) is responsible for monitoring the documentation.   </a:t>
            </a:r>
          </a:p>
        </p:txBody>
      </p:sp>
      <p:pic>
        <p:nvPicPr>
          <p:cNvPr id="5" name="Picture 4">
            <a:extLst>
              <a:ext uri="{FF2B5EF4-FFF2-40B4-BE49-F238E27FC236}">
                <a16:creationId xmlns:a16="http://schemas.microsoft.com/office/drawing/2014/main" id="{5C2FC964-6D46-D0B5-43D3-0886603DBE13}"/>
              </a:ext>
            </a:extLst>
          </p:cNvPr>
          <p:cNvPicPr>
            <a:picLocks noChangeAspect="1"/>
          </p:cNvPicPr>
          <p:nvPr/>
        </p:nvPicPr>
        <p:blipFill rotWithShape="1">
          <a:blip r:embed="rId2"/>
          <a:srcRect t="140" b="140"/>
          <a:stretch/>
        </p:blipFill>
        <p:spPr>
          <a:xfrm>
            <a:off x="158278" y="5507349"/>
            <a:ext cx="2125972" cy="1191449"/>
          </a:xfrm>
          <a:prstGeom prst="rect">
            <a:avLst/>
          </a:prstGeom>
        </p:spPr>
      </p:pic>
      <p:sp>
        <p:nvSpPr>
          <p:cNvPr id="6" name="Freeform 2">
            <a:extLst>
              <a:ext uri="{FF2B5EF4-FFF2-40B4-BE49-F238E27FC236}">
                <a16:creationId xmlns:a16="http://schemas.microsoft.com/office/drawing/2014/main" id="{9FCEDFFA-191D-D884-E2D1-96E2C140FC7C}"/>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pic>
        <p:nvPicPr>
          <p:cNvPr id="4" name="Picture 3" descr="Hand Hands Handshake · Free vector graphic on Pixabay">
            <a:extLst>
              <a:ext uri="{FF2B5EF4-FFF2-40B4-BE49-F238E27FC236}">
                <a16:creationId xmlns:a16="http://schemas.microsoft.com/office/drawing/2014/main" id="{5EA8DB03-AAA5-24F0-7282-AFB2C05B2FF9}"/>
              </a:ext>
            </a:extLst>
          </p:cNvPr>
          <p:cNvPicPr>
            <a:picLocks noChangeAspect="1"/>
          </p:cNvPicPr>
          <p:nvPr/>
        </p:nvPicPr>
        <p:blipFill>
          <a:blip r:embed="rId4"/>
          <a:stretch>
            <a:fillRect/>
          </a:stretch>
        </p:blipFill>
        <p:spPr>
          <a:xfrm>
            <a:off x="6645157" y="4691301"/>
            <a:ext cx="1966235" cy="1495818"/>
          </a:xfrm>
          <a:prstGeom prst="rect">
            <a:avLst/>
          </a:prstGeom>
        </p:spPr>
      </p:pic>
    </p:spTree>
    <p:extLst>
      <p:ext uri="{BB962C8B-B14F-4D97-AF65-F5344CB8AC3E}">
        <p14:creationId xmlns:p14="http://schemas.microsoft.com/office/powerpoint/2010/main" val="1219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962B-D7C6-5DFB-A069-EEB101006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C0ADC-E64C-9641-9607-D600F5641EA8}"/>
              </a:ext>
            </a:extLst>
          </p:cNvPr>
          <p:cNvSpPr>
            <a:spLocks noGrp="1"/>
          </p:cNvSpPr>
          <p:nvPr>
            <p:ph type="title"/>
          </p:nvPr>
        </p:nvSpPr>
        <p:spPr>
          <a:xfrm>
            <a:off x="238125" y="166355"/>
            <a:ext cx="10515600" cy="1325563"/>
          </a:xfrm>
        </p:spPr>
        <p:txBody>
          <a:bodyPr>
            <a:normAutofit/>
          </a:bodyPr>
          <a:lstStyle/>
          <a:p>
            <a:pPr algn="ctr"/>
            <a:r>
              <a:rPr lang="en-US" sz="3200" b="1" dirty="0">
                <a:latin typeface="Times New Roman"/>
                <a:ea typeface="Calibri Light"/>
                <a:cs typeface="Calibri Light"/>
              </a:rPr>
              <a:t>Required Training </a:t>
            </a:r>
          </a:p>
        </p:txBody>
      </p:sp>
      <p:sp>
        <p:nvSpPr>
          <p:cNvPr id="3" name="Content Placeholder 2">
            <a:extLst>
              <a:ext uri="{FF2B5EF4-FFF2-40B4-BE49-F238E27FC236}">
                <a16:creationId xmlns:a16="http://schemas.microsoft.com/office/drawing/2014/main" id="{986EC739-A1C2-FE5B-81E8-D0C1FE84D0BD}"/>
              </a:ext>
            </a:extLst>
          </p:cNvPr>
          <p:cNvSpPr>
            <a:spLocks noGrp="1"/>
          </p:cNvSpPr>
          <p:nvPr>
            <p:ph idx="1"/>
          </p:nvPr>
        </p:nvSpPr>
        <p:spPr>
          <a:xfrm>
            <a:off x="519764" y="1364201"/>
            <a:ext cx="10145028" cy="4414467"/>
          </a:xfrm>
        </p:spPr>
        <p:txBody>
          <a:bodyPr vert="horz" lIns="91440" tIns="45720" rIns="91440" bIns="45720" rtlCol="0" anchor="t">
            <a:normAutofit/>
          </a:bodyPr>
          <a:lstStyle/>
          <a:p>
            <a:pPr marL="0" indent="0">
              <a:buNone/>
            </a:pPr>
            <a:r>
              <a:rPr lang="en-US" b="1" dirty="0">
                <a:latin typeface="Times New Roman"/>
                <a:ea typeface="Calibri"/>
                <a:cs typeface="Calibri"/>
              </a:rPr>
              <a:t>Medicaid Provider Qualifications: </a:t>
            </a:r>
            <a:r>
              <a:rPr lang="en-US" dirty="0">
                <a:latin typeface="Times New Roman"/>
                <a:ea typeface="Calibri"/>
                <a:cs typeface="Calibri"/>
              </a:rPr>
              <a:t>Blood Borne Pathogens (once), First Aid (2 yrs), IPOS in-service (</a:t>
            </a:r>
            <a:r>
              <a:rPr lang="en-US" b="1" dirty="0">
                <a:latin typeface="Times New Roman"/>
                <a:ea typeface="Calibri"/>
                <a:cs typeface="Calibri"/>
              </a:rPr>
              <a:t>annually</a:t>
            </a:r>
            <a:r>
              <a:rPr lang="en-US" dirty="0">
                <a:latin typeface="Times New Roman"/>
                <a:ea typeface="Calibri"/>
                <a:cs typeface="Calibri"/>
              </a:rPr>
              <a:t>), Recipient Rights (2 yrs), Emergency Preparedness and Procedures (2 yrs)</a:t>
            </a:r>
          </a:p>
          <a:p>
            <a:pPr>
              <a:buFont typeface="Courier New" panose="020B0604020202020204" pitchFamily="34" charset="0"/>
              <a:buChar char="o"/>
            </a:pPr>
            <a:r>
              <a:rPr lang="en-US" sz="1800" dirty="0">
                <a:latin typeface="Times New Roman"/>
                <a:ea typeface="Calibri"/>
                <a:cs typeface="Calibri"/>
              </a:rPr>
              <a:t>After notification from the FMS, new staff may start working after application, in-service, and Employment Agreement is signed.  Then they have 30 days to complete ORR and 60 days for the other trainings. </a:t>
            </a:r>
          </a:p>
          <a:p>
            <a:pPr>
              <a:buFont typeface="Courier New" panose="020B0604020202020204" pitchFamily="34" charset="0"/>
              <a:buChar char="o"/>
            </a:pPr>
            <a:r>
              <a:rPr lang="en-US" sz="1800" dirty="0">
                <a:latin typeface="Times New Roman"/>
                <a:ea typeface="Calibri"/>
                <a:cs typeface="Calibri"/>
              </a:rPr>
              <a:t>Medicaid requires that these trainings be current to use Medicaid funds for payment of the service provided. </a:t>
            </a:r>
          </a:p>
          <a:p>
            <a:pPr>
              <a:buFont typeface="Courier New" panose="020B0604020202020204" pitchFamily="34" charset="0"/>
              <a:buChar char="o"/>
            </a:pPr>
            <a:r>
              <a:rPr lang="en-US" sz="1800" dirty="0">
                <a:latin typeface="Times New Roman"/>
                <a:ea typeface="Calibri"/>
                <a:cs typeface="Calibri"/>
              </a:rPr>
              <a:t>FMS should send at least 2 notices of upcoming expiration dates BUT it is the employer’s responsibility to ensure their employees maintain training. </a:t>
            </a:r>
          </a:p>
          <a:p>
            <a:pPr>
              <a:buFont typeface="Courier New" panose="020B0604020202020204" pitchFamily="34" charset="0"/>
              <a:buChar char="o"/>
            </a:pPr>
            <a:r>
              <a:rPr lang="en-US" sz="1800" b="1" dirty="0">
                <a:latin typeface="Times New Roman"/>
                <a:ea typeface="Calibri"/>
                <a:cs typeface="Calibri"/>
              </a:rPr>
              <a:t>Examples of monitoring tips; </a:t>
            </a:r>
            <a:r>
              <a:rPr lang="en-US" sz="1800" dirty="0">
                <a:latin typeface="Times New Roman"/>
                <a:ea typeface="Calibri"/>
                <a:cs typeface="Calibri"/>
              </a:rPr>
              <a:t>Get a list of all the dates, put it as a reminder on your calendar or in your phone, ask the Support Coordinator to help with tracking/reminders.</a:t>
            </a:r>
          </a:p>
        </p:txBody>
      </p:sp>
      <p:pic>
        <p:nvPicPr>
          <p:cNvPr id="5" name="Picture 4">
            <a:extLst>
              <a:ext uri="{FF2B5EF4-FFF2-40B4-BE49-F238E27FC236}">
                <a16:creationId xmlns:a16="http://schemas.microsoft.com/office/drawing/2014/main" id="{3CFDA668-561D-2DBE-B5EA-61B529AACBBB}"/>
              </a:ext>
            </a:extLst>
          </p:cNvPr>
          <p:cNvPicPr>
            <a:picLocks noChangeAspect="1"/>
          </p:cNvPicPr>
          <p:nvPr/>
        </p:nvPicPr>
        <p:blipFill rotWithShape="1">
          <a:blip r:embed="rId2"/>
          <a:srcRect t="140" b="140"/>
          <a:stretch/>
        </p:blipFill>
        <p:spPr>
          <a:xfrm>
            <a:off x="158278" y="5507349"/>
            <a:ext cx="2125972" cy="1191449"/>
          </a:xfrm>
          <a:prstGeom prst="rect">
            <a:avLst/>
          </a:prstGeom>
        </p:spPr>
      </p:pic>
      <p:sp>
        <p:nvSpPr>
          <p:cNvPr id="6" name="Freeform 2">
            <a:extLst>
              <a:ext uri="{FF2B5EF4-FFF2-40B4-BE49-F238E27FC236}">
                <a16:creationId xmlns:a16="http://schemas.microsoft.com/office/drawing/2014/main" id="{2A708FE1-0078-42F6-0CE2-E0770CEF14EA}"/>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pic>
        <p:nvPicPr>
          <p:cNvPr id="4" name="Picture 3" descr="Hand Hands Handshake · Free vector graphic on Pixabay">
            <a:extLst>
              <a:ext uri="{FF2B5EF4-FFF2-40B4-BE49-F238E27FC236}">
                <a16:creationId xmlns:a16="http://schemas.microsoft.com/office/drawing/2014/main" id="{8F3EC0D0-E58B-F0A1-18DC-7B5741B1ADE2}"/>
              </a:ext>
            </a:extLst>
          </p:cNvPr>
          <p:cNvPicPr>
            <a:picLocks noChangeAspect="1"/>
          </p:cNvPicPr>
          <p:nvPr/>
        </p:nvPicPr>
        <p:blipFill>
          <a:blip r:embed="rId4"/>
          <a:stretch>
            <a:fillRect/>
          </a:stretch>
        </p:blipFill>
        <p:spPr>
          <a:xfrm>
            <a:off x="7581553" y="5363747"/>
            <a:ext cx="1966235" cy="1495818"/>
          </a:xfrm>
          <a:prstGeom prst="rect">
            <a:avLst/>
          </a:prstGeom>
        </p:spPr>
      </p:pic>
    </p:spTree>
    <p:extLst>
      <p:ext uri="{BB962C8B-B14F-4D97-AF65-F5344CB8AC3E}">
        <p14:creationId xmlns:p14="http://schemas.microsoft.com/office/powerpoint/2010/main" val="18076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AEBF-99E5-2D56-146A-FD7B3254CE4E}"/>
              </a:ext>
            </a:extLst>
          </p:cNvPr>
          <p:cNvSpPr>
            <a:spLocks noGrp="1"/>
          </p:cNvSpPr>
          <p:nvPr>
            <p:ph type="title"/>
          </p:nvPr>
        </p:nvSpPr>
        <p:spPr>
          <a:xfrm>
            <a:off x="3017729" y="2697378"/>
            <a:ext cx="10515600" cy="1325563"/>
          </a:xfrm>
        </p:spPr>
        <p:txBody>
          <a:bodyPr>
            <a:noAutofit/>
          </a:bodyPr>
          <a:lstStyle/>
          <a:p>
            <a:r>
              <a:rPr lang="en-US" sz="9600" b="1" dirty="0"/>
              <a:t>The Budget</a:t>
            </a:r>
          </a:p>
        </p:txBody>
      </p:sp>
      <p:sp>
        <p:nvSpPr>
          <p:cNvPr id="4" name="Freeform 2">
            <a:extLst>
              <a:ext uri="{FF2B5EF4-FFF2-40B4-BE49-F238E27FC236}">
                <a16:creationId xmlns:a16="http://schemas.microsoft.com/office/drawing/2014/main" id="{6E8B1F06-A50E-7E27-3712-0752A0E7FC3B}"/>
              </a:ext>
            </a:extLst>
          </p:cNvPr>
          <p:cNvSpPr/>
          <p:nvPr/>
        </p:nvSpPr>
        <p:spPr>
          <a:xfrm>
            <a:off x="10335802" y="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pic>
        <p:nvPicPr>
          <p:cNvPr id="5" name="Picture 4">
            <a:extLst>
              <a:ext uri="{FF2B5EF4-FFF2-40B4-BE49-F238E27FC236}">
                <a16:creationId xmlns:a16="http://schemas.microsoft.com/office/drawing/2014/main" id="{48007BEC-0FD7-2FB3-C483-50A8C3D28ECA}"/>
              </a:ext>
            </a:extLst>
          </p:cNvPr>
          <p:cNvPicPr>
            <a:picLocks noChangeAspect="1"/>
          </p:cNvPicPr>
          <p:nvPr/>
        </p:nvPicPr>
        <p:blipFill rotWithShape="1">
          <a:blip r:embed="rId3"/>
          <a:srcRect t="140" b="140"/>
          <a:stretch/>
        </p:blipFill>
        <p:spPr>
          <a:xfrm>
            <a:off x="158278" y="5507349"/>
            <a:ext cx="2125972" cy="1191449"/>
          </a:xfrm>
          <a:prstGeom prst="rect">
            <a:avLst/>
          </a:prstGeom>
        </p:spPr>
      </p:pic>
    </p:spTree>
    <p:extLst>
      <p:ext uri="{BB962C8B-B14F-4D97-AF65-F5344CB8AC3E}">
        <p14:creationId xmlns:p14="http://schemas.microsoft.com/office/powerpoint/2010/main" val="220439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362D-C2AD-E06B-41CA-5B9A49D51329}"/>
            </a:ext>
          </a:extLst>
        </p:cNvPr>
        <p:cNvGrpSpPr/>
        <p:nvPr/>
      </p:nvGrpSpPr>
      <p:grpSpPr>
        <a:xfrm>
          <a:off x="0" y="0"/>
          <a:ext cx="0" cy="0"/>
          <a:chOff x="0" y="0"/>
          <a:chExt cx="0" cy="0"/>
        </a:xfrm>
      </p:grpSpPr>
      <p:pic>
        <p:nvPicPr>
          <p:cNvPr id="4098" name="Picture 2" descr="Group therapy concept illustration">
            <a:extLst>
              <a:ext uri="{FF2B5EF4-FFF2-40B4-BE49-F238E27FC236}">
                <a16:creationId xmlns:a16="http://schemas.microsoft.com/office/drawing/2014/main" id="{280C4C0A-FC49-07CA-33EC-9C39D9569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37" y="930129"/>
            <a:ext cx="1519663" cy="1519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2795C7-581D-8792-08F3-0660D85204E6}"/>
              </a:ext>
            </a:extLst>
          </p:cNvPr>
          <p:cNvPicPr>
            <a:picLocks noChangeAspect="1"/>
          </p:cNvPicPr>
          <p:nvPr/>
        </p:nvPicPr>
        <p:blipFill rotWithShape="1">
          <a:blip r:embed="rId3"/>
          <a:srcRect t="140" b="140"/>
          <a:stretch/>
        </p:blipFill>
        <p:spPr>
          <a:xfrm>
            <a:off x="158278" y="5750324"/>
            <a:ext cx="1693309" cy="948473"/>
          </a:xfrm>
          <a:prstGeom prst="rect">
            <a:avLst/>
          </a:prstGeom>
        </p:spPr>
      </p:pic>
      <p:sp>
        <p:nvSpPr>
          <p:cNvPr id="7" name="Freeform 2">
            <a:extLst>
              <a:ext uri="{FF2B5EF4-FFF2-40B4-BE49-F238E27FC236}">
                <a16:creationId xmlns:a16="http://schemas.microsoft.com/office/drawing/2014/main" id="{6942991E-38D3-4736-2227-FB90CF6CE7A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84819865-7FD5-4F1B-B5D8-6426840C8650}"/>
              </a:ext>
            </a:extLst>
          </p:cNvPr>
          <p:cNvSpPr>
            <a:spLocks noGrp="1"/>
          </p:cNvSpPr>
          <p:nvPr>
            <p:ph type="sldNum" sz="quarter" idx="12"/>
          </p:nvPr>
        </p:nvSpPr>
        <p:spPr/>
        <p:txBody>
          <a:bodyPr/>
          <a:lstStyle/>
          <a:p>
            <a:fld id="{F3F52DA8-21FA-BF4A-9224-09626931A21A}" type="slidenum">
              <a:rPr lang="en-US" smtClean="0"/>
              <a:t>19</a:t>
            </a:fld>
            <a:endParaRPr lang="en-US"/>
          </a:p>
        </p:txBody>
      </p:sp>
      <p:sp>
        <p:nvSpPr>
          <p:cNvPr id="8" name="TextBox 7">
            <a:extLst>
              <a:ext uri="{FF2B5EF4-FFF2-40B4-BE49-F238E27FC236}">
                <a16:creationId xmlns:a16="http://schemas.microsoft.com/office/drawing/2014/main" id="{6BA16D23-597C-BDA2-6F5A-90076E1034C6}"/>
              </a:ext>
            </a:extLst>
          </p:cNvPr>
          <p:cNvSpPr txBox="1"/>
          <p:nvPr/>
        </p:nvSpPr>
        <p:spPr>
          <a:xfrm>
            <a:off x="825952" y="35720"/>
            <a:ext cx="9323615" cy="954107"/>
          </a:xfrm>
          <a:prstGeom prst="rect">
            <a:avLst/>
          </a:prstGeom>
          <a:noFill/>
        </p:spPr>
        <p:txBody>
          <a:bodyPr wrap="square" rtlCol="0">
            <a:spAutoFit/>
          </a:bodyPr>
          <a:lstStyle/>
          <a:p>
            <a:r>
              <a:rPr lang="en-US" sz="5600" b="1" dirty="0"/>
              <a:t>How is the Budget Developed</a:t>
            </a:r>
          </a:p>
        </p:txBody>
      </p:sp>
      <p:sp>
        <p:nvSpPr>
          <p:cNvPr id="2" name="TextBox 1">
            <a:extLst>
              <a:ext uri="{FF2B5EF4-FFF2-40B4-BE49-F238E27FC236}">
                <a16:creationId xmlns:a16="http://schemas.microsoft.com/office/drawing/2014/main" id="{D0201EE0-09FC-C14C-EEF8-70D911171C37}"/>
              </a:ext>
            </a:extLst>
          </p:cNvPr>
          <p:cNvSpPr txBox="1"/>
          <p:nvPr/>
        </p:nvSpPr>
        <p:spPr>
          <a:xfrm>
            <a:off x="2479667" y="5445973"/>
            <a:ext cx="9609889" cy="1169551"/>
          </a:xfrm>
          <a:prstGeom prst="rect">
            <a:avLst/>
          </a:prstGeom>
          <a:noFill/>
        </p:spPr>
        <p:txBody>
          <a:bodyPr wrap="square" rtlCol="0">
            <a:spAutoFit/>
          </a:bodyPr>
          <a:lstStyle/>
          <a:p>
            <a:endParaRPr lang="en-US" dirty="0"/>
          </a:p>
          <a:p>
            <a:endParaRPr lang="en-US" dirty="0"/>
          </a:p>
          <a:p>
            <a:endParaRPr lang="en-US" dirty="0"/>
          </a:p>
          <a:p>
            <a:r>
              <a:rPr lang="en-US" sz="1600" dirty="0">
                <a:latin typeface="Amasis MT Pro Black" panose="02040A04050005020304" pitchFamily="18" charset="0"/>
              </a:rPr>
              <a:t>Units Authorized   x  Unit Rate (DWIHN Standardized Rate)  </a:t>
            </a:r>
            <a:r>
              <a:rPr lang="en-US" sz="1600">
                <a:latin typeface="Amasis MT Pro Black" panose="02040A04050005020304" pitchFamily="18" charset="0"/>
              </a:rPr>
              <a:t>=  Potential Budget Max</a:t>
            </a:r>
            <a:endParaRPr lang="en-US" sz="1600" dirty="0">
              <a:latin typeface="Amasis MT Pro Black" panose="02040A04050005020304" pitchFamily="18" charset="0"/>
            </a:endParaRPr>
          </a:p>
        </p:txBody>
      </p:sp>
      <p:sp>
        <p:nvSpPr>
          <p:cNvPr id="9" name="TextBox 8">
            <a:extLst>
              <a:ext uri="{FF2B5EF4-FFF2-40B4-BE49-F238E27FC236}">
                <a16:creationId xmlns:a16="http://schemas.microsoft.com/office/drawing/2014/main" id="{0F44D26C-C6D0-08A0-20AF-1F1A517BCD07}"/>
              </a:ext>
            </a:extLst>
          </p:cNvPr>
          <p:cNvSpPr txBox="1"/>
          <p:nvPr/>
        </p:nvSpPr>
        <p:spPr>
          <a:xfrm>
            <a:off x="140701" y="2391898"/>
            <a:ext cx="442972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Goals and authorizations are developed at the Person-Centered-Plan.  If a person wants to use the budget in a flexible manner, that must be clearly identified in the intervention and costed out during the planning process.  After costing out is completed, a category such as “activities” will be in the Narrative of the Budget Worksheet.  The intent is to have broad categories to prevent the need for additional addendums for similar requests. </a:t>
            </a:r>
          </a:p>
        </p:txBody>
      </p:sp>
      <p:sp>
        <p:nvSpPr>
          <p:cNvPr id="10" name="TextBox 9">
            <a:extLst>
              <a:ext uri="{FF2B5EF4-FFF2-40B4-BE49-F238E27FC236}">
                <a16:creationId xmlns:a16="http://schemas.microsoft.com/office/drawing/2014/main" id="{A5CB2836-7CD5-E50B-DA56-43BC2EEF4D74}"/>
              </a:ext>
            </a:extLst>
          </p:cNvPr>
          <p:cNvSpPr txBox="1"/>
          <p:nvPr/>
        </p:nvSpPr>
        <p:spPr>
          <a:xfrm>
            <a:off x="3891811" y="2025941"/>
            <a:ext cx="5641521" cy="3901930"/>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F652A231-017F-122D-8E94-C700A467B122}"/>
              </a:ext>
            </a:extLst>
          </p:cNvPr>
          <p:cNvPicPr>
            <a:picLocks noChangeAspect="1"/>
          </p:cNvPicPr>
          <p:nvPr/>
        </p:nvPicPr>
        <p:blipFill>
          <a:blip r:embed="rId5"/>
          <a:stretch>
            <a:fillRect/>
          </a:stretch>
        </p:blipFill>
        <p:spPr>
          <a:xfrm>
            <a:off x="5276499" y="930129"/>
            <a:ext cx="5135241" cy="5257800"/>
          </a:xfrm>
          <a:prstGeom prst="rect">
            <a:avLst/>
          </a:prstGeom>
        </p:spPr>
      </p:pic>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18456B4B-4F0F-65DF-4C9A-E2BF9B2A2714}"/>
                  </a:ext>
                </a:extLst>
              </p14:cNvPr>
              <p14:cNvContentPartPr/>
              <p14:nvPr/>
            </p14:nvContentPartPr>
            <p14:xfrm>
              <a:off x="7420860" y="4563643"/>
              <a:ext cx="204480" cy="7920"/>
            </p14:xfrm>
          </p:contentPart>
        </mc:Choice>
        <mc:Fallback xmlns="">
          <p:pic>
            <p:nvPicPr>
              <p:cNvPr id="20" name="Ink 19">
                <a:extLst>
                  <a:ext uri="{FF2B5EF4-FFF2-40B4-BE49-F238E27FC236}">
                    <a16:creationId xmlns:a16="http://schemas.microsoft.com/office/drawing/2014/main" id="{18456B4B-4F0F-65DF-4C9A-E2BF9B2A2714}"/>
                  </a:ext>
                </a:extLst>
              </p:cNvPr>
              <p:cNvPicPr/>
              <p:nvPr/>
            </p:nvPicPr>
            <p:blipFill>
              <a:blip r:embed="rId7"/>
              <a:stretch>
                <a:fillRect/>
              </a:stretch>
            </p:blipFill>
            <p:spPr>
              <a:xfrm>
                <a:off x="7384860" y="4492003"/>
                <a:ext cx="276120" cy="151560"/>
              </a:xfrm>
              <a:prstGeom prst="rect">
                <a:avLst/>
              </a:prstGeom>
            </p:spPr>
          </p:pic>
        </mc:Fallback>
      </mc:AlternateContent>
    </p:spTree>
    <p:extLst>
      <p:ext uri="{BB962C8B-B14F-4D97-AF65-F5344CB8AC3E}">
        <p14:creationId xmlns:p14="http://schemas.microsoft.com/office/powerpoint/2010/main" val="346056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F1681-0DD5-5260-DE51-AAA214051401}"/>
              </a:ext>
            </a:extLst>
          </p:cNvPr>
          <p:cNvPicPr>
            <a:picLocks noChangeAspect="1"/>
          </p:cNvPicPr>
          <p:nvPr/>
        </p:nvPicPr>
        <p:blipFill rotWithShape="1">
          <a:blip r:embed="rId2"/>
          <a:srcRect t="140" b="140"/>
          <a:stretch/>
        </p:blipFill>
        <p:spPr>
          <a:xfrm>
            <a:off x="1040" y="-93408"/>
            <a:ext cx="3211561" cy="1796873"/>
          </a:xfrm>
          <a:prstGeom prst="rect">
            <a:avLst/>
          </a:prstGeom>
        </p:spPr>
      </p:pic>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3" name="Content Placeholder 2">
            <a:extLst>
              <a:ext uri="{FF2B5EF4-FFF2-40B4-BE49-F238E27FC236}">
                <a16:creationId xmlns:a16="http://schemas.microsoft.com/office/drawing/2014/main" id="{AA2DAC02-D10C-A0B0-E441-3291EBBFF4D8}"/>
              </a:ext>
            </a:extLst>
          </p:cNvPr>
          <p:cNvSpPr>
            <a:spLocks noGrp="1"/>
          </p:cNvSpPr>
          <p:nvPr>
            <p:ph idx="1"/>
          </p:nvPr>
        </p:nvSpPr>
        <p:spPr>
          <a:xfrm>
            <a:off x="838200" y="2224768"/>
            <a:ext cx="9487505" cy="4351338"/>
          </a:xfrm>
        </p:spPr>
        <p:txBody>
          <a:bodyPr vert="horz" lIns="91440" tIns="45720" rIns="91440" bIns="45720" rtlCol="0" anchor="t">
            <a:noAutofit/>
          </a:bodyPr>
          <a:lstStyle/>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Beverly Thompson</a:t>
            </a:r>
            <a:r>
              <a:rPr lang="en-US" sz="2000" dirty="0">
                <a:solidFill>
                  <a:srgbClr val="262626"/>
                </a:solidFill>
                <a:latin typeface="Times New Roman"/>
                <a:cs typeface="Times New Roman"/>
              </a:rPr>
              <a:t>, Clinical Specialist; primarily responsible for authorizations, Durable Medical Equipment, and Enhanced Pharmacy.</a:t>
            </a:r>
          </a:p>
          <a:p>
            <a:pPr marL="0" indent="0">
              <a:lnSpc>
                <a:spcPct val="100000"/>
              </a:lnSpc>
              <a:spcBef>
                <a:spcPct val="20000"/>
              </a:spcBef>
              <a:spcAft>
                <a:spcPts val="600"/>
              </a:spcAft>
              <a:buNone/>
            </a:pPr>
            <a:endParaRPr lang="en-US" sz="2000" dirty="0">
              <a:latin typeface="Times New Roman"/>
              <a:cs typeface="Times New Roman"/>
            </a:endParaRPr>
          </a:p>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Chaundrika Baldwin</a:t>
            </a:r>
            <a:r>
              <a:rPr lang="en-US" sz="2000" dirty="0">
                <a:solidFill>
                  <a:srgbClr val="262626"/>
                </a:solidFill>
                <a:latin typeface="Times New Roman"/>
                <a:cs typeface="Times New Roman"/>
              </a:rPr>
              <a:t>, Financial Management Service Coordinator; primarily responsible for agreements, all coordination that involves the FMS agencies, triaging various issues regarding starting an SD Arrangement or billing issues.</a:t>
            </a:r>
          </a:p>
          <a:p>
            <a:pPr>
              <a:lnSpc>
                <a:spcPct val="100000"/>
              </a:lnSpc>
              <a:spcBef>
                <a:spcPct val="20000"/>
              </a:spcBef>
              <a:spcAft>
                <a:spcPts val="600"/>
              </a:spcAft>
              <a:buFont typeface="Arial"/>
              <a:buChar char="•"/>
            </a:pPr>
            <a:endParaRPr lang="en-US" sz="2000" dirty="0">
              <a:latin typeface="Times New Roman"/>
              <a:cs typeface="Times New Roman"/>
            </a:endParaRPr>
          </a:p>
          <a:p>
            <a:pPr>
              <a:lnSpc>
                <a:spcPct val="100000"/>
              </a:lnSpc>
              <a:spcBef>
                <a:spcPct val="20000"/>
              </a:spcBef>
              <a:spcAft>
                <a:spcPts val="600"/>
              </a:spcAft>
              <a:buFont typeface="Arial"/>
              <a:buChar char="•"/>
            </a:pPr>
            <a:r>
              <a:rPr lang="en-US" sz="2000" b="1" i="1" dirty="0">
                <a:solidFill>
                  <a:srgbClr val="262626"/>
                </a:solidFill>
                <a:latin typeface="Times New Roman"/>
                <a:cs typeface="Times New Roman"/>
              </a:rPr>
              <a:t>Lucinda Brown, </a:t>
            </a:r>
            <a:r>
              <a:rPr lang="en-US" sz="2000" dirty="0">
                <a:solidFill>
                  <a:srgbClr val="262626"/>
                </a:solidFill>
                <a:latin typeface="Times New Roman"/>
                <a:cs typeface="Times New Roman"/>
              </a:rPr>
              <a:t>Program Administrator; primarily responsible for all the above in addition anything not listed above as well as ORR allegations, SD to Residential moves, Habilitative Support Waiver (HSW) team, and authorizations for Applied Behavioral Analysis (ABA)</a:t>
            </a:r>
            <a:r>
              <a:rPr lang="en-US" sz="2400" dirty="0">
                <a:solidFill>
                  <a:srgbClr val="262626"/>
                </a:solidFill>
                <a:latin typeface="Garamond"/>
                <a:cs typeface="Times New Roman"/>
              </a:rPr>
              <a:t> Teams.</a:t>
            </a:r>
            <a:endParaRPr lang="en-US" sz="2400" dirty="0"/>
          </a:p>
        </p:txBody>
      </p:sp>
      <p:sp>
        <p:nvSpPr>
          <p:cNvPr id="4" name="TextBox 3">
            <a:extLst>
              <a:ext uri="{FF2B5EF4-FFF2-40B4-BE49-F238E27FC236}">
                <a16:creationId xmlns:a16="http://schemas.microsoft.com/office/drawing/2014/main" id="{C712428B-5F12-AD38-5561-5D49D7BB890F}"/>
              </a:ext>
            </a:extLst>
          </p:cNvPr>
          <p:cNvSpPr txBox="1"/>
          <p:nvPr/>
        </p:nvSpPr>
        <p:spPr>
          <a:xfrm>
            <a:off x="2719079" y="1556003"/>
            <a:ext cx="62603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Times New Roman"/>
                <a:cs typeface="Times New Roman"/>
              </a:rPr>
              <a:t>~Who to contact on the SD Team~</a:t>
            </a:r>
            <a:endParaRPr lang="en-US" sz="3200" dirty="0"/>
          </a:p>
        </p:txBody>
      </p:sp>
    </p:spTree>
    <p:extLst>
      <p:ext uri="{BB962C8B-B14F-4D97-AF65-F5344CB8AC3E}">
        <p14:creationId xmlns:p14="http://schemas.microsoft.com/office/powerpoint/2010/main" val="426017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C70DD-8A33-1BE1-A10B-7C4DB92F7BBE}"/>
              </a:ext>
            </a:extLst>
          </p:cNvPr>
          <p:cNvSpPr>
            <a:spLocks noGrp="1"/>
          </p:cNvSpPr>
          <p:nvPr>
            <p:ph idx="1"/>
          </p:nvPr>
        </p:nvSpPr>
        <p:spPr>
          <a:xfrm>
            <a:off x="727874" y="1333378"/>
            <a:ext cx="10069914" cy="5524622"/>
          </a:xfrm>
        </p:spPr>
        <p:txBody>
          <a:bodyPr vert="horz" lIns="91440" tIns="45720" rIns="91440" bIns="45720" rtlCol="0" anchor="t">
            <a:normAutofit fontScale="47500" lnSpcReduction="20000"/>
          </a:bodyPr>
          <a:lstStyle/>
          <a:p>
            <a:pPr marL="0" indent="0" algn="ctr">
              <a:buNone/>
            </a:pPr>
            <a:r>
              <a:rPr lang="en-US" sz="4500" b="1" u="sng" dirty="0">
                <a:ea typeface="+mn-lt"/>
                <a:cs typeface="+mn-lt"/>
              </a:rPr>
              <a:t>What must be included in the Budget</a:t>
            </a:r>
            <a:endParaRPr lang="en-US" sz="4500" u="sng" dirty="0"/>
          </a:p>
          <a:p>
            <a:pPr algn="ctr"/>
            <a:r>
              <a:rPr lang="en-US" sz="3300" dirty="0">
                <a:ea typeface="+mn-lt"/>
                <a:cs typeface="+mn-lt"/>
              </a:rPr>
              <a:t>Required employment taxes</a:t>
            </a:r>
          </a:p>
          <a:p>
            <a:pPr algn="ctr"/>
            <a:r>
              <a:rPr lang="en-US" sz="3300" dirty="0">
                <a:ea typeface="+mn-lt"/>
                <a:cs typeface="+mn-lt"/>
              </a:rPr>
              <a:t>Worker’s compensation </a:t>
            </a:r>
          </a:p>
          <a:p>
            <a:pPr algn="ctr"/>
            <a:r>
              <a:rPr lang="en-US" sz="3300" dirty="0">
                <a:ea typeface="+mn-lt"/>
                <a:cs typeface="+mn-lt"/>
              </a:rPr>
              <a:t>Earned Sick Time</a:t>
            </a:r>
          </a:p>
          <a:p>
            <a:pPr algn="ctr"/>
            <a:r>
              <a:rPr lang="en-US" sz="3300" dirty="0">
                <a:ea typeface="+mn-lt"/>
                <a:cs typeface="+mn-lt"/>
              </a:rPr>
              <a:t>Staff pay rate </a:t>
            </a:r>
          </a:p>
          <a:p>
            <a:pPr algn="ctr"/>
            <a:endParaRPr lang="en-US" sz="3300" dirty="0">
              <a:ea typeface="+mn-lt"/>
              <a:cs typeface="+mn-lt"/>
            </a:endParaRPr>
          </a:p>
          <a:p>
            <a:pPr marL="0" indent="0" algn="ctr">
              <a:buNone/>
            </a:pPr>
            <a:r>
              <a:rPr lang="en-US" sz="4500" b="1" u="sng" dirty="0">
                <a:ea typeface="+mn-lt"/>
                <a:cs typeface="+mn-lt"/>
              </a:rPr>
              <a:t>What can be included in the Budget (Non-traditional item- NTI)</a:t>
            </a:r>
          </a:p>
          <a:p>
            <a:pPr lvl="1" algn="ctr"/>
            <a:r>
              <a:rPr lang="en-US" sz="3300" b="1" dirty="0">
                <a:ea typeface="+mn-lt"/>
                <a:cs typeface="+mn-lt"/>
              </a:rPr>
              <a:t>Not an exhaustive list…. </a:t>
            </a:r>
          </a:p>
          <a:p>
            <a:pPr algn="ctr"/>
            <a:r>
              <a:rPr lang="en-US" sz="3300" dirty="0">
                <a:ea typeface="+mn-lt"/>
                <a:cs typeface="+mn-lt"/>
              </a:rPr>
              <a:t>Mileage </a:t>
            </a:r>
          </a:p>
          <a:p>
            <a:pPr algn="ctr"/>
            <a:r>
              <a:rPr lang="en-US" sz="3300" dirty="0">
                <a:ea typeface="+mn-lt"/>
                <a:cs typeface="+mn-lt"/>
              </a:rPr>
              <a:t>Paid training  </a:t>
            </a:r>
          </a:p>
          <a:p>
            <a:pPr algn="ctr"/>
            <a:r>
              <a:rPr lang="en-US" sz="3300" dirty="0">
                <a:ea typeface="+mn-lt"/>
                <a:cs typeface="+mn-lt"/>
              </a:rPr>
              <a:t>Meeting attendance (staff) </a:t>
            </a:r>
          </a:p>
          <a:p>
            <a:pPr algn="ctr"/>
            <a:r>
              <a:rPr lang="en-US" sz="3300" dirty="0">
                <a:ea typeface="+mn-lt"/>
                <a:cs typeface="+mn-lt"/>
              </a:rPr>
              <a:t>Holiday pay </a:t>
            </a:r>
          </a:p>
          <a:p>
            <a:pPr algn="ctr"/>
            <a:r>
              <a:rPr lang="en-US" sz="3300" dirty="0">
                <a:ea typeface="+mn-lt"/>
                <a:cs typeface="+mn-lt"/>
              </a:rPr>
              <a:t>Built-in overtime </a:t>
            </a:r>
          </a:p>
          <a:p>
            <a:pPr algn="ctr"/>
            <a:r>
              <a:rPr lang="en-US" sz="3300" dirty="0">
                <a:ea typeface="+mn-lt"/>
                <a:cs typeface="+mn-lt"/>
              </a:rPr>
              <a:t>Memberships</a:t>
            </a:r>
          </a:p>
          <a:p>
            <a:pPr algn="ctr"/>
            <a:r>
              <a:rPr lang="en-US" sz="3300" dirty="0">
                <a:ea typeface="+mn-lt"/>
                <a:cs typeface="+mn-lt"/>
              </a:rPr>
              <a:t>Classes</a:t>
            </a:r>
          </a:p>
          <a:p>
            <a:pPr algn="ctr"/>
            <a:r>
              <a:rPr lang="en-US" sz="3300" dirty="0">
                <a:ea typeface="+mn-lt"/>
                <a:cs typeface="+mn-lt"/>
              </a:rPr>
              <a:t>Insurance </a:t>
            </a:r>
          </a:p>
          <a:p>
            <a:pPr algn="ctr"/>
            <a:r>
              <a:rPr lang="en-US" sz="3300" dirty="0">
                <a:ea typeface="+mn-lt"/>
                <a:cs typeface="+mn-lt"/>
              </a:rPr>
              <a:t>Cost of local activities for the person and staff</a:t>
            </a:r>
          </a:p>
          <a:p>
            <a:pPr algn="ctr"/>
            <a:r>
              <a:rPr lang="en-US" sz="3300" dirty="0">
                <a:ea typeface="+mn-lt"/>
                <a:cs typeface="+mn-lt"/>
              </a:rPr>
              <a:t>Retention incentives</a:t>
            </a:r>
          </a:p>
          <a:p>
            <a:endParaRPr lang="en-US" dirty="0">
              <a:ea typeface="Calibri"/>
              <a:cs typeface="Calibri"/>
            </a:endParaRPr>
          </a:p>
        </p:txBody>
      </p:sp>
      <p:pic>
        <p:nvPicPr>
          <p:cNvPr id="5" name="Picture 4">
            <a:extLst>
              <a:ext uri="{FF2B5EF4-FFF2-40B4-BE49-F238E27FC236}">
                <a16:creationId xmlns:a16="http://schemas.microsoft.com/office/drawing/2014/main" id="{BC4DDEC3-26A0-F8F3-D909-5ECC651FCFE8}"/>
              </a:ext>
            </a:extLst>
          </p:cNvPr>
          <p:cNvPicPr>
            <a:picLocks noChangeAspect="1"/>
          </p:cNvPicPr>
          <p:nvPr/>
        </p:nvPicPr>
        <p:blipFill rotWithShape="1">
          <a:blip r:embed="rId3"/>
          <a:srcRect l="6884" t="7237" r="-362"/>
          <a:stretch/>
        </p:blipFill>
        <p:spPr>
          <a:xfrm>
            <a:off x="144871" y="5846163"/>
            <a:ext cx="1514518" cy="828243"/>
          </a:xfrm>
          <a:prstGeom prst="rect">
            <a:avLst/>
          </a:prstGeom>
        </p:spPr>
      </p:pic>
      <p:sp>
        <p:nvSpPr>
          <p:cNvPr id="7" name="Freeform 2">
            <a:extLst>
              <a:ext uri="{FF2B5EF4-FFF2-40B4-BE49-F238E27FC236}">
                <a16:creationId xmlns:a16="http://schemas.microsoft.com/office/drawing/2014/main" id="{326A8E5D-02BC-89E2-8DE0-BB15B78A448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2" name="TextBox 1">
            <a:extLst>
              <a:ext uri="{FF2B5EF4-FFF2-40B4-BE49-F238E27FC236}">
                <a16:creationId xmlns:a16="http://schemas.microsoft.com/office/drawing/2014/main" id="{8E41B268-4C55-1A81-5003-851B239C8E9B}"/>
              </a:ext>
            </a:extLst>
          </p:cNvPr>
          <p:cNvSpPr txBox="1"/>
          <p:nvPr/>
        </p:nvSpPr>
        <p:spPr>
          <a:xfrm>
            <a:off x="0" y="329184"/>
            <a:ext cx="11097928" cy="646331"/>
          </a:xfrm>
          <a:prstGeom prst="rect">
            <a:avLst/>
          </a:prstGeom>
          <a:noFill/>
        </p:spPr>
        <p:txBody>
          <a:bodyPr wrap="square" rtlCol="0">
            <a:spAutoFit/>
          </a:bodyPr>
          <a:lstStyle/>
          <a:p>
            <a:pPr algn="ctr"/>
            <a:r>
              <a:rPr lang="en-US" sz="3600" b="1" dirty="0">
                <a:solidFill>
                  <a:srgbClr val="FF0000"/>
                </a:solidFill>
              </a:rPr>
              <a:t>More than payment for staff can be a part of the budget </a:t>
            </a:r>
          </a:p>
        </p:txBody>
      </p:sp>
    </p:spTree>
    <p:extLst>
      <p:ext uri="{BB962C8B-B14F-4D97-AF65-F5344CB8AC3E}">
        <p14:creationId xmlns:p14="http://schemas.microsoft.com/office/powerpoint/2010/main" val="236019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BF14-DE28-4E96-DB9C-E9B3162EA756}"/>
              </a:ext>
            </a:extLst>
          </p:cNvPr>
          <p:cNvSpPr>
            <a:spLocks noGrp="1"/>
          </p:cNvSpPr>
          <p:nvPr>
            <p:ph type="title"/>
          </p:nvPr>
        </p:nvSpPr>
        <p:spPr/>
        <p:txBody>
          <a:bodyPr/>
          <a:lstStyle/>
          <a:p>
            <a:pPr algn="ctr"/>
            <a:r>
              <a:rPr lang="en-US" b="1" dirty="0"/>
              <a:t>Things to Consider for Budget Items</a:t>
            </a:r>
          </a:p>
        </p:txBody>
      </p:sp>
      <p:sp>
        <p:nvSpPr>
          <p:cNvPr id="3" name="Content Placeholder 2">
            <a:extLst>
              <a:ext uri="{FF2B5EF4-FFF2-40B4-BE49-F238E27FC236}">
                <a16:creationId xmlns:a16="http://schemas.microsoft.com/office/drawing/2014/main" id="{CF5ADE41-5829-E468-9A8C-B35BEEFC1DA3}"/>
              </a:ext>
            </a:extLst>
          </p:cNvPr>
          <p:cNvSpPr>
            <a:spLocks noGrp="1"/>
          </p:cNvSpPr>
          <p:nvPr>
            <p:ph idx="1"/>
          </p:nvPr>
        </p:nvSpPr>
        <p:spPr>
          <a:xfrm>
            <a:off x="689229" y="1365311"/>
            <a:ext cx="10131916" cy="5127564"/>
          </a:xfrm>
        </p:spPr>
        <p:txBody>
          <a:bodyPr>
            <a:normAutofit fontScale="55000" lnSpcReduction="20000"/>
          </a:bodyPr>
          <a:lstStyle/>
          <a:p>
            <a:pPr lvl="0"/>
            <a:r>
              <a:rPr lang="en-US" sz="4300" dirty="0"/>
              <a:t>The Employer has a </a:t>
            </a:r>
            <a:r>
              <a:rPr lang="en-US" sz="4300" b="1" dirty="0"/>
              <a:t>Responsibility </a:t>
            </a:r>
            <a:r>
              <a:rPr lang="en-US" sz="4300" dirty="0"/>
              <a:t>to be a good steward over Medicaid funds. </a:t>
            </a:r>
          </a:p>
          <a:p>
            <a:pPr marL="0" lvl="0" indent="0">
              <a:buNone/>
            </a:pPr>
            <a:endParaRPr lang="en-US" sz="4300" b="1" dirty="0"/>
          </a:p>
          <a:p>
            <a:pPr lvl="0"/>
            <a:r>
              <a:rPr lang="en-US" sz="4300" dirty="0"/>
              <a:t>The NTI must be clearly and directly related to an identified need or goal achievement. </a:t>
            </a:r>
          </a:p>
          <a:p>
            <a:pPr lvl="1"/>
            <a:r>
              <a:rPr lang="en-US" sz="3900" dirty="0"/>
              <a:t>The item should not include targeted Medicaid language to stretch the significance of the support/item identified (For example, X item is needed to treat or ameliorate the disability to prevent institutionalization or hospitalization).</a:t>
            </a:r>
          </a:p>
          <a:p>
            <a:endParaRPr lang="en-US" sz="4300" dirty="0"/>
          </a:p>
          <a:p>
            <a:pPr lvl="0"/>
            <a:r>
              <a:rPr lang="en-US" sz="4300" dirty="0"/>
              <a:t>The item cannot otherwise be provided through another Medicaid Waiver or Medicaid State Plan.</a:t>
            </a:r>
          </a:p>
          <a:p>
            <a:endParaRPr lang="en-US" sz="4300" dirty="0"/>
          </a:p>
          <a:p>
            <a:pPr lvl="0"/>
            <a:r>
              <a:rPr lang="en-US" sz="4300" dirty="0"/>
              <a:t>The item or service would promote inclusion in the local community; and/or increase the participant’s safety in the home environment; and/or promote productivity. </a:t>
            </a:r>
          </a:p>
          <a:p>
            <a:endParaRPr lang="en-US" sz="4300" dirty="0"/>
          </a:p>
          <a:p>
            <a:endParaRPr lang="en-US" dirty="0"/>
          </a:p>
        </p:txBody>
      </p:sp>
      <p:pic>
        <p:nvPicPr>
          <p:cNvPr id="4" name="Picture 3">
            <a:extLst>
              <a:ext uri="{FF2B5EF4-FFF2-40B4-BE49-F238E27FC236}">
                <a16:creationId xmlns:a16="http://schemas.microsoft.com/office/drawing/2014/main" id="{14D2DCF7-9BBD-E886-4BA0-B9A78C08D8ED}"/>
              </a:ext>
            </a:extLst>
          </p:cNvPr>
          <p:cNvPicPr>
            <a:picLocks noChangeAspect="1"/>
          </p:cNvPicPr>
          <p:nvPr/>
        </p:nvPicPr>
        <p:blipFill rotWithShape="1">
          <a:blip r:embed="rId2"/>
          <a:srcRect l="6884" t="7237" r="-362"/>
          <a:stretch/>
        </p:blipFill>
        <p:spPr>
          <a:xfrm>
            <a:off x="144871" y="5846163"/>
            <a:ext cx="1514518" cy="828243"/>
          </a:xfrm>
          <a:prstGeom prst="rect">
            <a:avLst/>
          </a:prstGeom>
        </p:spPr>
      </p:pic>
      <p:sp>
        <p:nvSpPr>
          <p:cNvPr id="5" name="Freeform 2">
            <a:extLst>
              <a:ext uri="{FF2B5EF4-FFF2-40B4-BE49-F238E27FC236}">
                <a16:creationId xmlns:a16="http://schemas.microsoft.com/office/drawing/2014/main" id="{E720BA83-ECE1-3EB0-643B-FB91B2B42355}"/>
              </a:ext>
            </a:extLst>
          </p:cNvPr>
          <p:cNvSpPr/>
          <p:nvPr/>
        </p:nvSpPr>
        <p:spPr>
          <a:xfrm>
            <a:off x="10672174" y="137680"/>
            <a:ext cx="1417381"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Tree>
    <p:extLst>
      <p:ext uri="{BB962C8B-B14F-4D97-AF65-F5344CB8AC3E}">
        <p14:creationId xmlns:p14="http://schemas.microsoft.com/office/powerpoint/2010/main" val="117820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DE5F-EC1E-303B-CE77-412842A40DA6}"/>
              </a:ext>
            </a:extLst>
          </p:cNvPr>
          <p:cNvSpPr>
            <a:spLocks noGrp="1"/>
          </p:cNvSpPr>
          <p:nvPr>
            <p:ph type="title"/>
          </p:nvPr>
        </p:nvSpPr>
        <p:spPr>
          <a:xfrm>
            <a:off x="950934" y="0"/>
            <a:ext cx="10515600" cy="1325563"/>
          </a:xfrm>
        </p:spPr>
        <p:txBody>
          <a:bodyPr/>
          <a:lstStyle/>
          <a:p>
            <a:r>
              <a:rPr lang="en-US" b="1" dirty="0"/>
              <a:t>Things to Consider for Budget Items pt.2</a:t>
            </a:r>
            <a:endParaRPr lang="en-US" dirty="0"/>
          </a:p>
        </p:txBody>
      </p:sp>
      <p:sp>
        <p:nvSpPr>
          <p:cNvPr id="3" name="Content Placeholder 2">
            <a:extLst>
              <a:ext uri="{FF2B5EF4-FFF2-40B4-BE49-F238E27FC236}">
                <a16:creationId xmlns:a16="http://schemas.microsoft.com/office/drawing/2014/main" id="{D48256C4-4E08-5915-9D4A-CF80A5E981A8}"/>
              </a:ext>
            </a:extLst>
          </p:cNvPr>
          <p:cNvSpPr>
            <a:spLocks noGrp="1"/>
          </p:cNvSpPr>
          <p:nvPr>
            <p:ph idx="1"/>
          </p:nvPr>
        </p:nvSpPr>
        <p:spPr>
          <a:xfrm>
            <a:off x="327912" y="1325563"/>
            <a:ext cx="11052048" cy="5233543"/>
          </a:xfrm>
        </p:spPr>
        <p:txBody>
          <a:bodyPr>
            <a:normAutofit fontScale="32500" lnSpcReduction="20000"/>
          </a:bodyPr>
          <a:lstStyle/>
          <a:p>
            <a:pPr lvl="0"/>
            <a:r>
              <a:rPr lang="en-US" sz="9600" dirty="0">
                <a:ea typeface="Calibri" panose="020F0502020204030204" pitchFamily="34" charset="0"/>
                <a:cs typeface="Calibri" panose="020F0502020204030204" pitchFamily="34" charset="0"/>
              </a:rPr>
              <a:t>Is this request for the benefit of the person served?</a:t>
            </a:r>
          </a:p>
          <a:p>
            <a:pPr lvl="0"/>
            <a:endParaRPr lang="en-US" sz="9600" dirty="0">
              <a:ea typeface="Calibri" panose="020F0502020204030204" pitchFamily="34" charset="0"/>
              <a:cs typeface="Calibri" panose="020F0502020204030204" pitchFamily="34" charset="0"/>
            </a:endParaRPr>
          </a:p>
          <a:p>
            <a:pPr lvl="0"/>
            <a:r>
              <a:rPr lang="en-US" sz="9600" dirty="0">
                <a:ea typeface="Calibri" panose="020F0502020204030204" pitchFamily="34" charset="0"/>
                <a:cs typeface="Calibri" panose="020F0502020204030204" pitchFamily="34" charset="0"/>
              </a:rPr>
              <a:t>Are there free or low-cost activities to meet the same need? </a:t>
            </a:r>
          </a:p>
          <a:p>
            <a:pPr lvl="0"/>
            <a:endParaRPr lang="en-US" sz="9600" dirty="0">
              <a:ea typeface="Calibri" panose="020F0502020204030204" pitchFamily="34" charset="0"/>
              <a:cs typeface="Calibri" panose="020F0502020204030204" pitchFamily="34" charset="0"/>
            </a:endParaRPr>
          </a:p>
          <a:p>
            <a:r>
              <a:rPr lang="en-US" sz="9600" dirty="0">
                <a:ea typeface="Calibri" panose="020F0502020204030204" pitchFamily="34" charset="0"/>
                <a:cs typeface="Calibri" panose="020F0502020204030204" pitchFamily="34" charset="0"/>
              </a:rPr>
              <a:t>Can the person served (or representative); justify the purchase as a wise use of public taxpayer dollars? Is this a good value?  </a:t>
            </a:r>
          </a:p>
          <a:p>
            <a:endParaRPr lang="en-US" sz="9600" dirty="0">
              <a:ea typeface="Calibri" panose="020F0502020204030204" pitchFamily="34" charset="0"/>
              <a:cs typeface="Calibri" panose="020F0502020204030204" pitchFamily="34" charset="0"/>
            </a:endParaRPr>
          </a:p>
          <a:p>
            <a:pPr lvl="0"/>
            <a:r>
              <a:rPr lang="en-US" sz="9600" dirty="0">
                <a:ea typeface="Calibri" panose="020F0502020204030204" pitchFamily="34" charset="0"/>
                <a:cs typeface="Calibri" panose="020F0502020204030204" pitchFamily="34" charset="0"/>
              </a:rPr>
              <a:t>Will this reduce the need for Medicaid services due to purchase (spending 2 hours at a class means 2 hours less of staffing).</a:t>
            </a:r>
          </a:p>
          <a:p>
            <a:pPr lvl="0"/>
            <a:endParaRPr lang="en-US" sz="9600" dirty="0">
              <a:ea typeface="Calibri" panose="020F0502020204030204" pitchFamily="34" charset="0"/>
              <a:cs typeface="Calibri" panose="020F0502020204030204" pitchFamily="34" charset="0"/>
            </a:endParaRPr>
          </a:p>
          <a:p>
            <a:pPr lvl="0"/>
            <a:r>
              <a:rPr lang="en-US" sz="9600" dirty="0">
                <a:ea typeface="Calibri" panose="020F0502020204030204" pitchFamily="34" charset="0"/>
                <a:cs typeface="Calibri" panose="020F0502020204030204" pitchFamily="34" charset="0"/>
              </a:rPr>
              <a:t>Will this prevent increased Medicaid costs down the road). </a:t>
            </a:r>
          </a:p>
          <a:p>
            <a:pPr lvl="0"/>
            <a:endParaRPr lang="en-US" sz="9600" dirty="0">
              <a:ea typeface="Calibri" panose="020F0502020204030204" pitchFamily="34" charset="0"/>
              <a:cs typeface="Calibri" panose="020F0502020204030204" pitchFamily="34" charset="0"/>
            </a:endParaRPr>
          </a:p>
          <a:p>
            <a:endParaRPr lang="en-US" dirty="0"/>
          </a:p>
        </p:txBody>
      </p:sp>
      <p:sp>
        <p:nvSpPr>
          <p:cNvPr id="5" name="Freeform 2">
            <a:extLst>
              <a:ext uri="{FF2B5EF4-FFF2-40B4-BE49-F238E27FC236}">
                <a16:creationId xmlns:a16="http://schemas.microsoft.com/office/drawing/2014/main" id="{E2BF4580-514D-83B0-0789-E3A442CF332F}"/>
              </a:ext>
            </a:extLst>
          </p:cNvPr>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Tree>
    <p:extLst>
      <p:ext uri="{BB962C8B-B14F-4D97-AF65-F5344CB8AC3E}">
        <p14:creationId xmlns:p14="http://schemas.microsoft.com/office/powerpoint/2010/main" val="221279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59CA-17E6-6A85-EE38-04E0E158B7C5}"/>
              </a:ext>
            </a:extLst>
          </p:cNvPr>
          <p:cNvSpPr>
            <a:spLocks noGrp="1"/>
          </p:cNvSpPr>
          <p:nvPr>
            <p:ph type="title"/>
          </p:nvPr>
        </p:nvSpPr>
        <p:spPr/>
        <p:txBody>
          <a:bodyPr/>
          <a:lstStyle/>
          <a:p>
            <a:r>
              <a:rPr lang="en-US" b="1" dirty="0"/>
              <a:t>Things to Consider for Budget Items pt.3</a:t>
            </a:r>
            <a:endParaRPr lang="en-US" dirty="0"/>
          </a:p>
        </p:txBody>
      </p:sp>
      <p:sp>
        <p:nvSpPr>
          <p:cNvPr id="3" name="Content Placeholder 2">
            <a:extLst>
              <a:ext uri="{FF2B5EF4-FFF2-40B4-BE49-F238E27FC236}">
                <a16:creationId xmlns:a16="http://schemas.microsoft.com/office/drawing/2014/main" id="{51410CD1-90B0-221E-0198-55036E9E63A4}"/>
              </a:ext>
            </a:extLst>
          </p:cNvPr>
          <p:cNvSpPr>
            <a:spLocks noGrp="1"/>
          </p:cNvSpPr>
          <p:nvPr>
            <p:ph idx="1"/>
          </p:nvPr>
        </p:nvSpPr>
        <p:spPr/>
        <p:txBody>
          <a:bodyPr>
            <a:normAutofit fontScale="85000" lnSpcReduction="20000"/>
          </a:bodyPr>
          <a:lstStyle/>
          <a:p>
            <a:r>
              <a:rPr lang="en-US" dirty="0">
                <a:ea typeface="Calibri" panose="020F0502020204030204" pitchFamily="34" charset="0"/>
                <a:cs typeface="Calibri" panose="020F0502020204030204" pitchFamily="34" charset="0"/>
              </a:rPr>
              <a:t>Purchase will allow the individual to invest in activities that build their circle of support/increase belonging with the intent of moving from reliance on the service system.  (Membership fees for club activities or associations, local bus passes to travel to see friends, and other various activities with costs that build long-term relationships). </a:t>
            </a:r>
          </a:p>
          <a:p>
            <a:endParaRPr lang="en-US" dirty="0">
              <a:ea typeface="Calibri" panose="020F0502020204030204" pitchFamily="34" charset="0"/>
              <a:cs typeface="Calibri" panose="020F0502020204030204" pitchFamily="34" charset="0"/>
            </a:endParaRPr>
          </a:p>
          <a:p>
            <a:r>
              <a:rPr lang="en-US" dirty="0"/>
              <a:t>Think of the outcome/goal and how XXXX can help the person achieve the outcome.  Do not think of an item and come up with a goal.  </a:t>
            </a:r>
          </a:p>
          <a:p>
            <a:endParaRPr lang="en-US" dirty="0"/>
          </a:p>
          <a:p>
            <a:r>
              <a:rPr lang="en-US" dirty="0"/>
              <a:t>Supports identified and goals should originate from an assessed need.  </a:t>
            </a:r>
          </a:p>
          <a:p>
            <a:pPr marL="0" indent="0">
              <a:buNone/>
            </a:pPr>
            <a:endParaRPr lang="en-US" dirty="0"/>
          </a:p>
          <a:p>
            <a:r>
              <a:rPr lang="en-US" b="1" dirty="0"/>
              <a:t>This is not an all-inclusive list. </a:t>
            </a:r>
          </a:p>
          <a:p>
            <a:endParaRPr lang="en-US" dirty="0"/>
          </a:p>
        </p:txBody>
      </p:sp>
      <p:sp>
        <p:nvSpPr>
          <p:cNvPr id="4" name="Freeform 2">
            <a:extLst>
              <a:ext uri="{FF2B5EF4-FFF2-40B4-BE49-F238E27FC236}">
                <a16:creationId xmlns:a16="http://schemas.microsoft.com/office/drawing/2014/main" id="{267CFED4-6ACE-8D70-1084-C4933203F5BD}"/>
              </a:ext>
            </a:extLst>
          </p:cNvPr>
          <p:cNvSpPr/>
          <p:nvPr/>
        </p:nvSpPr>
        <p:spPr>
          <a:xfrm>
            <a:off x="10734804" y="137680"/>
            <a:ext cx="1354751"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Tree>
    <p:extLst>
      <p:ext uri="{BB962C8B-B14F-4D97-AF65-F5344CB8AC3E}">
        <p14:creationId xmlns:p14="http://schemas.microsoft.com/office/powerpoint/2010/main" val="155198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D5102-BC4C-9421-11E1-DC08A63E61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E80AC5C-DDBF-F4E0-5C58-49F9388EB1E3}"/>
              </a:ext>
            </a:extLst>
          </p:cNvPr>
          <p:cNvPicPr>
            <a:picLocks noChangeAspect="1"/>
          </p:cNvPicPr>
          <p:nvPr/>
        </p:nvPicPr>
        <p:blipFill rotWithShape="1">
          <a:blip r:embed="rId2"/>
          <a:srcRect t="140" b="140"/>
          <a:stretch/>
        </p:blipFill>
        <p:spPr>
          <a:xfrm>
            <a:off x="158278" y="5502130"/>
            <a:ext cx="2136411" cy="1196668"/>
          </a:xfrm>
          <a:prstGeom prst="rect">
            <a:avLst/>
          </a:prstGeom>
        </p:spPr>
      </p:pic>
      <p:sp>
        <p:nvSpPr>
          <p:cNvPr id="7" name="Freeform 2">
            <a:extLst>
              <a:ext uri="{FF2B5EF4-FFF2-40B4-BE49-F238E27FC236}">
                <a16:creationId xmlns:a16="http://schemas.microsoft.com/office/drawing/2014/main" id="{38583920-9902-55BE-1EEF-3829137325EF}"/>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F5CEBD1B-4947-57DA-6270-71BC6E435AC3}"/>
              </a:ext>
            </a:extLst>
          </p:cNvPr>
          <p:cNvSpPr>
            <a:spLocks noGrp="1"/>
          </p:cNvSpPr>
          <p:nvPr>
            <p:ph type="ctrTitle"/>
          </p:nvPr>
        </p:nvSpPr>
        <p:spPr>
          <a:xfrm>
            <a:off x="369584" y="1409665"/>
            <a:ext cx="9966218" cy="3606189"/>
          </a:xfrm>
        </p:spPr>
        <p:txBody>
          <a:bodyPr>
            <a:normAutofit/>
          </a:bodyPr>
          <a:lstStyle/>
          <a:p>
            <a:br>
              <a:rPr lang="en-US" sz="4900" b="1" dirty="0">
                <a:cs typeface="Calibri Light"/>
              </a:rPr>
            </a:br>
            <a:br>
              <a:rPr lang="en-US" sz="4900" b="1" dirty="0">
                <a:cs typeface="Calibri Light"/>
              </a:rPr>
            </a:br>
            <a:br>
              <a:rPr lang="en-US" dirty="0">
                <a:cs typeface="Calibri Light"/>
              </a:rPr>
            </a:br>
            <a:endParaRPr lang="en-US" dirty="0">
              <a:cs typeface="Calibri Light"/>
            </a:endParaRPr>
          </a:p>
        </p:txBody>
      </p:sp>
      <p:sp>
        <p:nvSpPr>
          <p:cNvPr id="3" name="Slide Number Placeholder 2">
            <a:extLst>
              <a:ext uri="{FF2B5EF4-FFF2-40B4-BE49-F238E27FC236}">
                <a16:creationId xmlns:a16="http://schemas.microsoft.com/office/drawing/2014/main" id="{6FC3C50F-093A-0428-9697-77B0C86388A4}"/>
              </a:ext>
            </a:extLst>
          </p:cNvPr>
          <p:cNvSpPr>
            <a:spLocks noGrp="1"/>
          </p:cNvSpPr>
          <p:nvPr>
            <p:ph type="sldNum" sz="quarter" idx="12"/>
          </p:nvPr>
        </p:nvSpPr>
        <p:spPr/>
        <p:txBody>
          <a:bodyPr/>
          <a:lstStyle/>
          <a:p>
            <a:fld id="{F3F52DA8-21FA-BF4A-9224-09626931A21A}" type="slidenum">
              <a:rPr lang="en-US" smtClean="0"/>
              <a:t>24</a:t>
            </a:fld>
            <a:endParaRPr lang="en-US"/>
          </a:p>
        </p:txBody>
      </p:sp>
      <p:graphicFrame>
        <p:nvGraphicFramePr>
          <p:cNvPr id="11" name="TextBox 5">
            <a:extLst>
              <a:ext uri="{FF2B5EF4-FFF2-40B4-BE49-F238E27FC236}">
                <a16:creationId xmlns:a16="http://schemas.microsoft.com/office/drawing/2014/main" id="{BFC86F5F-E066-D269-753A-93EBB6A5B558}"/>
              </a:ext>
            </a:extLst>
          </p:cNvPr>
          <p:cNvGraphicFramePr/>
          <p:nvPr/>
        </p:nvGraphicFramePr>
        <p:xfrm>
          <a:off x="1398578" y="1589947"/>
          <a:ext cx="8108134" cy="4510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355A85B-5073-F7F6-D79E-C5C20381039F}"/>
              </a:ext>
            </a:extLst>
          </p:cNvPr>
          <p:cNvSpPr txBox="1"/>
          <p:nvPr/>
        </p:nvSpPr>
        <p:spPr>
          <a:xfrm>
            <a:off x="350349" y="323224"/>
            <a:ext cx="10862330" cy="1200329"/>
          </a:xfrm>
          <a:prstGeom prst="rect">
            <a:avLst/>
          </a:prstGeom>
          <a:noFill/>
        </p:spPr>
        <p:txBody>
          <a:bodyPr wrap="square" rtlCol="0">
            <a:spAutoFit/>
          </a:bodyPr>
          <a:lstStyle/>
          <a:p>
            <a:r>
              <a:rPr lang="en-US" sz="3600" b="1" dirty="0"/>
              <a:t>All essential requirements of Medicaid still apply with Budget Authority: </a:t>
            </a:r>
          </a:p>
        </p:txBody>
      </p:sp>
    </p:spTree>
    <p:extLst>
      <p:ext uri="{BB962C8B-B14F-4D97-AF65-F5344CB8AC3E}">
        <p14:creationId xmlns:p14="http://schemas.microsoft.com/office/powerpoint/2010/main" val="28780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8C68-C184-AF6D-E23E-01FE476BFC76}"/>
              </a:ext>
            </a:extLst>
          </p:cNvPr>
          <p:cNvSpPr>
            <a:spLocks noGrp="1"/>
          </p:cNvSpPr>
          <p:nvPr>
            <p:ph type="title"/>
          </p:nvPr>
        </p:nvSpPr>
        <p:spPr>
          <a:xfrm>
            <a:off x="3255724" y="415815"/>
            <a:ext cx="10515600" cy="1325563"/>
          </a:xfrm>
        </p:spPr>
        <p:txBody>
          <a:bodyPr/>
          <a:lstStyle/>
          <a:p>
            <a:r>
              <a:rPr lang="en-US" b="1" dirty="0"/>
              <a:t>Final Steps for Budgets</a:t>
            </a:r>
          </a:p>
        </p:txBody>
      </p:sp>
      <p:sp>
        <p:nvSpPr>
          <p:cNvPr id="3" name="Content Placeholder 2">
            <a:extLst>
              <a:ext uri="{FF2B5EF4-FFF2-40B4-BE49-F238E27FC236}">
                <a16:creationId xmlns:a16="http://schemas.microsoft.com/office/drawing/2014/main" id="{3261C336-D5C0-8524-7CC7-FA57DD64BFFC}"/>
              </a:ext>
            </a:extLst>
          </p:cNvPr>
          <p:cNvSpPr>
            <a:spLocks noGrp="1"/>
          </p:cNvSpPr>
          <p:nvPr>
            <p:ph idx="1"/>
          </p:nvPr>
        </p:nvSpPr>
        <p:spPr>
          <a:xfrm>
            <a:off x="274320" y="1554480"/>
            <a:ext cx="11759184" cy="5148072"/>
          </a:xfrm>
        </p:spPr>
        <p:txBody>
          <a:bodyPr>
            <a:normAutofit fontScale="70000" lnSpcReduction="20000"/>
          </a:bodyPr>
          <a:lstStyle/>
          <a:p>
            <a:r>
              <a:rPr lang="en-US" dirty="0"/>
              <a:t>Within 30 days-The Support Coordinator will work with the individual (or legal representative, if applicable) to get the budget and IPOS (or Addendum signed) and uploaded to MHWIN.  Signatures confirm a mutual agreement between the person and DWIHN.  </a:t>
            </a:r>
          </a:p>
          <a:p>
            <a:endParaRPr lang="en-US" dirty="0"/>
          </a:p>
          <a:p>
            <a:r>
              <a:rPr lang="en-US" dirty="0"/>
              <a:t>After the budget and IPOS is signed, based on when the individual (or legal representative, if applicable) is available, the Case Holder (Support Coordinator, Wrap Coordinator, Therapist </a:t>
            </a:r>
            <a:r>
              <a:rPr lang="en-US" dirty="0" err="1"/>
              <a:t>etc</a:t>
            </a:r>
            <a:r>
              <a:rPr lang="en-US" dirty="0"/>
              <a:t>) will schedule a Spending Plan Meeting with the FMS.  The FMS and individual are required to be present and the Case Holder is encouraged to be present.  A DWIHN representative will be present as needed.  </a:t>
            </a:r>
          </a:p>
          <a:p>
            <a:endParaRPr lang="en-US" dirty="0"/>
          </a:p>
          <a:p>
            <a:r>
              <a:rPr lang="en-US" dirty="0"/>
              <a:t>FMS will facilitate a Spending Plan Meeting no later than 30 days after the budget is signed by the individual.    </a:t>
            </a:r>
          </a:p>
          <a:p>
            <a:pPr marL="0" indent="0">
              <a:buNone/>
            </a:pPr>
            <a:r>
              <a:rPr lang="en-US" dirty="0"/>
              <a:t>                      </a:t>
            </a:r>
          </a:p>
          <a:p>
            <a:pPr marL="0" indent="0" algn="ctr">
              <a:buNone/>
            </a:pPr>
            <a:r>
              <a:rPr lang="en-US" dirty="0"/>
              <a:t>  </a:t>
            </a:r>
            <a:r>
              <a:rPr lang="en-US" sz="3200" b="1" u="sng" dirty="0"/>
              <a:t>Spending Plan Meeting Contacts</a:t>
            </a:r>
            <a:endParaRPr lang="en-US" u="sng" dirty="0"/>
          </a:p>
          <a:p>
            <a:r>
              <a:rPr lang="en-US" b="1" dirty="0" err="1"/>
              <a:t>Guardiantrac</a:t>
            </a:r>
            <a:r>
              <a:rPr lang="en-US" b="1" dirty="0"/>
              <a:t>/GT Independence- </a:t>
            </a:r>
            <a:r>
              <a:rPr lang="en-US" dirty="0"/>
              <a:t>Heather Quaak, email; </a:t>
            </a:r>
            <a:r>
              <a:rPr lang="en-US" dirty="0">
                <a:hlinkClick r:id="rId2"/>
              </a:rPr>
              <a:t>hquaak@gtindependence.com</a:t>
            </a:r>
            <a:r>
              <a:rPr lang="en-US" dirty="0"/>
              <a:t>, 269-503-7408 x572</a:t>
            </a:r>
          </a:p>
          <a:p>
            <a:r>
              <a:rPr lang="en-US" b="1" dirty="0"/>
              <a:t>Money Minders Plus, LLC</a:t>
            </a:r>
            <a:r>
              <a:rPr lang="en-US" dirty="0"/>
              <a:t>, Ashley Wilson, 734-522-0080, email; </a:t>
            </a:r>
            <a:r>
              <a:rPr lang="en-US" dirty="0">
                <a:hlinkClick r:id="rId3"/>
              </a:rPr>
              <a:t>ashleyw@mmpbiz.com</a:t>
            </a:r>
            <a:endParaRPr lang="en-US" dirty="0"/>
          </a:p>
          <a:p>
            <a:r>
              <a:rPr lang="en-US" b="1" dirty="0"/>
              <a:t>Personal Accounting Services (PAS)</a:t>
            </a:r>
            <a:r>
              <a:rPr lang="en-US" dirty="0"/>
              <a:t>, Christine Delozier, 734-729-3100, email; </a:t>
            </a:r>
            <a:r>
              <a:rPr lang="en-US" dirty="0">
                <a:hlinkClick r:id="rId4"/>
              </a:rPr>
              <a:t>cdelozier@passelfdirection.com</a:t>
            </a:r>
            <a:r>
              <a:rPr lang="en-US" dirty="0"/>
              <a:t>  </a:t>
            </a:r>
          </a:p>
          <a:p>
            <a:r>
              <a:rPr lang="en-US" b="1" dirty="0"/>
              <a:t>The ARC of Northwest Wayne County</a:t>
            </a:r>
            <a:r>
              <a:rPr lang="en-US" dirty="0"/>
              <a:t>, Lisa King, 313-532-7915, email; </a:t>
            </a:r>
            <a:r>
              <a:rPr lang="en-US" dirty="0">
                <a:hlinkClick r:id="rId5"/>
              </a:rPr>
              <a:t>lking@thearcnw.org</a:t>
            </a:r>
            <a:r>
              <a:rPr lang="en-US" dirty="0"/>
              <a:t> </a:t>
            </a:r>
          </a:p>
          <a:p>
            <a:pPr marL="0" indent="0">
              <a:buNone/>
            </a:pPr>
            <a:endParaRPr lang="en-US" dirty="0"/>
          </a:p>
        </p:txBody>
      </p:sp>
      <p:pic>
        <p:nvPicPr>
          <p:cNvPr id="4" name="Picture 3">
            <a:extLst>
              <a:ext uri="{FF2B5EF4-FFF2-40B4-BE49-F238E27FC236}">
                <a16:creationId xmlns:a16="http://schemas.microsoft.com/office/drawing/2014/main" id="{21A15093-7CBC-69B9-B125-C959D2B29D16}"/>
              </a:ext>
            </a:extLst>
          </p:cNvPr>
          <p:cNvPicPr>
            <a:picLocks noChangeAspect="1"/>
          </p:cNvPicPr>
          <p:nvPr/>
        </p:nvPicPr>
        <p:blipFill rotWithShape="1">
          <a:blip r:embed="rId6"/>
          <a:srcRect t="140" b="140"/>
          <a:stretch/>
        </p:blipFill>
        <p:spPr>
          <a:xfrm>
            <a:off x="117793" y="155448"/>
            <a:ext cx="1647229" cy="923149"/>
          </a:xfrm>
          <a:prstGeom prst="rect">
            <a:avLst/>
          </a:prstGeom>
        </p:spPr>
      </p:pic>
    </p:spTree>
    <p:extLst>
      <p:ext uri="{BB962C8B-B14F-4D97-AF65-F5344CB8AC3E}">
        <p14:creationId xmlns:p14="http://schemas.microsoft.com/office/powerpoint/2010/main" val="384367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16B8E77-20F5-5F46-45B0-337ED1A3ED5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834608-F5E6-EB6E-E86F-F3B92063AA4E}"/>
              </a:ext>
            </a:extLst>
          </p:cNvPr>
          <p:cNvPicPr>
            <a:picLocks noChangeAspect="1"/>
          </p:cNvPicPr>
          <p:nvPr/>
        </p:nvPicPr>
        <p:blipFill rotWithShape="1">
          <a:blip r:embed="rId2"/>
          <a:srcRect t="140" b="140"/>
          <a:stretch/>
        </p:blipFill>
        <p:spPr>
          <a:xfrm>
            <a:off x="158279" y="5645020"/>
            <a:ext cx="1883423" cy="1053778"/>
          </a:xfrm>
          <a:prstGeom prst="rect">
            <a:avLst/>
          </a:prstGeom>
        </p:spPr>
      </p:pic>
      <p:sp>
        <p:nvSpPr>
          <p:cNvPr id="7" name="Freeform 2">
            <a:extLst>
              <a:ext uri="{FF2B5EF4-FFF2-40B4-BE49-F238E27FC236}">
                <a16:creationId xmlns:a16="http://schemas.microsoft.com/office/drawing/2014/main" id="{110C0D5B-18B6-FDA3-50DE-C4BE13577DF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24EFBD19-2112-258D-BFB6-2E2778C6148E}"/>
              </a:ext>
            </a:extLst>
          </p:cNvPr>
          <p:cNvSpPr>
            <a:spLocks noGrp="1"/>
          </p:cNvSpPr>
          <p:nvPr>
            <p:ph type="title"/>
          </p:nvPr>
        </p:nvSpPr>
        <p:spPr>
          <a:xfrm>
            <a:off x="371156" y="-369501"/>
            <a:ext cx="10179595" cy="1600200"/>
          </a:xfrm>
        </p:spPr>
        <p:txBody>
          <a:bodyPr>
            <a:normAutofit/>
          </a:bodyPr>
          <a:lstStyle/>
          <a:p>
            <a:pPr algn="ctr" defTabSz="457063">
              <a:lnSpc>
                <a:spcPct val="100000"/>
              </a:lnSpc>
              <a:spcBef>
                <a:spcPct val="20000"/>
              </a:spcBef>
              <a:spcAft>
                <a:spcPts val="600"/>
              </a:spcAft>
              <a:defRPr/>
            </a:pPr>
            <a:r>
              <a:rPr lang="en-US" sz="4400" b="1" dirty="0">
                <a:solidFill>
                  <a:prstClr val="black">
                    <a:lumMod val="85000"/>
                    <a:lumOff val="15000"/>
                  </a:prstClr>
                </a:solidFill>
                <a:latin typeface="Times New Roman"/>
                <a:ea typeface="+mn-ea"/>
                <a:cs typeface="Times New Roman"/>
              </a:rPr>
              <a:t>What is a Spending Planning Meeting?</a:t>
            </a:r>
            <a:endParaRPr lang="en-US" sz="4400" b="1" dirty="0">
              <a:solidFill>
                <a:prstClr val="black">
                  <a:lumMod val="85000"/>
                  <a:lumOff val="15000"/>
                </a:prstClr>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A60E1D0-1DF4-A881-3385-425B47728A85}"/>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0519C1CD-BCE5-A455-CEFB-7CE585851532}"/>
              </a:ext>
            </a:extLst>
          </p:cNvPr>
          <p:cNvSpPr txBox="1"/>
          <p:nvPr/>
        </p:nvSpPr>
        <p:spPr>
          <a:xfrm>
            <a:off x="586104" y="1443697"/>
            <a:ext cx="10353963" cy="4401205"/>
          </a:xfrm>
          <a:prstGeom prst="rect">
            <a:avLst/>
          </a:prstGeom>
          <a:noFill/>
        </p:spPr>
        <p:txBody>
          <a:bodyPr wrap="square">
            <a:spAutoFit/>
          </a:bodyPr>
          <a:lstStyle/>
          <a:p>
            <a:r>
              <a:rPr lang="en-US" sz="2000" b="1" dirty="0">
                <a:ea typeface="Calibri"/>
                <a:cs typeface="Calibri"/>
              </a:rPr>
              <a:t>A Spending Plan Meeting is the time to meet with the FMS to put the dollars into action. </a:t>
            </a:r>
            <a:r>
              <a:rPr lang="en-US" sz="2000" dirty="0">
                <a:ea typeface="Calibri"/>
                <a:cs typeface="Calibri"/>
              </a:rPr>
              <a:t>DWIHN uses the information from the IPOS to create general categories in the Budget Worksheet. Costing out/spending up to the maximum in the Budget Worksheet becomes the Individual Budget.  Monthly reports will be based on the rate determined by the Individual budget.  </a:t>
            </a:r>
          </a:p>
          <a:p>
            <a:endParaRPr lang="en-US" sz="2000" dirty="0">
              <a:ea typeface="Calibri"/>
              <a:cs typeface="Calibri"/>
            </a:endParaRPr>
          </a:p>
          <a:p>
            <a:r>
              <a:rPr lang="en-US" sz="2000" dirty="0">
                <a:ea typeface="Calibri"/>
                <a:cs typeface="Calibri"/>
              </a:rPr>
              <a:t>The Individual Budget will include amounts of flexible spending (costing out) that was discussed during the Person-Centered Planning meeting.  In the Spending Plan Meeting, the FMS uses the categories to put dollars in “buckets” for the  Individual Budget.  </a:t>
            </a:r>
          </a:p>
          <a:p>
            <a:endParaRPr lang="en-US" sz="2000" dirty="0">
              <a:ea typeface="Calibri"/>
              <a:cs typeface="Calibri"/>
            </a:endParaRPr>
          </a:p>
          <a:p>
            <a:r>
              <a:rPr lang="en-US" sz="2000" dirty="0">
                <a:ea typeface="Calibri"/>
                <a:cs typeface="Calibri"/>
              </a:rPr>
              <a:t>As long as the person uses or interchanges funds within an existing category/bucket, no change to the IPOS is needed.  A person must use the budget as identified in the plan.  If any thing new or different is requested outside of the original agreement, the IPOS (and possibly the budget or category) must be reviewed, agreed upon, signed by DWIHN and the individual, and updated.  </a:t>
            </a:r>
          </a:p>
          <a:p>
            <a:r>
              <a:rPr lang="en-US" sz="2000" dirty="0">
                <a:ea typeface="Calibri"/>
                <a:cs typeface="Calibri"/>
              </a:rPr>
              <a:t>The FMS will provide Monthly Budget Reports to report the status of budget use.  </a:t>
            </a:r>
          </a:p>
        </p:txBody>
      </p:sp>
    </p:spTree>
    <p:extLst>
      <p:ext uri="{BB962C8B-B14F-4D97-AF65-F5344CB8AC3E}">
        <p14:creationId xmlns:p14="http://schemas.microsoft.com/office/powerpoint/2010/main" val="42830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FFFE7-0601-D0F3-3B53-F9609C1D81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C11899-2302-4198-FDF0-FBB506E52A5A}"/>
              </a:ext>
            </a:extLst>
          </p:cNvPr>
          <p:cNvPicPr>
            <a:picLocks noChangeAspect="1"/>
          </p:cNvPicPr>
          <p:nvPr/>
        </p:nvPicPr>
        <p:blipFill rotWithShape="1">
          <a:blip r:embed="rId2"/>
          <a:srcRect t="140" b="140"/>
          <a:stretch/>
        </p:blipFill>
        <p:spPr>
          <a:xfrm>
            <a:off x="158279" y="5645020"/>
            <a:ext cx="1883423" cy="1053778"/>
          </a:xfrm>
          <a:prstGeom prst="rect">
            <a:avLst/>
          </a:prstGeom>
        </p:spPr>
      </p:pic>
      <p:sp>
        <p:nvSpPr>
          <p:cNvPr id="7" name="Freeform 2">
            <a:extLst>
              <a:ext uri="{FF2B5EF4-FFF2-40B4-BE49-F238E27FC236}">
                <a16:creationId xmlns:a16="http://schemas.microsoft.com/office/drawing/2014/main" id="{111C44A0-5C54-6350-2607-43EF01B03B7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5E434C46-3DC7-F62A-46B8-1B6655AD1D5B}"/>
              </a:ext>
            </a:extLst>
          </p:cNvPr>
          <p:cNvSpPr>
            <a:spLocks noGrp="1"/>
          </p:cNvSpPr>
          <p:nvPr>
            <p:ph type="title"/>
          </p:nvPr>
        </p:nvSpPr>
        <p:spPr>
          <a:xfrm>
            <a:off x="469932" y="891504"/>
            <a:ext cx="4233144" cy="1600200"/>
          </a:xfrm>
        </p:spPr>
        <p:txBody>
          <a:bodyPr>
            <a:normAutofit/>
          </a:bodyPr>
          <a:lstStyle/>
          <a:p>
            <a:pPr algn="ctr" defTabSz="457063">
              <a:lnSpc>
                <a:spcPct val="100000"/>
              </a:lnSpc>
              <a:spcBef>
                <a:spcPct val="20000"/>
              </a:spcBef>
              <a:spcAft>
                <a:spcPts val="600"/>
              </a:spcAft>
              <a:defRPr/>
            </a:pPr>
            <a:r>
              <a:rPr lang="en-US" sz="3200" b="1" dirty="0">
                <a:solidFill>
                  <a:prstClr val="black">
                    <a:lumMod val="85000"/>
                    <a:lumOff val="15000"/>
                  </a:prstClr>
                </a:solidFill>
                <a:latin typeface="Times New Roman"/>
                <a:ea typeface="+mn-ea"/>
                <a:cs typeface="Times New Roman"/>
              </a:rPr>
              <a:t>What</a:t>
            </a:r>
            <a:r>
              <a:rPr lang="en-US" b="1" dirty="0">
                <a:solidFill>
                  <a:prstClr val="black">
                    <a:lumMod val="85000"/>
                    <a:lumOff val="15000"/>
                  </a:prstClr>
                </a:solidFill>
                <a:latin typeface="Times New Roman"/>
                <a:ea typeface="+mn-ea"/>
                <a:cs typeface="Times New Roman"/>
              </a:rPr>
              <a:t> happens at </a:t>
            </a:r>
            <a:r>
              <a:rPr lang="en-US" sz="3200" b="1" dirty="0">
                <a:solidFill>
                  <a:prstClr val="black">
                    <a:lumMod val="85000"/>
                    <a:lumOff val="15000"/>
                  </a:prstClr>
                </a:solidFill>
                <a:latin typeface="Times New Roman"/>
                <a:ea typeface="+mn-ea"/>
                <a:cs typeface="Times New Roman"/>
              </a:rPr>
              <a:t>a Spending Planning Meeting?</a:t>
            </a:r>
            <a:endParaRPr lang="en-US" sz="3200" b="1" dirty="0">
              <a:solidFill>
                <a:prstClr val="black">
                  <a:lumMod val="85000"/>
                  <a:lumOff val="15000"/>
                </a:prstClr>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F57A47E-1681-E6B5-5890-3F0AA1B59770}"/>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8" name="Picture 27" descr="A picture containing diagram&#10;&#10;AI-generated content may be incorrect.">
            <a:extLst>
              <a:ext uri="{FF2B5EF4-FFF2-40B4-BE49-F238E27FC236}">
                <a16:creationId xmlns:a16="http://schemas.microsoft.com/office/drawing/2014/main" id="{CDA772BA-254E-1692-812A-19AD105208B6}"/>
              </a:ext>
            </a:extLst>
          </p:cNvPr>
          <p:cNvPicPr>
            <a:picLocks noChangeAspect="1"/>
          </p:cNvPicPr>
          <p:nvPr/>
        </p:nvPicPr>
        <p:blipFill>
          <a:blip r:embed="rId4"/>
          <a:stretch>
            <a:fillRect/>
          </a:stretch>
        </p:blipFill>
        <p:spPr>
          <a:xfrm>
            <a:off x="4894982" y="565698"/>
            <a:ext cx="7138739" cy="5864283"/>
          </a:xfrm>
          <a:prstGeom prst="rect">
            <a:avLst/>
          </a:prstGeom>
        </p:spPr>
      </p:pic>
      <p:sp>
        <p:nvSpPr>
          <p:cNvPr id="29" name="TextBox 28">
            <a:extLst>
              <a:ext uri="{FF2B5EF4-FFF2-40B4-BE49-F238E27FC236}">
                <a16:creationId xmlns:a16="http://schemas.microsoft.com/office/drawing/2014/main" id="{0746E338-6C5F-77C6-052E-296A56AEA4A1}"/>
              </a:ext>
            </a:extLst>
          </p:cNvPr>
          <p:cNvSpPr txBox="1"/>
          <p:nvPr/>
        </p:nvSpPr>
        <p:spPr>
          <a:xfrm>
            <a:off x="5400198" y="6459324"/>
            <a:ext cx="6791802" cy="369332"/>
          </a:xfrm>
          <a:prstGeom prst="rect">
            <a:avLst/>
          </a:prstGeom>
          <a:noFill/>
        </p:spPr>
        <p:txBody>
          <a:bodyPr wrap="square" rtlCol="0">
            <a:spAutoFit/>
          </a:bodyPr>
          <a:lstStyle/>
          <a:p>
            <a:r>
              <a:rPr lang="en-US" b="1" dirty="0"/>
              <a:t>Example of Personal Accounting Service’s Spending Plan Document </a:t>
            </a:r>
          </a:p>
        </p:txBody>
      </p:sp>
      <p:sp>
        <p:nvSpPr>
          <p:cNvPr id="8" name="Text Placeholder 7">
            <a:extLst>
              <a:ext uri="{FF2B5EF4-FFF2-40B4-BE49-F238E27FC236}">
                <a16:creationId xmlns:a16="http://schemas.microsoft.com/office/drawing/2014/main" id="{BB41BD93-9E22-E070-54AA-9D27CB3B7487}"/>
              </a:ext>
            </a:extLst>
          </p:cNvPr>
          <p:cNvSpPr>
            <a:spLocks noGrp="1"/>
          </p:cNvSpPr>
          <p:nvPr>
            <p:ph type="body" sz="half" idx="2"/>
          </p:nvPr>
        </p:nvSpPr>
        <p:spPr>
          <a:xfrm>
            <a:off x="822061" y="1691604"/>
            <a:ext cx="3932237" cy="3811588"/>
          </a:xfrm>
        </p:spPr>
        <p:txBody>
          <a:bodyPr/>
          <a:lstStyle/>
          <a:p>
            <a:endParaRPr lang="en-US" dirty="0"/>
          </a:p>
          <a:p>
            <a:endParaRPr lang="en-US" dirty="0"/>
          </a:p>
          <a:p>
            <a:endParaRPr lang="en-US" dirty="0"/>
          </a:p>
          <a:p>
            <a:endParaRPr lang="en-US" dirty="0"/>
          </a:p>
          <a:p>
            <a:r>
              <a:rPr lang="en-US" sz="2000" dirty="0"/>
              <a:t>Supports that were detailed in the Person-Centered Planning meeting are put into action (costed out) in a similar document.  This document includes all traditional supports and services and non-traditional supports listed on page 20 of this presentation.    </a:t>
            </a:r>
          </a:p>
          <a:p>
            <a:endParaRPr lang="en-US" dirty="0"/>
          </a:p>
        </p:txBody>
      </p:sp>
    </p:spTree>
    <p:extLst>
      <p:ext uri="{BB962C8B-B14F-4D97-AF65-F5344CB8AC3E}">
        <p14:creationId xmlns:p14="http://schemas.microsoft.com/office/powerpoint/2010/main" val="23801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AFF5808-699E-53A0-59F4-D8EE183ED494}"/>
              </a:ext>
            </a:extLst>
          </p:cNvPr>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pic>
        <p:nvPicPr>
          <p:cNvPr id="7" name="Picture 6">
            <a:extLst>
              <a:ext uri="{FF2B5EF4-FFF2-40B4-BE49-F238E27FC236}">
                <a16:creationId xmlns:a16="http://schemas.microsoft.com/office/drawing/2014/main" id="{3F58E6B0-4B73-0BC0-2860-C86E6557F786}"/>
              </a:ext>
            </a:extLst>
          </p:cNvPr>
          <p:cNvPicPr>
            <a:picLocks noChangeAspect="1"/>
          </p:cNvPicPr>
          <p:nvPr/>
        </p:nvPicPr>
        <p:blipFill rotWithShape="1">
          <a:blip r:embed="rId3"/>
          <a:srcRect t="140" b="140"/>
          <a:stretch/>
        </p:blipFill>
        <p:spPr>
          <a:xfrm>
            <a:off x="75700" y="5482182"/>
            <a:ext cx="1883423" cy="1053778"/>
          </a:xfrm>
          <a:prstGeom prst="rect">
            <a:avLst/>
          </a:prstGeom>
        </p:spPr>
      </p:pic>
      <p:sp>
        <p:nvSpPr>
          <p:cNvPr id="8" name="TextBox 7">
            <a:extLst>
              <a:ext uri="{FF2B5EF4-FFF2-40B4-BE49-F238E27FC236}">
                <a16:creationId xmlns:a16="http://schemas.microsoft.com/office/drawing/2014/main" id="{605BF2AB-6493-68A1-F0C3-89A4005C0F03}"/>
              </a:ext>
            </a:extLst>
          </p:cNvPr>
          <p:cNvSpPr txBox="1"/>
          <p:nvPr/>
        </p:nvSpPr>
        <p:spPr>
          <a:xfrm>
            <a:off x="1017411" y="601249"/>
            <a:ext cx="9318391" cy="830997"/>
          </a:xfrm>
          <a:prstGeom prst="rect">
            <a:avLst/>
          </a:prstGeom>
          <a:noFill/>
        </p:spPr>
        <p:txBody>
          <a:bodyPr wrap="square" rtlCol="0">
            <a:spAutoFit/>
          </a:bodyPr>
          <a:lstStyle/>
          <a:p>
            <a:r>
              <a:rPr lang="en-US" sz="4800" b="1" dirty="0"/>
              <a:t>Essential Changes</a:t>
            </a:r>
          </a:p>
        </p:txBody>
      </p:sp>
      <p:sp>
        <p:nvSpPr>
          <p:cNvPr id="9" name="TextBox 8">
            <a:extLst>
              <a:ext uri="{FF2B5EF4-FFF2-40B4-BE49-F238E27FC236}">
                <a16:creationId xmlns:a16="http://schemas.microsoft.com/office/drawing/2014/main" id="{3068C8D5-946C-68F7-43F9-9FD94D8E53ED}"/>
              </a:ext>
            </a:extLst>
          </p:cNvPr>
          <p:cNvSpPr txBox="1"/>
          <p:nvPr/>
        </p:nvSpPr>
        <p:spPr>
          <a:xfrm>
            <a:off x="902847" y="1510408"/>
            <a:ext cx="9203827" cy="2769989"/>
          </a:xfrm>
          <a:prstGeom prst="rect">
            <a:avLst/>
          </a:prstGeom>
          <a:noFill/>
        </p:spPr>
        <p:txBody>
          <a:bodyPr wrap="square" rtlCol="0">
            <a:spAutoFit/>
          </a:bodyPr>
          <a:lstStyle/>
          <a:p>
            <a:pPr marL="342900" indent="-342900">
              <a:buAutoNum type="arabicPeriod"/>
            </a:pPr>
            <a:r>
              <a:rPr lang="en-US" sz="2000" dirty="0"/>
              <a:t>The amount, scope, and duration of services must be determined at the </a:t>
            </a:r>
          </a:p>
          <a:p>
            <a:r>
              <a:rPr lang="en-US" sz="2000" dirty="0"/>
              <a:t>       Person-Centered Plan.</a:t>
            </a:r>
          </a:p>
          <a:p>
            <a:pPr marL="342900" indent="-342900">
              <a:buAutoNum type="arabicPeriod" startAt="2"/>
            </a:pPr>
            <a:r>
              <a:rPr lang="en-US" sz="2000" dirty="0"/>
              <a:t>The Individual Budget will be developed based on the Spending Plan; </a:t>
            </a:r>
            <a:r>
              <a:rPr lang="en-US" sz="2000" b="1" dirty="0"/>
              <a:t>the plan for spending will be upfront.</a:t>
            </a:r>
          </a:p>
          <a:p>
            <a:pPr marL="342900" indent="-342900">
              <a:buAutoNum type="arabicPeriod" startAt="2"/>
            </a:pPr>
            <a:r>
              <a:rPr lang="en-US" sz="2000" b="1" dirty="0"/>
              <a:t>Monthly Budget Reports will be based on the Individual Budget.  </a:t>
            </a:r>
          </a:p>
          <a:p>
            <a:pPr marL="342900" indent="-342900">
              <a:buAutoNum type="arabicPeriod" startAt="2"/>
            </a:pPr>
            <a:r>
              <a:rPr lang="en-US" sz="2000" b="1" dirty="0"/>
              <a:t>DWIHN will provide the FMS with 1/12</a:t>
            </a:r>
            <a:r>
              <a:rPr lang="en-US" sz="2000" b="1" baseline="30000" dirty="0"/>
              <a:t>th</a:t>
            </a:r>
            <a:r>
              <a:rPr lang="en-US" sz="2000" b="1" dirty="0"/>
              <a:t> of the Individual Budget.</a:t>
            </a:r>
          </a:p>
          <a:p>
            <a:pPr marL="342900" indent="-342900">
              <a:buAutoNum type="arabicPeriod" startAt="2"/>
            </a:pPr>
            <a:endParaRPr lang="en-US" dirty="0"/>
          </a:p>
          <a:p>
            <a:endParaRPr lang="en-US" dirty="0"/>
          </a:p>
          <a:p>
            <a:pPr marL="342900" indent="-342900">
              <a:buAutoNum type="arabicPeriod"/>
            </a:pPr>
            <a:endParaRPr lang="en-US" dirty="0"/>
          </a:p>
        </p:txBody>
      </p:sp>
      <p:sp>
        <p:nvSpPr>
          <p:cNvPr id="11" name="TextBox 10">
            <a:extLst>
              <a:ext uri="{FF2B5EF4-FFF2-40B4-BE49-F238E27FC236}">
                <a16:creationId xmlns:a16="http://schemas.microsoft.com/office/drawing/2014/main" id="{E94B2642-2C5B-F5AD-D276-C973A00220EC}"/>
              </a:ext>
            </a:extLst>
          </p:cNvPr>
          <p:cNvSpPr txBox="1"/>
          <p:nvPr/>
        </p:nvSpPr>
        <p:spPr>
          <a:xfrm>
            <a:off x="1181100" y="3558536"/>
            <a:ext cx="6659411" cy="830997"/>
          </a:xfrm>
          <a:prstGeom prst="rect">
            <a:avLst/>
          </a:prstGeom>
          <a:noFill/>
        </p:spPr>
        <p:txBody>
          <a:bodyPr wrap="square" rtlCol="0">
            <a:spAutoFit/>
          </a:bodyPr>
          <a:lstStyle/>
          <a:p>
            <a:r>
              <a:rPr lang="en-US" sz="4800" b="1" dirty="0"/>
              <a:t>Impact of this Change</a:t>
            </a:r>
          </a:p>
        </p:txBody>
      </p:sp>
      <p:sp>
        <p:nvSpPr>
          <p:cNvPr id="12" name="TextBox 11">
            <a:extLst>
              <a:ext uri="{FF2B5EF4-FFF2-40B4-BE49-F238E27FC236}">
                <a16:creationId xmlns:a16="http://schemas.microsoft.com/office/drawing/2014/main" id="{40CE824E-DAC3-0C15-7F6A-B85A12428175}"/>
              </a:ext>
            </a:extLst>
          </p:cNvPr>
          <p:cNvSpPr txBox="1"/>
          <p:nvPr/>
        </p:nvSpPr>
        <p:spPr>
          <a:xfrm>
            <a:off x="902847" y="4504459"/>
            <a:ext cx="9154703" cy="1292662"/>
          </a:xfrm>
          <a:prstGeom prst="rect">
            <a:avLst/>
          </a:prstGeom>
          <a:noFill/>
        </p:spPr>
        <p:txBody>
          <a:bodyPr wrap="square" rtlCol="0">
            <a:spAutoFit/>
          </a:bodyPr>
          <a:lstStyle/>
          <a:p>
            <a:pPr marL="342900" indent="-342900">
              <a:buAutoNum type="arabicPeriod"/>
            </a:pPr>
            <a:r>
              <a:rPr lang="en-US" sz="2000" dirty="0"/>
              <a:t>A person is within budget or not within budget (not there is “surplus”).</a:t>
            </a:r>
          </a:p>
          <a:p>
            <a:pPr marL="342900" indent="-342900">
              <a:buAutoNum type="arabicPeriod"/>
            </a:pPr>
            <a:r>
              <a:rPr lang="en-US" sz="2000" dirty="0"/>
              <a:t>The Spending Plan Adjustment form will no longer be used.</a:t>
            </a:r>
          </a:p>
          <a:p>
            <a:pPr marL="342900" indent="-342900">
              <a:buAutoNum type="arabicPeriod"/>
            </a:pPr>
            <a:r>
              <a:rPr lang="en-US" sz="2000" dirty="0"/>
              <a:t>Monthly Budget Reports should be an accurate reflection of the Individual Budget.</a:t>
            </a:r>
          </a:p>
          <a:p>
            <a:pPr marL="342900" indent="-342900">
              <a:buAutoNum type="arabicPeriod"/>
            </a:pPr>
            <a:endParaRPr lang="en-US" dirty="0"/>
          </a:p>
        </p:txBody>
      </p:sp>
    </p:spTree>
    <p:extLst>
      <p:ext uri="{BB962C8B-B14F-4D97-AF65-F5344CB8AC3E}">
        <p14:creationId xmlns:p14="http://schemas.microsoft.com/office/powerpoint/2010/main" val="208266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1D43-09F7-E738-D45B-66F841F543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8ECADA-D7FF-4227-D34B-8A529B7FDB41}"/>
              </a:ext>
            </a:extLst>
          </p:cNvPr>
          <p:cNvPicPr>
            <a:picLocks noChangeAspect="1"/>
          </p:cNvPicPr>
          <p:nvPr/>
        </p:nvPicPr>
        <p:blipFill rotWithShape="1">
          <a:blip r:embed="rId3"/>
          <a:srcRect t="140" b="140"/>
          <a:stretch/>
        </p:blipFill>
        <p:spPr>
          <a:xfrm>
            <a:off x="158278" y="5502130"/>
            <a:ext cx="2136411" cy="1196668"/>
          </a:xfrm>
          <a:prstGeom prst="rect">
            <a:avLst/>
          </a:prstGeom>
        </p:spPr>
      </p:pic>
      <p:sp>
        <p:nvSpPr>
          <p:cNvPr id="7" name="Freeform 2">
            <a:extLst>
              <a:ext uri="{FF2B5EF4-FFF2-40B4-BE49-F238E27FC236}">
                <a16:creationId xmlns:a16="http://schemas.microsoft.com/office/drawing/2014/main" id="{429C37E3-9D70-9B8D-B077-92F3C64B975A}"/>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2" name="Title 1">
            <a:extLst>
              <a:ext uri="{FF2B5EF4-FFF2-40B4-BE49-F238E27FC236}">
                <a16:creationId xmlns:a16="http://schemas.microsoft.com/office/drawing/2014/main" id="{7C77B086-E12D-EE46-6813-92F94DBCE400}"/>
              </a:ext>
            </a:extLst>
          </p:cNvPr>
          <p:cNvSpPr>
            <a:spLocks noGrp="1"/>
          </p:cNvSpPr>
          <p:nvPr>
            <p:ph type="ctrTitle"/>
          </p:nvPr>
        </p:nvSpPr>
        <p:spPr>
          <a:xfrm>
            <a:off x="-15648" y="4061687"/>
            <a:ext cx="10936586" cy="3550355"/>
          </a:xfrm>
        </p:spPr>
        <p:txBody>
          <a:bodyPr>
            <a:normAutofit fontScale="90000"/>
          </a:bodyPr>
          <a:lstStyle/>
          <a:p>
            <a:br>
              <a:rPr lang="en-US" sz="3600" dirty="0">
                <a:cs typeface="Calibri Light"/>
              </a:rPr>
            </a:br>
            <a:r>
              <a:rPr lang="en-US" sz="3100" dirty="0">
                <a:cs typeface="Calibri Light"/>
              </a:rPr>
              <a:t>Are you using services? </a:t>
            </a:r>
            <a:br>
              <a:rPr lang="en-US" sz="3100" dirty="0">
                <a:cs typeface="Calibri Light"/>
              </a:rPr>
            </a:br>
            <a:r>
              <a:rPr lang="en-US" sz="3100" dirty="0">
                <a:cs typeface="Calibri Light"/>
              </a:rPr>
              <a:t>Are you satisfied with services?</a:t>
            </a:r>
            <a:br>
              <a:rPr lang="en-US" sz="3100" dirty="0">
                <a:cs typeface="Calibri Light"/>
              </a:rPr>
            </a:br>
            <a:r>
              <a:rPr lang="en-US" sz="3100" dirty="0">
                <a:cs typeface="Calibri Light"/>
              </a:rPr>
              <a:t>Have you gotten your monthly reports? </a:t>
            </a:r>
            <a:br>
              <a:rPr lang="en-US" sz="3100" dirty="0">
                <a:cs typeface="Calibri Light"/>
              </a:rPr>
            </a:br>
            <a:r>
              <a:rPr lang="en-US" sz="3100" dirty="0">
                <a:cs typeface="Calibri Light"/>
              </a:rPr>
              <a:t>Review the documentation for the services and supports. </a:t>
            </a:r>
            <a:br>
              <a:rPr lang="en-US" sz="3100" dirty="0">
                <a:cs typeface="Calibri Light"/>
              </a:rPr>
            </a:br>
            <a:r>
              <a:rPr lang="en-US" sz="3100" dirty="0">
                <a:cs typeface="Calibri Light"/>
              </a:rPr>
              <a:t>Review the monthly budget report with the person.</a:t>
            </a:r>
            <a:br>
              <a:rPr lang="en-US" sz="3100" dirty="0">
                <a:cs typeface="Calibri Light"/>
              </a:rPr>
            </a:br>
            <a:r>
              <a:rPr lang="en-US" sz="3100" dirty="0">
                <a:cs typeface="Calibri Light"/>
              </a:rPr>
              <a:t>Do you understand the status of your budget? </a:t>
            </a:r>
            <a:br>
              <a:rPr lang="en-US" sz="3100" dirty="0">
                <a:cs typeface="Calibri Light"/>
              </a:rPr>
            </a:br>
            <a:r>
              <a:rPr lang="en-US" sz="3100" dirty="0">
                <a:cs typeface="Calibri Light"/>
              </a:rPr>
              <a:t>(if not, reach out to the FMS or DWIHN)</a:t>
            </a:r>
            <a:br>
              <a:rPr lang="en-US" sz="3100" dirty="0">
                <a:cs typeface="Calibri Light"/>
              </a:rPr>
            </a:br>
            <a:r>
              <a:rPr lang="en-US" sz="3100" dirty="0">
                <a:cs typeface="Calibri Light"/>
              </a:rPr>
              <a:t> If there is a positive net, you are within budget.</a:t>
            </a:r>
            <a:br>
              <a:rPr lang="en-US" sz="3100" dirty="0">
                <a:cs typeface="Calibri Light"/>
              </a:rPr>
            </a:br>
            <a:r>
              <a:rPr lang="en-US" sz="3100" dirty="0">
                <a:cs typeface="Calibri Light"/>
              </a:rPr>
              <a:t>If there is a deficit, use the PCP process to discuss future areas to use less. </a:t>
            </a:r>
            <a:br>
              <a:rPr lang="en-US" sz="3100" dirty="0">
                <a:cs typeface="Calibri Light"/>
              </a:rPr>
            </a:br>
            <a:r>
              <a:rPr lang="en-US" sz="3100" dirty="0">
                <a:cs typeface="Calibri Light"/>
              </a:rPr>
              <a:t> Confirm employees are keeping up on training.</a:t>
            </a:r>
            <a:br>
              <a:rPr lang="en-US" sz="3600" dirty="0">
                <a:cs typeface="Calibri Light"/>
              </a:rPr>
            </a:br>
            <a:br>
              <a:rPr lang="en-US" sz="3600" dirty="0">
                <a:cs typeface="Calibri Light"/>
              </a:rPr>
            </a:br>
            <a:br>
              <a:rPr lang="en-US" sz="4900" b="1" dirty="0">
                <a:cs typeface="Calibri Light"/>
              </a:rPr>
            </a:br>
            <a:r>
              <a:rPr lang="en-US" sz="4900" b="1" dirty="0">
                <a:cs typeface="Calibri Light"/>
              </a:rPr>
              <a:t> </a:t>
            </a:r>
            <a:endParaRPr lang="en-US" sz="4900" dirty="0">
              <a:cs typeface="Calibri Light"/>
            </a:endParaRPr>
          </a:p>
        </p:txBody>
      </p:sp>
      <p:sp>
        <p:nvSpPr>
          <p:cNvPr id="3" name="Slide Number Placeholder 2">
            <a:extLst>
              <a:ext uri="{FF2B5EF4-FFF2-40B4-BE49-F238E27FC236}">
                <a16:creationId xmlns:a16="http://schemas.microsoft.com/office/drawing/2014/main" id="{88496734-E75A-3231-06E2-D145F3074364}"/>
              </a:ext>
            </a:extLst>
          </p:cNvPr>
          <p:cNvSpPr>
            <a:spLocks noGrp="1"/>
          </p:cNvSpPr>
          <p:nvPr>
            <p:ph type="sldNum" sz="quarter" idx="12"/>
          </p:nvPr>
        </p:nvSpPr>
        <p:spPr/>
        <p:txBody>
          <a:bodyPr/>
          <a:lstStyle/>
          <a:p>
            <a:fld id="{F3F52DA8-21FA-BF4A-9224-09626931A21A}" type="slidenum">
              <a:rPr lang="en-US" smtClean="0"/>
              <a:t>29</a:t>
            </a:fld>
            <a:endParaRPr lang="en-US"/>
          </a:p>
        </p:txBody>
      </p:sp>
      <p:sp>
        <p:nvSpPr>
          <p:cNvPr id="6" name="TextBox 5">
            <a:extLst>
              <a:ext uri="{FF2B5EF4-FFF2-40B4-BE49-F238E27FC236}">
                <a16:creationId xmlns:a16="http://schemas.microsoft.com/office/drawing/2014/main" id="{F344CCB7-EB60-CAD5-A35C-2878445E0AAE}"/>
              </a:ext>
            </a:extLst>
          </p:cNvPr>
          <p:cNvSpPr txBox="1"/>
          <p:nvPr/>
        </p:nvSpPr>
        <p:spPr>
          <a:xfrm>
            <a:off x="158278" y="312484"/>
            <a:ext cx="10479785" cy="1631216"/>
          </a:xfrm>
          <a:prstGeom prst="rect">
            <a:avLst/>
          </a:prstGeom>
          <a:noFill/>
        </p:spPr>
        <p:txBody>
          <a:bodyPr wrap="square" rtlCol="0">
            <a:spAutoFit/>
          </a:bodyPr>
          <a:lstStyle/>
          <a:p>
            <a:r>
              <a:rPr lang="en-US" sz="3200" b="1" dirty="0"/>
              <a:t>On-going Support Coordination monitoring should minimally include asking and documenting these areas:</a:t>
            </a:r>
          </a:p>
          <a:p>
            <a:endParaRPr lang="en-US" dirty="0"/>
          </a:p>
          <a:p>
            <a:endParaRPr lang="en-US" dirty="0"/>
          </a:p>
        </p:txBody>
      </p:sp>
    </p:spTree>
    <p:extLst>
      <p:ext uri="{BB962C8B-B14F-4D97-AF65-F5344CB8AC3E}">
        <p14:creationId xmlns:p14="http://schemas.microsoft.com/office/powerpoint/2010/main" val="318051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2364-46AD-3608-A8FA-A515AE95CE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13CE7D-952D-124A-26CD-4657D30A9EC1}"/>
              </a:ext>
            </a:extLst>
          </p:cNvPr>
          <p:cNvPicPr>
            <a:picLocks noChangeAspect="1"/>
          </p:cNvPicPr>
          <p:nvPr/>
        </p:nvPicPr>
        <p:blipFill rotWithShape="1">
          <a:blip r:embed="rId2"/>
          <a:srcRect t="140" b="140"/>
          <a:stretch/>
        </p:blipFill>
        <p:spPr>
          <a:xfrm>
            <a:off x="158279" y="5241982"/>
            <a:ext cx="2603776" cy="1456816"/>
          </a:xfrm>
          <a:prstGeom prst="rect">
            <a:avLst/>
          </a:prstGeom>
        </p:spPr>
      </p:pic>
      <p:sp>
        <p:nvSpPr>
          <p:cNvPr id="7" name="Freeform 2">
            <a:extLst>
              <a:ext uri="{FF2B5EF4-FFF2-40B4-BE49-F238E27FC236}">
                <a16:creationId xmlns:a16="http://schemas.microsoft.com/office/drawing/2014/main" id="{F298F6D6-D1FB-55EF-1340-468FBDBBB605}"/>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6" name="Content Placeholder 5">
            <a:extLst>
              <a:ext uri="{FF2B5EF4-FFF2-40B4-BE49-F238E27FC236}">
                <a16:creationId xmlns:a16="http://schemas.microsoft.com/office/drawing/2014/main" id="{04DCD3C5-C3B9-71E1-29D1-894BB6D8E295}"/>
              </a:ext>
            </a:extLst>
          </p:cNvPr>
          <p:cNvSpPr>
            <a:spLocks noGrp="1"/>
          </p:cNvSpPr>
          <p:nvPr>
            <p:ph idx="1"/>
          </p:nvPr>
        </p:nvSpPr>
        <p:spPr>
          <a:xfrm>
            <a:off x="1055801" y="1440142"/>
            <a:ext cx="9665919" cy="3934051"/>
          </a:xfrm>
        </p:spPr>
        <p:txBody>
          <a:bodyPr vert="horz" lIns="91440" tIns="45720" rIns="91440" bIns="45720" rtlCol="0" anchor="t">
            <a:normAutofit lnSpcReduction="10000"/>
          </a:bodyPr>
          <a:lstStyle/>
          <a:p>
            <a:r>
              <a:rPr lang="en-US" b="1" dirty="0"/>
              <a:t>Self-Directed Services </a:t>
            </a:r>
            <a:r>
              <a:rPr lang="en-US" dirty="0"/>
              <a:t>is a </a:t>
            </a:r>
            <a:r>
              <a:rPr lang="en-US" i="1" dirty="0"/>
              <a:t>partnership</a:t>
            </a:r>
            <a:r>
              <a:rPr lang="en-US" dirty="0"/>
              <a:t> between  DWIHN and the MEMBER.  All members (adults and children) have the option to self-direct.  It is a method for moving away from professionally managed models of supports and services. It is the act of selecting, directing and managing one's services and supports. </a:t>
            </a:r>
          </a:p>
          <a:p>
            <a:r>
              <a:rPr lang="en-US" dirty="0"/>
              <a:t>People who self-direct their services can use support to decide how to spend their Behavioral Health dollars in a creative manner.  All creative spending must meet Medicaid requirements.  </a:t>
            </a:r>
          </a:p>
          <a:p>
            <a:pPr marL="0" indent="0">
              <a:buNone/>
            </a:pPr>
            <a:endParaRPr lang="en-US" dirty="0">
              <a:ea typeface="Calibri"/>
              <a:cs typeface="Calibri"/>
            </a:endParaRPr>
          </a:p>
        </p:txBody>
      </p:sp>
      <p:sp>
        <p:nvSpPr>
          <p:cNvPr id="4" name="TextBox 3">
            <a:extLst>
              <a:ext uri="{FF2B5EF4-FFF2-40B4-BE49-F238E27FC236}">
                <a16:creationId xmlns:a16="http://schemas.microsoft.com/office/drawing/2014/main" id="{0DD4F63A-7604-F661-7C94-634EEC90A9AF}"/>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itle 8">
            <a:extLst>
              <a:ext uri="{FF2B5EF4-FFF2-40B4-BE49-F238E27FC236}">
                <a16:creationId xmlns:a16="http://schemas.microsoft.com/office/drawing/2014/main" id="{B6253F82-DC17-718E-9676-EF9A3AFECE8B}"/>
              </a:ext>
            </a:extLst>
          </p:cNvPr>
          <p:cNvSpPr>
            <a:spLocks noGrp="1"/>
          </p:cNvSpPr>
          <p:nvPr>
            <p:ph type="title"/>
          </p:nvPr>
        </p:nvSpPr>
        <p:spPr/>
        <p:txBody>
          <a:bodyPr/>
          <a:lstStyle/>
          <a:p>
            <a:pPr algn="ctr"/>
            <a:r>
              <a:rPr lang="en-US" b="1" dirty="0"/>
              <a:t>What is Self-Directing Services</a:t>
            </a:r>
          </a:p>
        </p:txBody>
      </p:sp>
      <p:sp>
        <p:nvSpPr>
          <p:cNvPr id="2" name="TextBox 1">
            <a:extLst>
              <a:ext uri="{FF2B5EF4-FFF2-40B4-BE49-F238E27FC236}">
                <a16:creationId xmlns:a16="http://schemas.microsoft.com/office/drawing/2014/main" id="{9E0FDC14-B672-B390-D12E-029CBBB497BF}"/>
              </a:ext>
            </a:extLst>
          </p:cNvPr>
          <p:cNvSpPr txBox="1"/>
          <p:nvPr/>
        </p:nvSpPr>
        <p:spPr>
          <a:xfrm>
            <a:off x="4782312" y="5303520"/>
            <a:ext cx="4133088" cy="646331"/>
          </a:xfrm>
          <a:prstGeom prst="rect">
            <a:avLst/>
          </a:prstGeom>
          <a:noFill/>
        </p:spPr>
        <p:txBody>
          <a:bodyPr wrap="square" rtlCol="0">
            <a:spAutoFit/>
          </a:bodyPr>
          <a:lstStyle/>
          <a:p>
            <a:r>
              <a:rPr lang="en-US" b="1" dirty="0"/>
              <a:t>Self-Directed Service is a method of service delivery.</a:t>
            </a:r>
          </a:p>
        </p:txBody>
      </p:sp>
    </p:spTree>
    <p:extLst>
      <p:ext uri="{BB962C8B-B14F-4D97-AF65-F5344CB8AC3E}">
        <p14:creationId xmlns:p14="http://schemas.microsoft.com/office/powerpoint/2010/main" val="319524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5138-9F28-2FC9-8A5C-F8AD4F5436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133B24-45AB-4CCC-EA43-5B115D2BFE61}"/>
              </a:ext>
            </a:extLst>
          </p:cNvPr>
          <p:cNvPicPr>
            <a:picLocks noChangeAspect="1"/>
          </p:cNvPicPr>
          <p:nvPr/>
        </p:nvPicPr>
        <p:blipFill rotWithShape="1">
          <a:blip r:embed="rId2"/>
          <a:srcRect t="140" b="140"/>
          <a:stretch/>
        </p:blipFill>
        <p:spPr>
          <a:xfrm>
            <a:off x="158278" y="4901925"/>
            <a:ext cx="3211561" cy="1796873"/>
          </a:xfrm>
          <a:prstGeom prst="rect">
            <a:avLst/>
          </a:prstGeom>
        </p:spPr>
      </p:pic>
      <p:sp>
        <p:nvSpPr>
          <p:cNvPr id="7" name="Freeform 2">
            <a:extLst>
              <a:ext uri="{FF2B5EF4-FFF2-40B4-BE49-F238E27FC236}">
                <a16:creationId xmlns:a16="http://schemas.microsoft.com/office/drawing/2014/main" id="{D57E221A-7401-4BB5-7A8B-012730EECA1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3BF12F13-48F5-276B-7C46-380201519979}"/>
              </a:ext>
            </a:extLst>
          </p:cNvPr>
          <p:cNvSpPr>
            <a:spLocks noGrp="1"/>
          </p:cNvSpPr>
          <p:nvPr>
            <p:ph type="title"/>
          </p:nvPr>
        </p:nvSpPr>
        <p:spPr/>
        <p:txBody>
          <a:bodyPr>
            <a:normAutofit/>
          </a:bodyPr>
          <a:lstStyle/>
          <a:p>
            <a:br>
              <a:rPr lang="en-US">
                <a:cs typeface="Calibri Light"/>
              </a:rPr>
            </a:br>
            <a:endParaRPr lang="en-US">
              <a:cs typeface="Calibri Light"/>
            </a:endParaRPr>
          </a:p>
        </p:txBody>
      </p:sp>
      <p:sp>
        <p:nvSpPr>
          <p:cNvPr id="4" name="Content Placeholder 3">
            <a:extLst>
              <a:ext uri="{FF2B5EF4-FFF2-40B4-BE49-F238E27FC236}">
                <a16:creationId xmlns:a16="http://schemas.microsoft.com/office/drawing/2014/main" id="{5DD8F8FC-C1C0-07B4-A3C0-971885AABC6F}"/>
              </a:ext>
            </a:extLst>
          </p:cNvPr>
          <p:cNvSpPr>
            <a:spLocks noGrp="1"/>
          </p:cNvSpPr>
          <p:nvPr>
            <p:ph idx="1"/>
          </p:nvPr>
        </p:nvSpPr>
        <p:spPr>
          <a:xfrm>
            <a:off x="645671" y="369989"/>
            <a:ext cx="10709124" cy="5637641"/>
          </a:xfrm>
        </p:spPr>
        <p:txBody>
          <a:bodyPr vert="horz" lIns="91440" tIns="45720" rIns="91440" bIns="45720" rtlCol="0" anchor="t">
            <a:normAutofit fontScale="85000" lnSpcReduction="20000"/>
          </a:bodyPr>
          <a:lstStyle/>
          <a:p>
            <a:pPr marL="0" indent="0" algn="ctr">
              <a:lnSpc>
                <a:spcPct val="100000"/>
              </a:lnSpc>
              <a:spcBef>
                <a:spcPct val="20000"/>
              </a:spcBef>
              <a:spcAft>
                <a:spcPts val="600"/>
              </a:spcAft>
              <a:buNone/>
            </a:pPr>
            <a:r>
              <a:rPr lang="en-US" sz="3200" b="1" u="sng" dirty="0">
                <a:solidFill>
                  <a:srgbClr val="262626"/>
                </a:solidFill>
                <a:latin typeface="Times New Roman"/>
                <a:cs typeface="Times New Roman"/>
              </a:rPr>
              <a:t>Self-Directing Services Welcome Meetings</a:t>
            </a:r>
            <a:r>
              <a:rPr lang="en-US" sz="3200" b="1" dirty="0">
                <a:solidFill>
                  <a:srgbClr val="262626"/>
                </a:solidFill>
                <a:latin typeface="Times New Roman"/>
                <a:cs typeface="Times New Roman"/>
              </a:rPr>
              <a:t> </a:t>
            </a:r>
            <a:endParaRPr lang="en-US" sz="3200" dirty="0">
              <a:latin typeface="Times New Roman"/>
              <a:cs typeface="Times New Roman"/>
            </a:endParaRPr>
          </a:p>
          <a:p>
            <a:pPr algn="ctr">
              <a:lnSpc>
                <a:spcPct val="100000"/>
              </a:lnSpc>
              <a:spcBef>
                <a:spcPct val="20000"/>
              </a:spcBef>
              <a:spcAft>
                <a:spcPts val="600"/>
              </a:spcAft>
            </a:pPr>
            <a:endParaRPr lang="en-US" b="1" dirty="0">
              <a:solidFill>
                <a:srgbClr val="262626"/>
              </a:solidFill>
              <a:latin typeface="Times New Roman"/>
              <a:cs typeface="Times New Roman"/>
            </a:endParaRPr>
          </a:p>
          <a:p>
            <a:pPr marL="0" indent="0" algn="ctr">
              <a:lnSpc>
                <a:spcPct val="100000"/>
              </a:lnSpc>
              <a:spcBef>
                <a:spcPct val="20000"/>
              </a:spcBef>
              <a:spcAft>
                <a:spcPts val="600"/>
              </a:spcAft>
              <a:buNone/>
            </a:pPr>
            <a:r>
              <a:rPr lang="en-US" b="1" dirty="0">
                <a:solidFill>
                  <a:srgbClr val="262626"/>
                </a:solidFill>
                <a:latin typeface="Times New Roman"/>
                <a:cs typeface="Times New Roman"/>
              </a:rPr>
              <a:t>Monday 4:00pm ~ Tuesday 1:00pm </a:t>
            </a:r>
            <a:endParaRPr lang="en-US" dirty="0">
              <a:solidFill>
                <a:srgbClr val="000000"/>
              </a:solidFill>
              <a:latin typeface="Times New Roman"/>
              <a:cs typeface="Times New Roman"/>
            </a:endParaRPr>
          </a:p>
          <a:p>
            <a:pPr marL="0" indent="0" algn="ctr">
              <a:lnSpc>
                <a:spcPct val="100000"/>
              </a:lnSpc>
              <a:spcBef>
                <a:spcPct val="20000"/>
              </a:spcBef>
              <a:spcAft>
                <a:spcPts val="600"/>
              </a:spcAft>
              <a:buNone/>
            </a:pPr>
            <a:r>
              <a:rPr lang="en-US" b="1" dirty="0">
                <a:solidFill>
                  <a:srgbClr val="262626"/>
                </a:solidFill>
                <a:latin typeface="Times New Roman"/>
                <a:cs typeface="Times New Roman"/>
              </a:rPr>
              <a:t>Wednesday 12:00pm ~ Thursday 10:00am</a:t>
            </a:r>
            <a:endParaRPr lang="en-US" dirty="0">
              <a:latin typeface="Times New Roman"/>
              <a:cs typeface="Times New Roman"/>
            </a:endParaRPr>
          </a:p>
          <a:p>
            <a:pPr marL="0" indent="0" algn="ctr">
              <a:lnSpc>
                <a:spcPct val="100000"/>
              </a:lnSpc>
              <a:spcBef>
                <a:spcPct val="20000"/>
              </a:spcBef>
              <a:spcAft>
                <a:spcPts val="600"/>
              </a:spcAft>
              <a:buNone/>
            </a:pPr>
            <a:endParaRPr lang="en-US" b="1" dirty="0">
              <a:solidFill>
                <a:srgbClr val="262626"/>
              </a:solidFill>
              <a:latin typeface="Times New Roman"/>
              <a:cs typeface="Times New Roman"/>
            </a:endParaRPr>
          </a:p>
          <a:p>
            <a:pPr marL="0" indent="0" algn="ctr">
              <a:lnSpc>
                <a:spcPct val="100000"/>
              </a:lnSpc>
              <a:spcBef>
                <a:spcPct val="20000"/>
              </a:spcBef>
              <a:spcAft>
                <a:spcPts val="600"/>
              </a:spcAft>
              <a:buNone/>
            </a:pPr>
            <a:r>
              <a:rPr lang="en-US" b="1" u="sng" dirty="0">
                <a:solidFill>
                  <a:srgbClr val="262626"/>
                </a:solidFill>
                <a:latin typeface="Times New Roman"/>
                <a:cs typeface="Times New Roman"/>
              </a:rPr>
              <a:t>Please register at least 24 hours in advance</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After registering, you will receive a confirmation email containing information about joining the meeting. </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Required for Employers starting new arrangements (after the SD Referral is sent to the FMS and DWIHN) cannot happen before </a:t>
            </a:r>
            <a:r>
              <a:rPr lang="en-US" b="1" dirty="0">
                <a:solidFill>
                  <a:srgbClr val="262626"/>
                </a:solidFill>
                <a:latin typeface="Times New Roman"/>
                <a:cs typeface="Times New Roman"/>
              </a:rPr>
              <a:t>the authorization is approved</a:t>
            </a:r>
            <a:r>
              <a:rPr lang="en-US" dirty="0">
                <a:solidFill>
                  <a:srgbClr val="262626"/>
                </a:solidFill>
                <a:latin typeface="Times New Roman"/>
                <a:cs typeface="Times New Roman"/>
              </a:rPr>
              <a:t> </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SCs are welcome/encouraged to attend</a:t>
            </a:r>
            <a:endParaRPr lang="en-US" dirty="0">
              <a:latin typeface="Times New Roman"/>
              <a:cs typeface="Times New Roman"/>
            </a:endParaRPr>
          </a:p>
          <a:p>
            <a:pPr algn="ctr">
              <a:lnSpc>
                <a:spcPct val="100000"/>
              </a:lnSpc>
              <a:spcBef>
                <a:spcPct val="20000"/>
              </a:spcBef>
              <a:spcAft>
                <a:spcPts val="600"/>
              </a:spcAft>
            </a:pPr>
            <a:r>
              <a:rPr lang="en-US" dirty="0">
                <a:solidFill>
                  <a:srgbClr val="262626"/>
                </a:solidFill>
                <a:latin typeface="Times New Roman"/>
                <a:cs typeface="Times New Roman"/>
              </a:rPr>
              <a:t>Direct Hires are not required to attend</a:t>
            </a:r>
          </a:p>
          <a:p>
            <a:pPr algn="ctr">
              <a:lnSpc>
                <a:spcPct val="100000"/>
              </a:lnSpc>
              <a:spcBef>
                <a:spcPct val="20000"/>
              </a:spcBef>
              <a:spcAft>
                <a:spcPts val="600"/>
              </a:spcAft>
            </a:pPr>
            <a:r>
              <a:rPr lang="en-US" dirty="0">
                <a:solidFill>
                  <a:srgbClr val="262626"/>
                </a:solidFill>
                <a:latin typeface="Times New Roman"/>
                <a:cs typeface="Times New Roman"/>
              </a:rPr>
              <a:t>Anyone (individual/family/SC) who has questions about SD</a:t>
            </a:r>
            <a:endParaRPr lang="en-US" dirty="0">
              <a:latin typeface="Times New Roman"/>
              <a:cs typeface="Times New Roman"/>
            </a:endParaRPr>
          </a:p>
        </p:txBody>
      </p:sp>
      <p:pic>
        <p:nvPicPr>
          <p:cNvPr id="3" name="Picture 2" descr="Clipart - Calendar">
            <a:extLst>
              <a:ext uri="{FF2B5EF4-FFF2-40B4-BE49-F238E27FC236}">
                <a16:creationId xmlns:a16="http://schemas.microsoft.com/office/drawing/2014/main" id="{54F2992C-C0EF-0DED-B8C7-AD9A462E3795}"/>
              </a:ext>
            </a:extLst>
          </p:cNvPr>
          <p:cNvPicPr>
            <a:picLocks noChangeAspect="1"/>
          </p:cNvPicPr>
          <p:nvPr/>
        </p:nvPicPr>
        <p:blipFill>
          <a:blip r:embed="rId4"/>
          <a:stretch>
            <a:fillRect/>
          </a:stretch>
        </p:blipFill>
        <p:spPr>
          <a:xfrm>
            <a:off x="154938" y="268067"/>
            <a:ext cx="2122259" cy="2658002"/>
          </a:xfrm>
          <a:prstGeom prst="rect">
            <a:avLst/>
          </a:prstGeom>
        </p:spPr>
      </p:pic>
      <p:sp>
        <p:nvSpPr>
          <p:cNvPr id="6" name="TextBox 5">
            <a:extLst>
              <a:ext uri="{FF2B5EF4-FFF2-40B4-BE49-F238E27FC236}">
                <a16:creationId xmlns:a16="http://schemas.microsoft.com/office/drawing/2014/main" id="{57AF459A-C2F4-D13D-1BD9-0BE346D4E6B1}"/>
              </a:ext>
            </a:extLst>
          </p:cNvPr>
          <p:cNvSpPr txBox="1"/>
          <p:nvPr/>
        </p:nvSpPr>
        <p:spPr>
          <a:xfrm>
            <a:off x="5105400" y="6276974"/>
            <a:ext cx="5810250" cy="400110"/>
          </a:xfrm>
          <a:prstGeom prst="rect">
            <a:avLst/>
          </a:prstGeom>
          <a:noFill/>
        </p:spPr>
        <p:txBody>
          <a:bodyPr wrap="square" rtlCol="0">
            <a:spAutoFit/>
          </a:bodyPr>
          <a:lstStyle/>
          <a:p>
            <a:r>
              <a:rPr lang="en-US" sz="2000" b="1" dirty="0"/>
              <a:t>Email; </a:t>
            </a:r>
            <a:r>
              <a:rPr lang="en-US" sz="2000" b="1" dirty="0">
                <a:hlinkClick r:id="rId5"/>
              </a:rPr>
              <a:t>selfdetermination@dwihn.org</a:t>
            </a:r>
            <a:r>
              <a:rPr lang="en-US" sz="2000" b="1" dirty="0"/>
              <a:t> for the link</a:t>
            </a:r>
          </a:p>
        </p:txBody>
      </p:sp>
    </p:spTree>
    <p:extLst>
      <p:ext uri="{BB962C8B-B14F-4D97-AF65-F5344CB8AC3E}">
        <p14:creationId xmlns:p14="http://schemas.microsoft.com/office/powerpoint/2010/main" val="281876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FDE6-68CD-F9E1-C00A-7EB070ADA5FA}"/>
              </a:ext>
            </a:extLst>
          </p:cNvPr>
          <p:cNvSpPr>
            <a:spLocks noGrp="1"/>
          </p:cNvSpPr>
          <p:nvPr>
            <p:ph type="title"/>
          </p:nvPr>
        </p:nvSpPr>
        <p:spPr>
          <a:xfrm>
            <a:off x="953134" y="531019"/>
            <a:ext cx="10285731" cy="1168400"/>
          </a:xfrm>
        </p:spPr>
        <p:txBody>
          <a:bodyPr>
            <a:noAutofit/>
          </a:bodyPr>
          <a:lstStyle/>
          <a:p>
            <a:pPr algn="ctr"/>
            <a:r>
              <a:rPr lang="en-US" sz="3600" b="1" dirty="0"/>
              <a:t>How to find more information related to  </a:t>
            </a:r>
            <a:br>
              <a:rPr lang="en-US" sz="3600" b="1" dirty="0"/>
            </a:br>
            <a:r>
              <a:rPr lang="en-US" sz="3600" b="1" dirty="0"/>
              <a:t> Self-Directed Service Arrangements</a:t>
            </a:r>
          </a:p>
        </p:txBody>
      </p:sp>
      <p:sp>
        <p:nvSpPr>
          <p:cNvPr id="3" name="Content Placeholder 2">
            <a:extLst>
              <a:ext uri="{FF2B5EF4-FFF2-40B4-BE49-F238E27FC236}">
                <a16:creationId xmlns:a16="http://schemas.microsoft.com/office/drawing/2014/main" id="{C5FF1E95-286A-A2BD-56D9-70F250424FDD}"/>
              </a:ext>
            </a:extLst>
          </p:cNvPr>
          <p:cNvSpPr>
            <a:spLocks noGrp="1"/>
          </p:cNvSpPr>
          <p:nvPr>
            <p:ph idx="1"/>
          </p:nvPr>
        </p:nvSpPr>
        <p:spPr>
          <a:xfrm>
            <a:off x="953134" y="1791903"/>
            <a:ext cx="9683009" cy="3505200"/>
          </a:xfrm>
        </p:spPr>
        <p:txBody>
          <a:bodyPr>
            <a:normAutofit fontScale="25000" lnSpcReduction="20000"/>
          </a:bodyPr>
          <a:lstStyle/>
          <a:p>
            <a:r>
              <a:rPr lang="en-US" sz="8600" dirty="0"/>
              <a:t>DWIHN.org (Detroit Wayne Integrated Health Network Homepage) is frequently updated with pertinent education and training resources.</a:t>
            </a:r>
          </a:p>
          <a:p>
            <a:pPr marL="0" indent="0">
              <a:buNone/>
            </a:pPr>
            <a:endParaRPr lang="en-US" sz="8600" dirty="0"/>
          </a:p>
          <a:p>
            <a:r>
              <a:rPr lang="en-US" sz="8600" dirty="0"/>
              <a:t>Access Our Services   </a:t>
            </a:r>
          </a:p>
          <a:p>
            <a:pPr marL="0" indent="0">
              <a:buNone/>
            </a:pPr>
            <a:endParaRPr lang="en-US" sz="8600" dirty="0"/>
          </a:p>
          <a:p>
            <a:r>
              <a:rPr lang="en-US" sz="8600" dirty="0"/>
              <a:t>Intellectual/Development Disabilities </a:t>
            </a:r>
          </a:p>
          <a:p>
            <a:pPr marL="0" indent="0">
              <a:buNone/>
            </a:pPr>
            <a:endParaRPr lang="en-US" sz="8600" dirty="0"/>
          </a:p>
          <a:p>
            <a:r>
              <a:rPr lang="en-US" sz="8600" dirty="0"/>
              <a:t>Self-Determination and Self-Directing Services process</a:t>
            </a:r>
          </a:p>
          <a:p>
            <a:endParaRPr lang="en-US" sz="8600" dirty="0"/>
          </a:p>
          <a:p>
            <a:pPr marL="0" indent="0">
              <a:buNone/>
            </a:pPr>
            <a:endParaRPr lang="en-US" sz="8600" dirty="0"/>
          </a:p>
          <a:p>
            <a:r>
              <a:rPr lang="en-US" sz="8600" dirty="0"/>
              <a:t>Links for Procedures, Forms, Training References, and more.  </a:t>
            </a:r>
          </a:p>
          <a:p>
            <a:endParaRPr lang="en-US" dirty="0"/>
          </a:p>
          <a:p>
            <a:endParaRPr lang="en-US" dirty="0"/>
          </a:p>
        </p:txBody>
      </p:sp>
      <p:pic>
        <p:nvPicPr>
          <p:cNvPr id="5" name="Picture 4">
            <a:extLst>
              <a:ext uri="{FF2B5EF4-FFF2-40B4-BE49-F238E27FC236}">
                <a16:creationId xmlns:a16="http://schemas.microsoft.com/office/drawing/2014/main" id="{A532812C-F088-43C4-3632-E8B298BBA52F}"/>
              </a:ext>
            </a:extLst>
          </p:cNvPr>
          <p:cNvPicPr>
            <a:picLocks noChangeAspect="1"/>
          </p:cNvPicPr>
          <p:nvPr/>
        </p:nvPicPr>
        <p:blipFill>
          <a:blip r:embed="rId2"/>
          <a:stretch>
            <a:fillRect/>
          </a:stretch>
        </p:blipFill>
        <p:spPr>
          <a:xfrm>
            <a:off x="7546775" y="4056471"/>
            <a:ext cx="2971800" cy="990600"/>
          </a:xfrm>
          <a:prstGeom prst="rect">
            <a:avLst/>
          </a:prstGeom>
        </p:spPr>
      </p:pic>
      <p:pic>
        <p:nvPicPr>
          <p:cNvPr id="7" name="Picture 6">
            <a:extLst>
              <a:ext uri="{FF2B5EF4-FFF2-40B4-BE49-F238E27FC236}">
                <a16:creationId xmlns:a16="http://schemas.microsoft.com/office/drawing/2014/main" id="{709D04B6-B3C9-6294-1C34-24BAE4A80AF5}"/>
              </a:ext>
            </a:extLst>
          </p:cNvPr>
          <p:cNvPicPr>
            <a:picLocks noChangeAspect="1"/>
          </p:cNvPicPr>
          <p:nvPr/>
        </p:nvPicPr>
        <p:blipFill>
          <a:blip r:embed="rId3"/>
          <a:stretch>
            <a:fillRect/>
          </a:stretch>
        </p:blipFill>
        <p:spPr>
          <a:xfrm>
            <a:off x="3675248" y="2684335"/>
            <a:ext cx="1952625" cy="447675"/>
          </a:xfrm>
          <a:prstGeom prst="rect">
            <a:avLst/>
          </a:prstGeom>
        </p:spPr>
      </p:pic>
      <p:pic>
        <p:nvPicPr>
          <p:cNvPr id="9" name="Picture 8">
            <a:extLst>
              <a:ext uri="{FF2B5EF4-FFF2-40B4-BE49-F238E27FC236}">
                <a16:creationId xmlns:a16="http://schemas.microsoft.com/office/drawing/2014/main" id="{A1AD024C-9EAD-A5D4-EA97-294F44CDDFF3}"/>
              </a:ext>
            </a:extLst>
          </p:cNvPr>
          <p:cNvPicPr>
            <a:picLocks noChangeAspect="1"/>
          </p:cNvPicPr>
          <p:nvPr/>
        </p:nvPicPr>
        <p:blipFill>
          <a:blip r:embed="rId4"/>
          <a:stretch>
            <a:fillRect/>
          </a:stretch>
        </p:blipFill>
        <p:spPr>
          <a:xfrm>
            <a:off x="5529714" y="3282565"/>
            <a:ext cx="2400300" cy="523875"/>
          </a:xfrm>
          <a:prstGeom prst="rect">
            <a:avLst/>
          </a:prstGeom>
        </p:spPr>
      </p:pic>
      <p:sp>
        <p:nvSpPr>
          <p:cNvPr id="4" name="Freeform 2">
            <a:extLst>
              <a:ext uri="{FF2B5EF4-FFF2-40B4-BE49-F238E27FC236}">
                <a16:creationId xmlns:a16="http://schemas.microsoft.com/office/drawing/2014/main" id="{B2F9F932-93D2-5817-C03D-88EEA2FD582C}"/>
              </a:ext>
            </a:extLst>
          </p:cNvPr>
          <p:cNvSpPr/>
          <p:nvPr/>
        </p:nvSpPr>
        <p:spPr>
          <a:xfrm>
            <a:off x="10420772" y="36106"/>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5"/>
            <a:stretch>
              <a:fillRect l="-510855" r="-7350"/>
            </a:stretch>
          </a:blipFill>
        </p:spPr>
        <p:txBody>
          <a:bodyPr/>
          <a:lstStyle/>
          <a:p>
            <a:endParaRPr lang="en-US"/>
          </a:p>
        </p:txBody>
      </p:sp>
      <p:pic>
        <p:nvPicPr>
          <p:cNvPr id="6" name="Picture 5">
            <a:extLst>
              <a:ext uri="{FF2B5EF4-FFF2-40B4-BE49-F238E27FC236}">
                <a16:creationId xmlns:a16="http://schemas.microsoft.com/office/drawing/2014/main" id="{308672EC-95CF-BE83-0368-C04C4C7DFDA9}"/>
              </a:ext>
            </a:extLst>
          </p:cNvPr>
          <p:cNvPicPr>
            <a:picLocks noChangeAspect="1"/>
          </p:cNvPicPr>
          <p:nvPr/>
        </p:nvPicPr>
        <p:blipFill rotWithShape="1">
          <a:blip r:embed="rId6"/>
          <a:srcRect t="140" b="140"/>
          <a:stretch/>
        </p:blipFill>
        <p:spPr>
          <a:xfrm>
            <a:off x="340672" y="5680240"/>
            <a:ext cx="1647229" cy="923149"/>
          </a:xfrm>
          <a:prstGeom prst="rect">
            <a:avLst/>
          </a:prstGeom>
        </p:spPr>
      </p:pic>
    </p:spTree>
    <p:extLst>
      <p:ext uri="{BB962C8B-B14F-4D97-AF65-F5344CB8AC3E}">
        <p14:creationId xmlns:p14="http://schemas.microsoft.com/office/powerpoint/2010/main" val="4043529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BF7E3-BF9E-56A0-4C4C-CB3D6F8D4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37E8E-8B28-CB44-41F5-56E32C8EDC38}"/>
              </a:ext>
            </a:extLst>
          </p:cNvPr>
          <p:cNvSpPr>
            <a:spLocks noGrp="1"/>
          </p:cNvSpPr>
          <p:nvPr>
            <p:ph type="title"/>
          </p:nvPr>
        </p:nvSpPr>
        <p:spPr>
          <a:xfrm>
            <a:off x="719137" y="-149907"/>
            <a:ext cx="10753725" cy="1325563"/>
          </a:xfrm>
        </p:spPr>
        <p:txBody>
          <a:bodyPr>
            <a:normAutofit/>
          </a:bodyPr>
          <a:lstStyle/>
          <a:p>
            <a:pPr algn="ctr"/>
            <a:r>
              <a:rPr lang="en-US" b="1" dirty="0">
                <a:latin typeface="Times New Roman"/>
                <a:ea typeface="Calibri Light"/>
                <a:cs typeface="Calibri Light"/>
              </a:rPr>
              <a:t>  </a:t>
            </a:r>
            <a:r>
              <a:rPr lang="en-US" sz="4000" b="1" dirty="0">
                <a:latin typeface="Times New Roman"/>
                <a:ea typeface="Calibri Light"/>
                <a:cs typeface="Calibri Light"/>
              </a:rPr>
              <a:t>Budget Development Process Flow</a:t>
            </a:r>
          </a:p>
        </p:txBody>
      </p:sp>
      <p:sp>
        <p:nvSpPr>
          <p:cNvPr id="3" name="Content Placeholder 2">
            <a:extLst>
              <a:ext uri="{FF2B5EF4-FFF2-40B4-BE49-F238E27FC236}">
                <a16:creationId xmlns:a16="http://schemas.microsoft.com/office/drawing/2014/main" id="{35397FC3-1A21-6F55-B564-C390A1B37509}"/>
              </a:ext>
            </a:extLst>
          </p:cNvPr>
          <p:cNvSpPr>
            <a:spLocks noGrp="1"/>
          </p:cNvSpPr>
          <p:nvPr>
            <p:ph idx="1"/>
          </p:nvPr>
        </p:nvSpPr>
        <p:spPr>
          <a:xfrm>
            <a:off x="1225838" y="899203"/>
            <a:ext cx="9219587" cy="5734862"/>
          </a:xfrm>
        </p:spPr>
        <p:txBody>
          <a:bodyPr vert="horz" lIns="91440" tIns="45720" rIns="91440" bIns="45720" rtlCol="0" anchor="t">
            <a:normAutofit fontScale="25000" lnSpcReduction="20000"/>
          </a:bodyPr>
          <a:lstStyle/>
          <a:p>
            <a:pPr marL="0" indent="0" algn="ctr">
              <a:buNone/>
            </a:pPr>
            <a:r>
              <a:rPr lang="en-US" sz="9600" dirty="0"/>
              <a:t>Assessments (Identify needs/inform the PCP)</a:t>
            </a:r>
          </a:p>
          <a:p>
            <a:pPr marL="0" indent="0" algn="ctr">
              <a:buNone/>
            </a:pPr>
            <a:endParaRPr lang="en-US" sz="9600" dirty="0"/>
          </a:p>
          <a:p>
            <a:pPr marL="0" indent="0" algn="ctr">
              <a:buNone/>
            </a:pPr>
            <a:r>
              <a:rPr lang="en-US" sz="9600" dirty="0"/>
              <a:t>Pre-plan (Decides who, what, when, where for the PCP)</a:t>
            </a:r>
          </a:p>
          <a:p>
            <a:pPr marL="0" indent="0" algn="ctr">
              <a:buNone/>
            </a:pPr>
            <a:r>
              <a:rPr lang="en-US" sz="9600" dirty="0"/>
              <a:t>*Person-Centered Plan (Determines amount, scope, and duration needed to achieve goals)</a:t>
            </a:r>
          </a:p>
          <a:p>
            <a:pPr marL="0" indent="0" algn="ctr">
              <a:buNone/>
            </a:pPr>
            <a:endParaRPr lang="en-US" sz="9600" dirty="0"/>
          </a:p>
          <a:p>
            <a:pPr marL="0" indent="0" algn="ctr">
              <a:buNone/>
            </a:pPr>
            <a:r>
              <a:rPr lang="en-US" sz="9600" dirty="0">
                <a:ea typeface="Calibri"/>
                <a:cs typeface="Calibri"/>
              </a:rPr>
              <a:t>*Budget Worksheet (PCP authorization X Standardized Units-  Individual Budget Maximum) </a:t>
            </a:r>
          </a:p>
          <a:p>
            <a:pPr marL="0" indent="0" algn="ctr">
              <a:buNone/>
            </a:pPr>
            <a:endParaRPr lang="en-US" sz="9600" dirty="0">
              <a:ea typeface="Calibri"/>
              <a:cs typeface="Calibri"/>
            </a:endParaRPr>
          </a:p>
          <a:p>
            <a:pPr marL="0" indent="0" algn="ctr">
              <a:buNone/>
            </a:pPr>
            <a:r>
              <a:rPr lang="en-US" sz="9600" dirty="0">
                <a:ea typeface="Calibri"/>
                <a:cs typeface="Calibri"/>
              </a:rPr>
              <a:t>Spending Plan Meeting (Putting plans/dollars identified at the PCP into action)</a:t>
            </a:r>
          </a:p>
          <a:p>
            <a:pPr marL="0" indent="0" algn="ctr">
              <a:buNone/>
            </a:pPr>
            <a:endParaRPr lang="en-US" sz="9600" dirty="0">
              <a:ea typeface="Calibri"/>
              <a:cs typeface="Calibri"/>
            </a:endParaRPr>
          </a:p>
          <a:p>
            <a:pPr marL="0" indent="0" algn="ctr">
              <a:buNone/>
            </a:pPr>
            <a:r>
              <a:rPr lang="en-US" sz="9600" dirty="0">
                <a:ea typeface="Calibri"/>
                <a:cs typeface="Calibri"/>
              </a:rPr>
              <a:t>Individual Budget (How the person will spend their dollars)</a:t>
            </a:r>
          </a:p>
          <a:p>
            <a:pPr marL="0" indent="0" algn="ctr">
              <a:buNone/>
            </a:pPr>
            <a:endParaRPr lang="en-US" sz="9600" dirty="0">
              <a:ea typeface="Calibri"/>
              <a:cs typeface="Calibri"/>
            </a:endParaRPr>
          </a:p>
          <a:p>
            <a:pPr marL="0" indent="0" algn="ctr">
              <a:buNone/>
            </a:pPr>
            <a:r>
              <a:rPr lang="en-US" sz="9600" dirty="0">
                <a:ea typeface="Calibri"/>
                <a:cs typeface="Calibri"/>
              </a:rPr>
              <a:t>Monthly Budget Report (Report from the FMS for +/-  budget use)</a:t>
            </a:r>
          </a:p>
          <a:p>
            <a:pPr marL="0" indent="0" algn="ctr">
              <a:buNone/>
            </a:pPr>
            <a:endParaRPr lang="en-US" sz="1800" dirty="0">
              <a:latin typeface="Times New Roman"/>
              <a:ea typeface="Calibri"/>
              <a:cs typeface="Calibri"/>
            </a:endParaRPr>
          </a:p>
        </p:txBody>
      </p:sp>
      <p:pic>
        <p:nvPicPr>
          <p:cNvPr id="5" name="Picture 4">
            <a:extLst>
              <a:ext uri="{FF2B5EF4-FFF2-40B4-BE49-F238E27FC236}">
                <a16:creationId xmlns:a16="http://schemas.microsoft.com/office/drawing/2014/main" id="{71454678-E2C9-9B9F-5D74-49684649E3DF}"/>
              </a:ext>
            </a:extLst>
          </p:cNvPr>
          <p:cNvPicPr>
            <a:picLocks noChangeAspect="1"/>
          </p:cNvPicPr>
          <p:nvPr/>
        </p:nvPicPr>
        <p:blipFill rotWithShape="1">
          <a:blip r:embed="rId2"/>
          <a:srcRect t="140" b="140"/>
          <a:stretch/>
        </p:blipFill>
        <p:spPr>
          <a:xfrm>
            <a:off x="503510" y="131210"/>
            <a:ext cx="1647229" cy="923149"/>
          </a:xfrm>
          <a:prstGeom prst="rect">
            <a:avLst/>
          </a:prstGeom>
        </p:spPr>
      </p:pic>
      <p:sp>
        <p:nvSpPr>
          <p:cNvPr id="6" name="Freeform 2">
            <a:extLst>
              <a:ext uri="{FF2B5EF4-FFF2-40B4-BE49-F238E27FC236}">
                <a16:creationId xmlns:a16="http://schemas.microsoft.com/office/drawing/2014/main" id="{E81519A2-CF69-DA95-0D1D-7EEDB64BF167}"/>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9" name="Arrow: Down 8">
            <a:extLst>
              <a:ext uri="{FF2B5EF4-FFF2-40B4-BE49-F238E27FC236}">
                <a16:creationId xmlns:a16="http://schemas.microsoft.com/office/drawing/2014/main" id="{FA1802BE-A7BA-EFC2-7559-ED44554432E5}"/>
              </a:ext>
            </a:extLst>
          </p:cNvPr>
          <p:cNvSpPr/>
          <p:nvPr/>
        </p:nvSpPr>
        <p:spPr>
          <a:xfrm>
            <a:off x="5617029" y="1287624"/>
            <a:ext cx="289249" cy="382556"/>
          </a:xfrm>
          <a:prstGeom prst="downArrow">
            <a:avLst/>
          </a:prstGeom>
          <a:solidFill>
            <a:schemeClr val="tx1"/>
          </a:solidFill>
        </p:spPr>
        <p:txBody>
          <a:bodyPr rtlCol="0" anchor="ctr"/>
          <a:lstStyle/>
          <a:p>
            <a:pPr algn="l"/>
            <a:endParaRPr lang="en-US"/>
          </a:p>
        </p:txBody>
      </p:sp>
      <p:sp>
        <p:nvSpPr>
          <p:cNvPr id="10" name="Arrow: Down 9">
            <a:extLst>
              <a:ext uri="{FF2B5EF4-FFF2-40B4-BE49-F238E27FC236}">
                <a16:creationId xmlns:a16="http://schemas.microsoft.com/office/drawing/2014/main" id="{7B2A87BA-E7BB-18A1-33D5-D8B4BB000239}"/>
              </a:ext>
            </a:extLst>
          </p:cNvPr>
          <p:cNvSpPr/>
          <p:nvPr/>
        </p:nvSpPr>
        <p:spPr>
          <a:xfrm>
            <a:off x="5617028" y="2552535"/>
            <a:ext cx="289249" cy="382556"/>
          </a:xfrm>
          <a:prstGeom prst="downArrow">
            <a:avLst/>
          </a:prstGeom>
          <a:solidFill>
            <a:schemeClr val="tx1"/>
          </a:solidFill>
        </p:spPr>
        <p:txBody>
          <a:bodyPr rtlCol="0" anchor="ctr"/>
          <a:lstStyle/>
          <a:p>
            <a:pPr algn="l"/>
            <a:endParaRPr lang="en-US"/>
          </a:p>
        </p:txBody>
      </p:sp>
      <p:sp>
        <p:nvSpPr>
          <p:cNvPr id="11" name="Arrow: Down 10">
            <a:extLst>
              <a:ext uri="{FF2B5EF4-FFF2-40B4-BE49-F238E27FC236}">
                <a16:creationId xmlns:a16="http://schemas.microsoft.com/office/drawing/2014/main" id="{AF7B75C6-A3F1-2A41-C2C2-AFFF0F20EAB7}"/>
              </a:ext>
            </a:extLst>
          </p:cNvPr>
          <p:cNvSpPr/>
          <p:nvPr/>
        </p:nvSpPr>
        <p:spPr>
          <a:xfrm>
            <a:off x="5617028" y="3687284"/>
            <a:ext cx="289249" cy="382556"/>
          </a:xfrm>
          <a:prstGeom prst="downArrow">
            <a:avLst/>
          </a:prstGeom>
          <a:solidFill>
            <a:schemeClr val="tx1"/>
          </a:solidFill>
        </p:spPr>
        <p:txBody>
          <a:bodyPr rtlCol="0" anchor="ctr"/>
          <a:lstStyle/>
          <a:p>
            <a:pPr algn="l"/>
            <a:endParaRPr lang="en-US"/>
          </a:p>
        </p:txBody>
      </p:sp>
      <p:sp>
        <p:nvSpPr>
          <p:cNvPr id="12" name="Arrow: Down 11">
            <a:extLst>
              <a:ext uri="{FF2B5EF4-FFF2-40B4-BE49-F238E27FC236}">
                <a16:creationId xmlns:a16="http://schemas.microsoft.com/office/drawing/2014/main" id="{AFB7ECA1-F740-3A9A-9354-87E6B04EAC32}"/>
              </a:ext>
            </a:extLst>
          </p:cNvPr>
          <p:cNvSpPr/>
          <p:nvPr/>
        </p:nvSpPr>
        <p:spPr>
          <a:xfrm>
            <a:off x="5617028" y="4737590"/>
            <a:ext cx="289249" cy="382556"/>
          </a:xfrm>
          <a:prstGeom prst="downArrow">
            <a:avLst/>
          </a:prstGeom>
          <a:solidFill>
            <a:schemeClr val="tx1"/>
          </a:solidFill>
        </p:spPr>
        <p:txBody>
          <a:bodyPr rtlCol="0" anchor="ctr"/>
          <a:lstStyle/>
          <a:p>
            <a:pPr algn="l"/>
            <a:endParaRPr lang="en-US"/>
          </a:p>
        </p:txBody>
      </p:sp>
      <p:sp>
        <p:nvSpPr>
          <p:cNvPr id="13" name="Arrow: Down 12">
            <a:extLst>
              <a:ext uri="{FF2B5EF4-FFF2-40B4-BE49-F238E27FC236}">
                <a16:creationId xmlns:a16="http://schemas.microsoft.com/office/drawing/2014/main" id="{3CA56165-2038-68E2-81FC-B61488F42294}"/>
              </a:ext>
            </a:extLst>
          </p:cNvPr>
          <p:cNvSpPr/>
          <p:nvPr/>
        </p:nvSpPr>
        <p:spPr>
          <a:xfrm>
            <a:off x="5617028" y="5494549"/>
            <a:ext cx="289249" cy="382556"/>
          </a:xfrm>
          <a:prstGeom prst="downArrow">
            <a:avLst/>
          </a:prstGeom>
          <a:solidFill>
            <a:schemeClr val="tx1"/>
          </a:solidFill>
        </p:spPr>
        <p:txBody>
          <a:bodyPr rtlCol="0" anchor="ctr"/>
          <a:lstStyle/>
          <a:p>
            <a:pPr algn="l"/>
            <a:endParaRPr lang="en-US"/>
          </a:p>
        </p:txBody>
      </p:sp>
      <p:sp>
        <p:nvSpPr>
          <p:cNvPr id="14" name="TextBox 13">
            <a:extLst>
              <a:ext uri="{FF2B5EF4-FFF2-40B4-BE49-F238E27FC236}">
                <a16:creationId xmlns:a16="http://schemas.microsoft.com/office/drawing/2014/main" id="{9A3312A4-705E-07B3-810D-9F45AED8F9FF}"/>
              </a:ext>
            </a:extLst>
          </p:cNvPr>
          <p:cNvSpPr txBox="1"/>
          <p:nvPr/>
        </p:nvSpPr>
        <p:spPr>
          <a:xfrm>
            <a:off x="6643590" y="6469033"/>
            <a:ext cx="8220269" cy="276999"/>
          </a:xfrm>
          <a:prstGeom prst="rect">
            <a:avLst/>
          </a:prstGeom>
          <a:noFill/>
        </p:spPr>
        <p:txBody>
          <a:bodyPr wrap="square" rtlCol="0">
            <a:spAutoFit/>
          </a:bodyPr>
          <a:lstStyle/>
          <a:p>
            <a:r>
              <a:rPr lang="en-US" sz="1200" b="1" dirty="0"/>
              <a:t>*Must be signed by the person or legal representative (if applicable)</a:t>
            </a:r>
          </a:p>
        </p:txBody>
      </p:sp>
    </p:spTree>
    <p:extLst>
      <p:ext uri="{BB962C8B-B14F-4D97-AF65-F5344CB8AC3E}">
        <p14:creationId xmlns:p14="http://schemas.microsoft.com/office/powerpoint/2010/main" val="450453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4047-E456-BFA0-ECA0-DB3408546E37}"/>
              </a:ext>
            </a:extLst>
          </p:cNvPr>
          <p:cNvSpPr>
            <a:spLocks noGrp="1"/>
          </p:cNvSpPr>
          <p:nvPr>
            <p:ph type="title"/>
          </p:nvPr>
        </p:nvSpPr>
        <p:spPr>
          <a:xfrm>
            <a:off x="457200" y="1066800"/>
            <a:ext cx="11427460" cy="1600200"/>
          </a:xfrm>
        </p:spPr>
        <p:txBody>
          <a:bodyPr>
            <a:normAutofit/>
          </a:bodyPr>
          <a:lstStyle/>
          <a:p>
            <a:r>
              <a:rPr lang="en-US" sz="3600" dirty="0"/>
              <a:t>The end result is the person/family get the services they need, from the person they want, and have the life they choose!</a:t>
            </a:r>
          </a:p>
        </p:txBody>
      </p:sp>
      <p:pic>
        <p:nvPicPr>
          <p:cNvPr id="5" name="Content Placeholder 4">
            <a:extLst>
              <a:ext uri="{FF2B5EF4-FFF2-40B4-BE49-F238E27FC236}">
                <a16:creationId xmlns:a16="http://schemas.microsoft.com/office/drawing/2014/main" id="{55720879-8FB1-C9FA-5804-295D075164A6}"/>
              </a:ext>
            </a:extLst>
          </p:cNvPr>
          <p:cNvPicPr>
            <a:picLocks noGrp="1" noChangeAspect="1"/>
          </p:cNvPicPr>
          <p:nvPr>
            <p:ph idx="1"/>
          </p:nvPr>
        </p:nvPicPr>
        <p:blipFill>
          <a:blip r:embed="rId2"/>
          <a:stretch>
            <a:fillRect/>
          </a:stretch>
        </p:blipFill>
        <p:spPr>
          <a:xfrm>
            <a:off x="2938463" y="2414136"/>
            <a:ext cx="6315075" cy="3553730"/>
          </a:xfrm>
        </p:spPr>
      </p:pic>
      <p:sp>
        <p:nvSpPr>
          <p:cNvPr id="3" name="Freeform 2">
            <a:extLst>
              <a:ext uri="{FF2B5EF4-FFF2-40B4-BE49-F238E27FC236}">
                <a16:creationId xmlns:a16="http://schemas.microsoft.com/office/drawing/2014/main" id="{7CCCC05F-EDB6-9805-8358-B628DF477430}"/>
              </a:ext>
            </a:extLst>
          </p:cNvPr>
          <p:cNvSpPr/>
          <p:nvPr/>
        </p:nvSpPr>
        <p:spPr>
          <a:xfrm>
            <a:off x="10697226" y="137680"/>
            <a:ext cx="1392329"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pic>
        <p:nvPicPr>
          <p:cNvPr id="4" name="Picture 3">
            <a:extLst>
              <a:ext uri="{FF2B5EF4-FFF2-40B4-BE49-F238E27FC236}">
                <a16:creationId xmlns:a16="http://schemas.microsoft.com/office/drawing/2014/main" id="{1398111A-F4AF-A5E0-B011-BCFCDAAAC6C9}"/>
              </a:ext>
            </a:extLst>
          </p:cNvPr>
          <p:cNvPicPr>
            <a:picLocks noChangeAspect="1"/>
          </p:cNvPicPr>
          <p:nvPr/>
        </p:nvPicPr>
        <p:blipFill rotWithShape="1">
          <a:blip r:embed="rId4"/>
          <a:srcRect t="140" b="140"/>
          <a:stretch/>
        </p:blipFill>
        <p:spPr>
          <a:xfrm>
            <a:off x="102445" y="5791200"/>
            <a:ext cx="1647229" cy="923149"/>
          </a:xfrm>
          <a:prstGeom prst="rect">
            <a:avLst/>
          </a:prstGeom>
        </p:spPr>
      </p:pic>
    </p:spTree>
    <p:extLst>
      <p:ext uri="{BB962C8B-B14F-4D97-AF65-F5344CB8AC3E}">
        <p14:creationId xmlns:p14="http://schemas.microsoft.com/office/powerpoint/2010/main" val="20261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0C9C-8FFA-6225-0BFF-91E1847CAA69}"/>
              </a:ext>
            </a:extLst>
          </p:cNvPr>
          <p:cNvSpPr>
            <a:spLocks noGrp="1"/>
          </p:cNvSpPr>
          <p:nvPr>
            <p:ph type="title"/>
          </p:nvPr>
        </p:nvSpPr>
        <p:spPr/>
        <p:txBody>
          <a:bodyPr>
            <a:normAutofit/>
          </a:bodyPr>
          <a:lstStyle/>
          <a:p>
            <a:pPr algn="ctr"/>
            <a:r>
              <a:rPr lang="en-US" sz="5400" b="1" dirty="0"/>
              <a:t>2026 SD Quarterly Training Series</a:t>
            </a:r>
          </a:p>
        </p:txBody>
      </p:sp>
      <p:sp>
        <p:nvSpPr>
          <p:cNvPr id="3" name="Content Placeholder 2">
            <a:extLst>
              <a:ext uri="{FF2B5EF4-FFF2-40B4-BE49-F238E27FC236}">
                <a16:creationId xmlns:a16="http://schemas.microsoft.com/office/drawing/2014/main" id="{488AF359-F5D3-6BEF-3A4A-516F19FB832A}"/>
              </a:ext>
            </a:extLst>
          </p:cNvPr>
          <p:cNvSpPr>
            <a:spLocks noGrp="1"/>
          </p:cNvSpPr>
          <p:nvPr>
            <p:ph idx="1"/>
          </p:nvPr>
        </p:nvSpPr>
        <p:spPr>
          <a:xfrm>
            <a:off x="470322" y="1690688"/>
            <a:ext cx="11251355" cy="4351338"/>
          </a:xfrm>
        </p:spPr>
        <p:txBody>
          <a:bodyPr>
            <a:normAutofit fontScale="85000" lnSpcReduction="20000"/>
          </a:bodyPr>
          <a:lstStyle/>
          <a:p>
            <a:r>
              <a:rPr lang="en-US" dirty="0"/>
              <a:t>January 13, 2026   Individual Budgets and Monthly </a:t>
            </a:r>
          </a:p>
          <a:p>
            <a:pPr marL="0" indent="0">
              <a:buNone/>
            </a:pPr>
            <a:r>
              <a:rPr lang="en-US" dirty="0">
                <a:hlinkClick r:id="rId2"/>
              </a:rPr>
              <a:t>https://dwihn-org.zoom.us/meeting/register/_KoJmnt7Q9W8UQ9TlZW5uw</a:t>
            </a:r>
            <a:r>
              <a:rPr lang="en-US" dirty="0"/>
              <a:t>. </a:t>
            </a:r>
          </a:p>
          <a:p>
            <a:endParaRPr lang="en-US" dirty="0"/>
          </a:p>
          <a:p>
            <a:r>
              <a:rPr lang="en-US" dirty="0"/>
              <a:t>April 14, 2026     TBD</a:t>
            </a:r>
          </a:p>
          <a:p>
            <a:pPr marL="0" indent="0">
              <a:buNone/>
            </a:pPr>
            <a:r>
              <a:rPr lang="en-US" dirty="0">
                <a:hlinkClick r:id="rId3"/>
              </a:rPr>
              <a:t>https://dwihn-org.zoom.us/meeting/register/LhEswdMdSly-WC0nbtiFyg</a:t>
            </a:r>
            <a:r>
              <a:rPr lang="en-US" dirty="0"/>
              <a:t>.  </a:t>
            </a:r>
          </a:p>
          <a:p>
            <a:endParaRPr lang="en-US" dirty="0"/>
          </a:p>
          <a:p>
            <a:r>
              <a:rPr lang="en-US" dirty="0"/>
              <a:t>July 14, 2026    TBD</a:t>
            </a:r>
          </a:p>
          <a:p>
            <a:pPr marL="0" indent="0">
              <a:buNone/>
            </a:pPr>
            <a:r>
              <a:rPr lang="en-US" dirty="0">
                <a:hlinkClick r:id="rId4"/>
              </a:rPr>
              <a:t>https://dwihn-org.zoom.us/meeting/register/a1E9zlp-Tdu4YvXQ6rY_Xw</a:t>
            </a:r>
            <a:r>
              <a:rPr lang="en-US" dirty="0"/>
              <a:t>. </a:t>
            </a:r>
          </a:p>
          <a:p>
            <a:endParaRPr lang="en-US" dirty="0"/>
          </a:p>
          <a:p>
            <a:r>
              <a:rPr lang="en-US" dirty="0"/>
              <a:t>October 13, 2026  TBD</a:t>
            </a:r>
          </a:p>
          <a:p>
            <a:pPr marL="0" indent="0">
              <a:buNone/>
            </a:pPr>
            <a:r>
              <a:rPr lang="en-US" dirty="0">
                <a:hlinkClick r:id="rId5"/>
              </a:rPr>
              <a:t>https://dwihn-org.zoom.us/meeting/register/LQLws2cPQXKZp8yWL_h23w</a:t>
            </a:r>
            <a:r>
              <a:rPr lang="en-US" dirty="0"/>
              <a:t>. </a:t>
            </a:r>
          </a:p>
          <a:p>
            <a:endParaRPr lang="en-US" dirty="0"/>
          </a:p>
        </p:txBody>
      </p:sp>
      <p:pic>
        <p:nvPicPr>
          <p:cNvPr id="4" name="Picture 3">
            <a:extLst>
              <a:ext uri="{FF2B5EF4-FFF2-40B4-BE49-F238E27FC236}">
                <a16:creationId xmlns:a16="http://schemas.microsoft.com/office/drawing/2014/main" id="{91283708-F4FF-3AA1-98F4-5CD1CCD708F6}"/>
              </a:ext>
            </a:extLst>
          </p:cNvPr>
          <p:cNvPicPr>
            <a:picLocks noChangeAspect="1"/>
          </p:cNvPicPr>
          <p:nvPr/>
        </p:nvPicPr>
        <p:blipFill rotWithShape="1">
          <a:blip r:embed="rId6"/>
          <a:srcRect t="140" b="140"/>
          <a:stretch/>
        </p:blipFill>
        <p:spPr>
          <a:xfrm>
            <a:off x="102445" y="5791200"/>
            <a:ext cx="1647229" cy="923149"/>
          </a:xfrm>
          <a:prstGeom prst="rect">
            <a:avLst/>
          </a:prstGeom>
        </p:spPr>
      </p:pic>
      <p:sp>
        <p:nvSpPr>
          <p:cNvPr id="5" name="Freeform 2">
            <a:extLst>
              <a:ext uri="{FF2B5EF4-FFF2-40B4-BE49-F238E27FC236}">
                <a16:creationId xmlns:a16="http://schemas.microsoft.com/office/drawing/2014/main" id="{D1746C3E-2D77-379E-0928-3F00B9EE7717}"/>
              </a:ext>
            </a:extLst>
          </p:cNvPr>
          <p:cNvSpPr/>
          <p:nvPr/>
        </p:nvSpPr>
        <p:spPr>
          <a:xfrm>
            <a:off x="11152909" y="137680"/>
            <a:ext cx="936646"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7"/>
            <a:stretch>
              <a:fillRect l="-510855" r="-7350"/>
            </a:stretch>
          </a:blipFill>
        </p:spPr>
        <p:txBody>
          <a:bodyPr/>
          <a:lstStyle/>
          <a:p>
            <a:endParaRPr lang="en-US"/>
          </a:p>
        </p:txBody>
      </p:sp>
    </p:spTree>
    <p:extLst>
      <p:ext uri="{BB962C8B-B14F-4D97-AF65-F5344CB8AC3E}">
        <p14:creationId xmlns:p14="http://schemas.microsoft.com/office/powerpoint/2010/main" val="346060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F0B11-9E67-4DA3-B8A1-697E914B1B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734" y="152775"/>
            <a:ext cx="12297467" cy="5776912"/>
          </a:xfrm>
          <a:prstGeom prst="rect">
            <a:avLst/>
          </a:prstGeom>
        </p:spPr>
      </p:pic>
      <p:sp>
        <p:nvSpPr>
          <p:cNvPr id="2" name="TextBox 1">
            <a:extLst>
              <a:ext uri="{FF2B5EF4-FFF2-40B4-BE49-F238E27FC236}">
                <a16:creationId xmlns:a16="http://schemas.microsoft.com/office/drawing/2014/main" id="{3B88CCE9-5AD7-477A-A0E8-2F1D52D4E554}"/>
              </a:ext>
            </a:extLst>
          </p:cNvPr>
          <p:cNvSpPr txBox="1"/>
          <p:nvPr/>
        </p:nvSpPr>
        <p:spPr>
          <a:xfrm>
            <a:off x="1750816" y="4459328"/>
            <a:ext cx="8690365" cy="2400376"/>
          </a:xfrm>
          <a:prstGeom prst="rect">
            <a:avLst/>
          </a:prstGeom>
          <a:solidFill>
            <a:schemeClr val="bg1"/>
          </a:solid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3999" b="1" u="sng" dirty="0">
                <a:latin typeface="Century"/>
              </a:rPr>
              <a:t>SELF-DETERMINATION TEAM</a:t>
            </a:r>
            <a:endParaRPr lang="en-US" sz="1799" dirty="0"/>
          </a:p>
          <a:p>
            <a:pPr algn="ctr"/>
            <a:r>
              <a:rPr lang="en-US" sz="1400" b="1" dirty="0">
                <a:latin typeface="Century"/>
              </a:rPr>
              <a:t>Detroit Wayne Integrated Health Network </a:t>
            </a:r>
            <a:endParaRPr lang="en-US" sz="1400" dirty="0">
              <a:latin typeface="Century"/>
              <a:ea typeface="+mn-lt"/>
              <a:cs typeface="+mn-lt"/>
            </a:endParaRPr>
          </a:p>
          <a:p>
            <a:pPr algn="ctr"/>
            <a:r>
              <a:rPr lang="en-US" sz="1400" b="1" dirty="0">
                <a:latin typeface="Century"/>
              </a:rPr>
              <a:t>707 W. Milwaukee Street </a:t>
            </a:r>
            <a:endParaRPr lang="en-US" sz="1400" dirty="0">
              <a:latin typeface="Century"/>
              <a:ea typeface="+mn-lt"/>
              <a:cs typeface="+mn-lt"/>
            </a:endParaRPr>
          </a:p>
          <a:p>
            <a:pPr algn="ctr"/>
            <a:r>
              <a:rPr lang="en-US" sz="1400" b="1" dirty="0">
                <a:latin typeface="Century"/>
              </a:rPr>
              <a:t>Detroit, MI 48202-2943</a:t>
            </a:r>
          </a:p>
          <a:p>
            <a:pPr algn="ctr"/>
            <a:r>
              <a:rPr lang="en-US" sz="1400" b="1" dirty="0">
                <a:latin typeface="Century"/>
              </a:rPr>
              <a:t>Or</a:t>
            </a:r>
          </a:p>
          <a:p>
            <a:pPr algn="ctr"/>
            <a:r>
              <a:rPr lang="en-US" b="1" dirty="0">
                <a:latin typeface="Century"/>
                <a:hlinkClick r:id="rId5"/>
              </a:rPr>
              <a:t>selfdetermination@dwihn.org</a:t>
            </a:r>
            <a:endParaRPr lang="en-US" b="1" dirty="0">
              <a:latin typeface="Century"/>
            </a:endParaRPr>
          </a:p>
          <a:p>
            <a:pPr algn="ctr"/>
            <a:r>
              <a:rPr lang="en-US" b="1" dirty="0">
                <a:latin typeface="Century"/>
              </a:rPr>
              <a:t> </a:t>
            </a:r>
          </a:p>
          <a:p>
            <a:endParaRPr lang="en-US" sz="1799" dirty="0"/>
          </a:p>
        </p:txBody>
      </p:sp>
      <p:sp>
        <p:nvSpPr>
          <p:cNvPr id="6" name="TextBox 5">
            <a:extLst>
              <a:ext uri="{FF2B5EF4-FFF2-40B4-BE49-F238E27FC236}">
                <a16:creationId xmlns:a16="http://schemas.microsoft.com/office/drawing/2014/main" id="{31FA29FF-D11D-4F27-B841-1BF318EF337D}"/>
              </a:ext>
            </a:extLst>
          </p:cNvPr>
          <p:cNvSpPr txBox="1"/>
          <p:nvPr/>
        </p:nvSpPr>
        <p:spPr>
          <a:xfrm>
            <a:off x="526960" y="5416733"/>
            <a:ext cx="10230437" cy="36923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endParaRPr lang="en-US" sz="1799" b="1" dirty="0">
              <a:latin typeface="Bookman Old Style"/>
              <a:cs typeface="Segoe UI"/>
            </a:endParaRPr>
          </a:p>
        </p:txBody>
      </p:sp>
      <p:sp>
        <p:nvSpPr>
          <p:cNvPr id="12" name="TextBox 11">
            <a:extLst>
              <a:ext uri="{FF2B5EF4-FFF2-40B4-BE49-F238E27FC236}">
                <a16:creationId xmlns:a16="http://schemas.microsoft.com/office/drawing/2014/main" id="{016BB56F-2E07-4D47-9100-279ECAE87D14}"/>
              </a:ext>
            </a:extLst>
          </p:cNvPr>
          <p:cNvSpPr txBox="1"/>
          <p:nvPr/>
        </p:nvSpPr>
        <p:spPr>
          <a:xfrm>
            <a:off x="1226643" y="1889679"/>
            <a:ext cx="2310630" cy="269199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endParaRPr lang="en-US" sz="1799" b="1" dirty="0">
              <a:solidFill>
                <a:schemeClr val="bg1"/>
              </a:solidFill>
              <a:latin typeface="Century"/>
              <a:cs typeface="Segoe UI"/>
            </a:endParaRPr>
          </a:p>
          <a:p>
            <a:pPr algn="ctr"/>
            <a:r>
              <a:rPr lang="en-US" sz="1799" b="1" dirty="0">
                <a:solidFill>
                  <a:schemeClr val="bg1"/>
                </a:solidFill>
                <a:latin typeface="Century"/>
                <a:cs typeface="Segoe UI"/>
              </a:rPr>
              <a:t>SD-Network Provider </a:t>
            </a:r>
          </a:p>
          <a:p>
            <a:pPr algn="ctr"/>
            <a:r>
              <a:rPr lang="en-US" sz="1799" b="1" dirty="0">
                <a:solidFill>
                  <a:schemeClr val="bg1"/>
                </a:solidFill>
                <a:latin typeface="Century"/>
                <a:cs typeface="Segoe UI"/>
              </a:rPr>
              <a:t>Program Administrator ​</a:t>
            </a:r>
            <a:endParaRPr lang="en-US" sz="1799" dirty="0">
              <a:solidFill>
                <a:schemeClr val="bg1"/>
              </a:solidFill>
            </a:endParaRPr>
          </a:p>
          <a:p>
            <a:endParaRPr lang="en-US" sz="1699" b="1" dirty="0">
              <a:solidFill>
                <a:schemeClr val="bg1"/>
              </a:solidFill>
              <a:latin typeface="Century"/>
              <a:cs typeface="Segoe UI"/>
            </a:endParaRPr>
          </a:p>
          <a:p>
            <a:endParaRPr lang="en-US" sz="1699" b="1" dirty="0">
              <a:solidFill>
                <a:schemeClr val="bg1"/>
              </a:solidFill>
              <a:latin typeface="Century"/>
              <a:cs typeface="Segoe UI"/>
            </a:endParaRPr>
          </a:p>
          <a:p>
            <a:pPr algn="ctr"/>
            <a:r>
              <a:rPr lang="en-US" sz="1400" b="1" dirty="0">
                <a:solidFill>
                  <a:schemeClr val="bg1"/>
                </a:solidFill>
                <a:latin typeface="Century"/>
                <a:cs typeface="Segoe UI"/>
              </a:rPr>
              <a:t>Email</a:t>
            </a:r>
          </a:p>
          <a:p>
            <a:pPr algn="ctr"/>
            <a:r>
              <a:rPr lang="en-US" sz="1400" b="1" dirty="0">
                <a:solidFill>
                  <a:schemeClr val="bg1"/>
                </a:solidFill>
                <a:latin typeface="Century"/>
                <a:cs typeface="Segoe UI"/>
              </a:rPr>
              <a:t>lbrown@dwihn.org  ​</a:t>
            </a:r>
            <a:endParaRPr lang="en-US" sz="1400" dirty="0">
              <a:solidFill>
                <a:schemeClr val="bg1"/>
              </a:solidFill>
            </a:endParaRPr>
          </a:p>
          <a:p>
            <a:pPr algn="ctr"/>
            <a:r>
              <a:rPr lang="en-US" sz="1699" b="1" dirty="0">
                <a:solidFill>
                  <a:schemeClr val="bg1"/>
                </a:solidFill>
                <a:latin typeface="Century"/>
                <a:cs typeface="Segoe UI"/>
              </a:rPr>
              <a:t>​</a:t>
            </a:r>
          </a:p>
        </p:txBody>
      </p:sp>
      <p:sp>
        <p:nvSpPr>
          <p:cNvPr id="13" name="TextBox 12">
            <a:extLst>
              <a:ext uri="{FF2B5EF4-FFF2-40B4-BE49-F238E27FC236}">
                <a16:creationId xmlns:a16="http://schemas.microsoft.com/office/drawing/2014/main" id="{CCEFB82B-6642-4698-8E78-2FA49A307648}"/>
              </a:ext>
            </a:extLst>
          </p:cNvPr>
          <p:cNvSpPr txBox="1"/>
          <p:nvPr/>
        </p:nvSpPr>
        <p:spPr>
          <a:xfrm>
            <a:off x="1432010" y="1003607"/>
            <a:ext cx="1894442" cy="64630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Lucinda Brown</a:t>
            </a:r>
            <a:endParaRPr lang="en-US" dirty="0">
              <a:solidFill>
                <a:schemeClr val="bg1"/>
              </a:solidFill>
              <a:latin typeface="Garamond" panose="02020404030301010803"/>
            </a:endParaRPr>
          </a:p>
          <a:p>
            <a:pPr algn="ctr"/>
            <a:r>
              <a:rPr lang="en-US" dirty="0">
                <a:solidFill>
                  <a:schemeClr val="bg1"/>
                </a:solidFill>
                <a:latin typeface="Century"/>
              </a:rPr>
              <a:t> LMSW ​</a:t>
            </a:r>
            <a:endParaRPr lang="en-US" dirty="0">
              <a:solidFill>
                <a:schemeClr val="bg1"/>
              </a:solidFill>
            </a:endParaRPr>
          </a:p>
        </p:txBody>
      </p:sp>
      <p:sp>
        <p:nvSpPr>
          <p:cNvPr id="14" name="TextBox 13">
            <a:extLst>
              <a:ext uri="{FF2B5EF4-FFF2-40B4-BE49-F238E27FC236}">
                <a16:creationId xmlns:a16="http://schemas.microsoft.com/office/drawing/2014/main" id="{387E8F5F-CBBC-40DE-809E-74359060E7BA}"/>
              </a:ext>
            </a:extLst>
          </p:cNvPr>
          <p:cNvSpPr txBox="1"/>
          <p:nvPr/>
        </p:nvSpPr>
        <p:spPr>
          <a:xfrm>
            <a:off x="6282415" y="803678"/>
            <a:ext cx="1765080" cy="92330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Beverly Thompson</a:t>
            </a:r>
            <a:endParaRPr lang="en-US" dirty="0">
              <a:solidFill>
                <a:schemeClr val="bg1"/>
              </a:solidFill>
              <a:latin typeface="Garamond" panose="02020404030301010803"/>
            </a:endParaRPr>
          </a:p>
          <a:p>
            <a:pPr algn="ctr"/>
            <a:r>
              <a:rPr lang="en-US" dirty="0">
                <a:solidFill>
                  <a:schemeClr val="bg1"/>
                </a:solidFill>
                <a:latin typeface="Century"/>
              </a:rPr>
              <a:t>LMSW</a:t>
            </a:r>
            <a:endParaRPr lang="en-US" dirty="0">
              <a:solidFill>
                <a:schemeClr val="bg1"/>
              </a:solidFill>
            </a:endParaRPr>
          </a:p>
        </p:txBody>
      </p:sp>
      <p:sp>
        <p:nvSpPr>
          <p:cNvPr id="15" name="TextBox 14">
            <a:extLst>
              <a:ext uri="{FF2B5EF4-FFF2-40B4-BE49-F238E27FC236}">
                <a16:creationId xmlns:a16="http://schemas.microsoft.com/office/drawing/2014/main" id="{8BEFA576-814A-471D-B862-8FECEB3DB46B}"/>
              </a:ext>
            </a:extLst>
          </p:cNvPr>
          <p:cNvSpPr txBox="1"/>
          <p:nvPr/>
        </p:nvSpPr>
        <p:spPr>
          <a:xfrm>
            <a:off x="6096000" y="2309297"/>
            <a:ext cx="2276780" cy="193832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1799" b="1" dirty="0">
                <a:solidFill>
                  <a:schemeClr val="bg1"/>
                </a:solidFill>
                <a:latin typeface="Century"/>
                <a:cs typeface="Segoe UI"/>
              </a:rPr>
              <a:t>SD-Clinical Specialist</a:t>
            </a:r>
            <a:endParaRPr lang="en-US" sz="1799" b="1" dirty="0">
              <a:solidFill>
                <a:schemeClr val="bg1"/>
              </a:solidFill>
            </a:endParaRPr>
          </a:p>
          <a:p>
            <a:pPr algn="ctr"/>
            <a:endParaRPr lang="en-US" sz="1799" b="1" dirty="0">
              <a:solidFill>
                <a:schemeClr val="bg1"/>
              </a:solidFill>
              <a:latin typeface="Century"/>
              <a:cs typeface="Segoe UI"/>
            </a:endParaRPr>
          </a:p>
          <a:p>
            <a:r>
              <a:rPr lang="en-US" sz="1799" b="1" dirty="0">
                <a:solidFill>
                  <a:schemeClr val="bg1"/>
                </a:solidFill>
                <a:latin typeface="Century"/>
                <a:cs typeface="Segoe UI"/>
              </a:rPr>
              <a:t>           </a:t>
            </a:r>
          </a:p>
          <a:p>
            <a:endParaRPr lang="en-US" sz="1600" b="1" dirty="0">
              <a:solidFill>
                <a:schemeClr val="bg1"/>
              </a:solidFill>
              <a:latin typeface="Garamond" panose="02020404030301010803"/>
              <a:cs typeface="Segoe UI"/>
            </a:endParaRPr>
          </a:p>
          <a:p>
            <a:r>
              <a:rPr lang="en-US" sz="1799" b="1" dirty="0">
                <a:solidFill>
                  <a:schemeClr val="bg1"/>
                </a:solidFill>
                <a:latin typeface="Century"/>
                <a:cs typeface="Segoe UI"/>
              </a:rPr>
              <a:t>     </a:t>
            </a:r>
            <a:r>
              <a:rPr lang="en-US" sz="1600" b="1" dirty="0">
                <a:solidFill>
                  <a:schemeClr val="bg1"/>
                </a:solidFill>
                <a:latin typeface="Century"/>
                <a:cs typeface="Segoe UI"/>
              </a:rPr>
              <a:t>    </a:t>
            </a:r>
            <a:r>
              <a:rPr lang="en-US" sz="1400" b="1" dirty="0">
                <a:solidFill>
                  <a:schemeClr val="bg1"/>
                </a:solidFill>
                <a:latin typeface="Century"/>
                <a:cs typeface="Segoe UI"/>
              </a:rPr>
              <a:t>    Email    </a:t>
            </a:r>
            <a:endParaRPr lang="en-US" sz="1400" b="1" dirty="0">
              <a:solidFill>
                <a:schemeClr val="bg1"/>
              </a:solidFill>
              <a:latin typeface="Garamond" panose="02020404030301010803"/>
              <a:cs typeface="Segoe UI"/>
            </a:endParaRPr>
          </a:p>
          <a:p>
            <a:pPr algn="ctr"/>
            <a:r>
              <a:rPr lang="en-US" sz="1400" b="1" dirty="0">
                <a:solidFill>
                  <a:schemeClr val="bg1"/>
                </a:solidFill>
                <a:latin typeface="Century"/>
                <a:cs typeface="Segoe UI"/>
              </a:rPr>
              <a:t>bthompson@dwihn.org</a:t>
            </a:r>
            <a:endParaRPr lang="en-US" sz="1400" b="1" dirty="0">
              <a:solidFill>
                <a:schemeClr val="bg1"/>
              </a:solidFill>
            </a:endParaRPr>
          </a:p>
        </p:txBody>
      </p:sp>
      <p:sp>
        <p:nvSpPr>
          <p:cNvPr id="16" name="TextBox 15">
            <a:extLst>
              <a:ext uri="{FF2B5EF4-FFF2-40B4-BE49-F238E27FC236}">
                <a16:creationId xmlns:a16="http://schemas.microsoft.com/office/drawing/2014/main" id="{04118BF4-FB73-48A3-B57A-2DC86925295A}"/>
              </a:ext>
            </a:extLst>
          </p:cNvPr>
          <p:cNvSpPr txBox="1"/>
          <p:nvPr/>
        </p:nvSpPr>
        <p:spPr>
          <a:xfrm>
            <a:off x="8613604" y="928313"/>
            <a:ext cx="2023804" cy="923305"/>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dirty="0">
                <a:solidFill>
                  <a:schemeClr val="bg1"/>
                </a:solidFill>
                <a:latin typeface="Century"/>
              </a:rPr>
              <a:t>Chaundrika </a:t>
            </a:r>
          </a:p>
          <a:p>
            <a:pPr algn="ctr"/>
            <a:r>
              <a:rPr lang="en-US" dirty="0">
                <a:solidFill>
                  <a:schemeClr val="bg1"/>
                </a:solidFill>
                <a:latin typeface="Century"/>
              </a:rPr>
              <a:t>Baldwin</a:t>
            </a:r>
            <a:endParaRPr lang="en-US" dirty="0">
              <a:solidFill>
                <a:schemeClr val="bg1"/>
              </a:solidFill>
              <a:latin typeface="Garamond" panose="02020404030301010803"/>
            </a:endParaRPr>
          </a:p>
          <a:p>
            <a:pPr algn="ctr"/>
            <a:r>
              <a:rPr lang="en-US" dirty="0">
                <a:solidFill>
                  <a:schemeClr val="bg1"/>
                </a:solidFill>
                <a:latin typeface="Century"/>
              </a:rPr>
              <a:t>MSA</a:t>
            </a:r>
            <a:endParaRPr lang="en-US" dirty="0">
              <a:solidFill>
                <a:schemeClr val="bg1"/>
              </a:solidFill>
            </a:endParaRPr>
          </a:p>
        </p:txBody>
      </p:sp>
      <p:sp>
        <p:nvSpPr>
          <p:cNvPr id="17" name="TextBox 16">
            <a:extLst>
              <a:ext uri="{FF2B5EF4-FFF2-40B4-BE49-F238E27FC236}">
                <a16:creationId xmlns:a16="http://schemas.microsoft.com/office/drawing/2014/main" id="{9F51799E-0B1D-4251-9D22-F8DC1F35C855}"/>
              </a:ext>
            </a:extLst>
          </p:cNvPr>
          <p:cNvSpPr txBox="1"/>
          <p:nvPr/>
        </p:nvSpPr>
        <p:spPr>
          <a:xfrm>
            <a:off x="8934273" y="2399278"/>
            <a:ext cx="2023804" cy="147666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r>
              <a:rPr lang="en-US" sz="1799" b="1" dirty="0">
                <a:solidFill>
                  <a:schemeClr val="bg1"/>
                </a:solidFill>
                <a:latin typeface="Century"/>
                <a:cs typeface="Segoe UI"/>
              </a:rPr>
              <a:t>SD-Financial </a:t>
            </a:r>
          </a:p>
          <a:p>
            <a:pPr algn="ctr"/>
            <a:r>
              <a:rPr lang="en-US" sz="1799" b="1" dirty="0">
                <a:solidFill>
                  <a:schemeClr val="bg1"/>
                </a:solidFill>
                <a:latin typeface="Century"/>
                <a:cs typeface="Segoe UI"/>
              </a:rPr>
              <a:t>Management</a:t>
            </a:r>
          </a:p>
          <a:p>
            <a:pPr algn="ctr"/>
            <a:r>
              <a:rPr lang="en-US" sz="1799" b="1" dirty="0">
                <a:solidFill>
                  <a:schemeClr val="bg1"/>
                </a:solidFill>
                <a:latin typeface="Century"/>
                <a:cs typeface="Segoe UI"/>
              </a:rPr>
              <a:t>Service (FMS) </a:t>
            </a:r>
            <a:endParaRPr lang="en-US" sz="1799" b="1" dirty="0">
              <a:solidFill>
                <a:schemeClr val="bg1"/>
              </a:solidFill>
              <a:latin typeface="Century"/>
            </a:endParaRPr>
          </a:p>
          <a:p>
            <a:pPr algn="ctr"/>
            <a:r>
              <a:rPr lang="en-US" sz="1799" b="1" dirty="0">
                <a:solidFill>
                  <a:schemeClr val="bg1"/>
                </a:solidFill>
                <a:latin typeface="Century"/>
                <a:cs typeface="Segoe UI"/>
              </a:rPr>
              <a:t>Coordinator​</a:t>
            </a:r>
            <a:endParaRPr lang="en-US" sz="1799" b="1" dirty="0">
              <a:solidFill>
                <a:schemeClr val="bg1"/>
              </a:solidFill>
              <a:latin typeface="Century"/>
            </a:endParaRPr>
          </a:p>
          <a:p>
            <a:pPr algn="ctr"/>
            <a:endParaRPr lang="en-US" sz="1799" b="1" dirty="0">
              <a:solidFill>
                <a:schemeClr val="bg1"/>
              </a:solidFill>
              <a:latin typeface="Century"/>
              <a:cs typeface="Segoe UI"/>
            </a:endParaRPr>
          </a:p>
        </p:txBody>
      </p:sp>
      <p:sp>
        <p:nvSpPr>
          <p:cNvPr id="5" name="TextBox 4">
            <a:extLst>
              <a:ext uri="{FF2B5EF4-FFF2-40B4-BE49-F238E27FC236}">
                <a16:creationId xmlns:a16="http://schemas.microsoft.com/office/drawing/2014/main" id="{D46D4246-6E2D-4BF6-B790-09C57D023F5F}"/>
              </a:ext>
            </a:extLst>
          </p:cNvPr>
          <p:cNvSpPr txBox="1"/>
          <p:nvPr/>
        </p:nvSpPr>
        <p:spPr>
          <a:xfrm>
            <a:off x="8372781" y="3721189"/>
            <a:ext cx="2223505" cy="800219"/>
          </a:xfrm>
          <a:prstGeom prst="rect">
            <a:avLst/>
          </a:prstGeom>
          <a:noFill/>
        </p:spPr>
        <p:txBody>
          <a:bodyPr wrap="square" rtlCol="0">
            <a:spAutoFit/>
          </a:bodyPr>
          <a:lstStyle/>
          <a:p>
            <a:pPr algn="ctr"/>
            <a:r>
              <a:rPr lang="en-US" sz="1400" b="1" dirty="0">
                <a:solidFill>
                  <a:schemeClr val="bg1"/>
                </a:solidFill>
                <a:latin typeface="Century"/>
                <a:cs typeface="Segoe UI"/>
              </a:rPr>
              <a:t>Email </a:t>
            </a:r>
          </a:p>
          <a:p>
            <a:pPr algn="ctr"/>
            <a:r>
              <a:rPr lang="en-US" sz="1400" b="1" dirty="0">
                <a:solidFill>
                  <a:schemeClr val="bg1"/>
                </a:solidFill>
                <a:latin typeface="Century"/>
                <a:cs typeface="Segoe UI"/>
              </a:rPr>
              <a:t>Cbaldwin@dwihn.org</a:t>
            </a:r>
            <a:endParaRPr lang="en-US" sz="1400" b="1" dirty="0">
              <a:solidFill>
                <a:schemeClr val="bg1"/>
              </a:solidFill>
              <a:latin typeface="Century"/>
            </a:endParaRPr>
          </a:p>
          <a:p>
            <a:endParaRPr lang="en-US" dirty="0"/>
          </a:p>
        </p:txBody>
      </p:sp>
      <p:sp>
        <p:nvSpPr>
          <p:cNvPr id="8" name="Rectangle 7">
            <a:extLst>
              <a:ext uri="{FF2B5EF4-FFF2-40B4-BE49-F238E27FC236}">
                <a16:creationId xmlns:a16="http://schemas.microsoft.com/office/drawing/2014/main" id="{00928A0A-5123-45A9-AF3B-751CBED808A0}"/>
              </a:ext>
            </a:extLst>
          </p:cNvPr>
          <p:cNvSpPr/>
          <p:nvPr/>
        </p:nvSpPr>
        <p:spPr>
          <a:xfrm>
            <a:off x="3962401" y="2214882"/>
            <a:ext cx="1800642" cy="646330"/>
          </a:xfrm>
          <a:prstGeom prst="rect">
            <a:avLst/>
          </a:prstGeom>
        </p:spPr>
        <p:txBody>
          <a:bodyPr wrap="square">
            <a:spAutoFit/>
          </a:bodyPr>
          <a:lstStyle/>
          <a:p>
            <a:pPr algn="ctr"/>
            <a:r>
              <a:rPr lang="en-US" sz="1799" b="1" dirty="0">
                <a:solidFill>
                  <a:schemeClr val="bg1"/>
                </a:solidFill>
                <a:latin typeface="Century"/>
                <a:cs typeface="Segoe UI"/>
              </a:rPr>
              <a:t>SD-Clinical </a:t>
            </a:r>
          </a:p>
          <a:p>
            <a:pPr algn="ctr"/>
            <a:r>
              <a:rPr lang="en-US" sz="1799" b="1" dirty="0">
                <a:solidFill>
                  <a:schemeClr val="bg1"/>
                </a:solidFill>
                <a:latin typeface="Century"/>
                <a:cs typeface="Segoe UI"/>
              </a:rPr>
              <a:t>Specialist</a:t>
            </a:r>
            <a:endParaRPr lang="en-US" sz="1799" b="1" dirty="0">
              <a:solidFill>
                <a:schemeClr val="bg1"/>
              </a:solidFill>
            </a:endParaRPr>
          </a:p>
        </p:txBody>
      </p:sp>
    </p:spTree>
    <p:extLst>
      <p:ext uri="{BB962C8B-B14F-4D97-AF65-F5344CB8AC3E}">
        <p14:creationId xmlns:p14="http://schemas.microsoft.com/office/powerpoint/2010/main" val="350615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204C-7A92-41AA-9670-F09B3A5A6FDF}"/>
              </a:ext>
            </a:extLst>
          </p:cNvPr>
          <p:cNvSpPr>
            <a:spLocks noGrp="1"/>
          </p:cNvSpPr>
          <p:nvPr>
            <p:ph type="title"/>
          </p:nvPr>
        </p:nvSpPr>
        <p:spPr>
          <a:xfrm>
            <a:off x="69915" y="457200"/>
            <a:ext cx="11430000" cy="990600"/>
          </a:xfrm>
        </p:spPr>
        <p:txBody>
          <a:bodyPr>
            <a:normAutofit/>
          </a:bodyPr>
          <a:lstStyle/>
          <a:p>
            <a:pPr algn="ctr"/>
            <a:r>
              <a:rPr lang="en-US" sz="4800" b="1" i="1" dirty="0"/>
              <a:t>The Benefits to Self-Directing Services </a:t>
            </a:r>
          </a:p>
        </p:txBody>
      </p:sp>
      <p:sp>
        <p:nvSpPr>
          <p:cNvPr id="3" name="Content Placeholder 2">
            <a:extLst>
              <a:ext uri="{FF2B5EF4-FFF2-40B4-BE49-F238E27FC236}">
                <a16:creationId xmlns:a16="http://schemas.microsoft.com/office/drawing/2014/main" id="{5629AE5D-F2BB-49D7-954B-F65774DEAA3C}"/>
              </a:ext>
            </a:extLst>
          </p:cNvPr>
          <p:cNvSpPr>
            <a:spLocks noGrp="1"/>
          </p:cNvSpPr>
          <p:nvPr>
            <p:ph idx="1"/>
          </p:nvPr>
        </p:nvSpPr>
        <p:spPr>
          <a:xfrm>
            <a:off x="609600" y="1447800"/>
            <a:ext cx="11049000" cy="4724400"/>
          </a:xfrm>
        </p:spPr>
        <p:txBody>
          <a:bodyPr>
            <a:normAutofit/>
          </a:bodyPr>
          <a:lstStyle/>
          <a:p>
            <a:r>
              <a:rPr lang="en-US" dirty="0"/>
              <a:t>Self-Directing Services gives the individual:</a:t>
            </a:r>
          </a:p>
          <a:p>
            <a:pPr lvl="1"/>
            <a:r>
              <a:rPr lang="en-US" dirty="0"/>
              <a:t>Greater control over who directly provides the authorized</a:t>
            </a:r>
          </a:p>
          <a:p>
            <a:pPr marL="301752" lvl="1" indent="0">
              <a:buNone/>
            </a:pPr>
            <a:r>
              <a:rPr lang="en-US" dirty="0"/>
              <a:t>    services, the member /legal representative is the Employer</a:t>
            </a:r>
          </a:p>
          <a:p>
            <a:pPr lvl="1"/>
            <a:r>
              <a:rPr lang="en-US" dirty="0"/>
              <a:t>Flexibility to use services how you want to meet the goals</a:t>
            </a:r>
          </a:p>
          <a:p>
            <a:pPr marL="301752" lvl="1" indent="0">
              <a:buNone/>
            </a:pPr>
            <a:r>
              <a:rPr lang="en-US" dirty="0"/>
              <a:t>   identified in the Individual Plan of Service (IPOS)</a:t>
            </a:r>
          </a:p>
          <a:p>
            <a:pPr lvl="1"/>
            <a:r>
              <a:rPr lang="en-US" dirty="0"/>
              <a:t>Greater staff retention as well as fewer required staff trainings </a:t>
            </a:r>
          </a:p>
          <a:p>
            <a:pPr lvl="1"/>
            <a:r>
              <a:rPr lang="en-US" dirty="0"/>
              <a:t>Control over staff rate of pay (direct hire rates are generally higher)</a:t>
            </a:r>
          </a:p>
          <a:p>
            <a:pPr lvl="1"/>
            <a:r>
              <a:rPr lang="en-US" dirty="0"/>
              <a:t>Out of network providers can be used after Medicaid qualifications are verified</a:t>
            </a:r>
          </a:p>
          <a:p>
            <a:pPr lvl="1"/>
            <a:r>
              <a:rPr lang="en-US" dirty="0"/>
              <a:t>Flexibility over using behavioral health dollars (up to DWIHN standardized rates)</a:t>
            </a:r>
          </a:p>
        </p:txBody>
      </p:sp>
      <p:pic>
        <p:nvPicPr>
          <p:cNvPr id="5" name="Picture 4">
            <a:extLst>
              <a:ext uri="{FF2B5EF4-FFF2-40B4-BE49-F238E27FC236}">
                <a16:creationId xmlns:a16="http://schemas.microsoft.com/office/drawing/2014/main" id="{97300D45-1E1E-415D-B3DA-1353504C9B0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31993" y="1253764"/>
            <a:ext cx="2002808" cy="2022835"/>
          </a:xfrm>
          <a:prstGeom prst="rect">
            <a:avLst/>
          </a:prstGeom>
        </p:spPr>
      </p:pic>
    </p:spTree>
    <p:extLst>
      <p:ext uri="{BB962C8B-B14F-4D97-AF65-F5344CB8AC3E}">
        <p14:creationId xmlns:p14="http://schemas.microsoft.com/office/powerpoint/2010/main" val="353831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B0F1E4-1451-0FFB-1823-5E6159C73D89}"/>
              </a:ext>
            </a:extLst>
          </p:cNvPr>
          <p:cNvPicPr>
            <a:picLocks noChangeAspect="1"/>
          </p:cNvPicPr>
          <p:nvPr/>
        </p:nvPicPr>
        <p:blipFill>
          <a:blip r:embed="rId2"/>
          <a:stretch>
            <a:fillRect/>
          </a:stretch>
        </p:blipFill>
        <p:spPr>
          <a:xfrm>
            <a:off x="3734045" y="2696973"/>
            <a:ext cx="3889065" cy="2685307"/>
          </a:xfrm>
          <a:prstGeom prst="rect">
            <a:avLst/>
          </a:prstGeom>
          <a:solidFill>
            <a:schemeClr val="accent6">
              <a:lumMod val="20000"/>
              <a:lumOff val="80000"/>
            </a:schemeClr>
          </a:solidFill>
        </p:spPr>
      </p:pic>
      <p:sp>
        <p:nvSpPr>
          <p:cNvPr id="2" name="Title 1">
            <a:extLst>
              <a:ext uri="{FF2B5EF4-FFF2-40B4-BE49-F238E27FC236}">
                <a16:creationId xmlns:a16="http://schemas.microsoft.com/office/drawing/2014/main" id="{95DF6D32-92D8-0442-42CE-EAFB84406B84}"/>
              </a:ext>
            </a:extLst>
          </p:cNvPr>
          <p:cNvSpPr>
            <a:spLocks noGrp="1"/>
          </p:cNvSpPr>
          <p:nvPr>
            <p:ph type="title"/>
          </p:nvPr>
        </p:nvSpPr>
        <p:spPr>
          <a:xfrm>
            <a:off x="-41634" y="4813112"/>
            <a:ext cx="11979796" cy="1325563"/>
          </a:xfrm>
        </p:spPr>
        <p:txBody>
          <a:bodyPr>
            <a:normAutofit fontScale="90000"/>
          </a:bodyPr>
          <a:lstStyle/>
          <a:p>
            <a:pPr algn="ctr"/>
            <a:br>
              <a:rPr lang="en-US" dirty="0"/>
            </a:br>
            <a:br>
              <a:rPr lang="en-US" dirty="0"/>
            </a:br>
            <a:r>
              <a:rPr lang="en-US" sz="6000" b="1" dirty="0"/>
              <a:t> </a:t>
            </a:r>
            <a:r>
              <a:rPr lang="en-US" b="1" dirty="0"/>
              <a:t>A good goal supports the service authorized.  </a:t>
            </a:r>
            <a:br>
              <a:rPr lang="en-US" b="1" dirty="0"/>
            </a:br>
            <a:r>
              <a:rPr lang="en-US" b="1" dirty="0"/>
              <a:t>Goals are developed at the Person-Centered Plan. </a:t>
            </a:r>
          </a:p>
        </p:txBody>
      </p:sp>
      <p:sp>
        <p:nvSpPr>
          <p:cNvPr id="4" name="TextBox 3">
            <a:extLst>
              <a:ext uri="{FF2B5EF4-FFF2-40B4-BE49-F238E27FC236}">
                <a16:creationId xmlns:a16="http://schemas.microsoft.com/office/drawing/2014/main" id="{8E5E6E48-BB70-38E4-69CC-A5FAB5D4B710}"/>
              </a:ext>
            </a:extLst>
          </p:cNvPr>
          <p:cNvSpPr txBox="1"/>
          <p:nvPr/>
        </p:nvSpPr>
        <p:spPr>
          <a:xfrm>
            <a:off x="606488" y="2044888"/>
            <a:ext cx="10683551" cy="461665"/>
          </a:xfrm>
          <a:prstGeom prst="rect">
            <a:avLst/>
          </a:prstGeom>
          <a:noFill/>
        </p:spPr>
        <p:txBody>
          <a:bodyPr wrap="square">
            <a:spAutoFit/>
          </a:bodyPr>
          <a:lstStyle/>
          <a:p>
            <a:pPr algn="ctr"/>
            <a:r>
              <a:rPr lang="en-US" sz="2400" b="1" u="sng" dirty="0">
                <a:solidFill>
                  <a:srgbClr val="FF0000"/>
                </a:solidFill>
                <a:latin typeface="+mj-lt"/>
              </a:rPr>
              <a:t>Good Person-Centered Planning </a:t>
            </a:r>
            <a:r>
              <a:rPr lang="en-US" sz="2400" b="1" dirty="0">
                <a:latin typeface="+mj-lt"/>
              </a:rPr>
              <a:t> the foundation for Self-Directing Services </a:t>
            </a:r>
          </a:p>
        </p:txBody>
      </p:sp>
      <p:sp>
        <p:nvSpPr>
          <p:cNvPr id="3" name="TextBox 2">
            <a:extLst>
              <a:ext uri="{FF2B5EF4-FFF2-40B4-BE49-F238E27FC236}">
                <a16:creationId xmlns:a16="http://schemas.microsoft.com/office/drawing/2014/main" id="{3F716C0F-2298-C965-7A55-8593A64E458B}"/>
              </a:ext>
            </a:extLst>
          </p:cNvPr>
          <p:cNvSpPr txBox="1"/>
          <p:nvPr/>
        </p:nvSpPr>
        <p:spPr>
          <a:xfrm>
            <a:off x="1184987" y="602098"/>
            <a:ext cx="9955764" cy="769441"/>
          </a:xfrm>
          <a:prstGeom prst="rect">
            <a:avLst/>
          </a:prstGeom>
          <a:noFill/>
        </p:spPr>
        <p:txBody>
          <a:bodyPr wrap="square" rtlCol="0">
            <a:spAutoFit/>
          </a:bodyPr>
          <a:lstStyle/>
          <a:p>
            <a:r>
              <a:rPr lang="en-US" sz="4400" b="1" dirty="0"/>
              <a:t>Where does Self-Directing Services start?</a:t>
            </a:r>
          </a:p>
        </p:txBody>
      </p:sp>
      <p:sp>
        <p:nvSpPr>
          <p:cNvPr id="5" name="Freeform 2">
            <a:extLst>
              <a:ext uri="{FF2B5EF4-FFF2-40B4-BE49-F238E27FC236}">
                <a16:creationId xmlns:a16="http://schemas.microsoft.com/office/drawing/2014/main" id="{E3399940-3226-2537-B3EC-B061B94945DE}"/>
              </a:ext>
            </a:extLst>
          </p:cNvPr>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Tree>
    <p:extLst>
      <p:ext uri="{BB962C8B-B14F-4D97-AF65-F5344CB8AC3E}">
        <p14:creationId xmlns:p14="http://schemas.microsoft.com/office/powerpoint/2010/main" val="8291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E467-5AEC-19F6-127E-9E331005360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69D7BE-0A00-D3CB-221A-3DFBF27122A6}"/>
              </a:ext>
            </a:extLst>
          </p:cNvPr>
          <p:cNvPicPr>
            <a:picLocks noChangeAspect="1"/>
          </p:cNvPicPr>
          <p:nvPr/>
        </p:nvPicPr>
        <p:blipFill rotWithShape="1">
          <a:blip r:embed="rId2"/>
          <a:srcRect t="140" b="140"/>
          <a:stretch/>
        </p:blipFill>
        <p:spPr>
          <a:xfrm>
            <a:off x="359447" y="5811558"/>
            <a:ext cx="1450692" cy="811664"/>
          </a:xfrm>
          <a:prstGeom prst="rect">
            <a:avLst/>
          </a:prstGeom>
        </p:spPr>
      </p:pic>
      <p:sp>
        <p:nvSpPr>
          <p:cNvPr id="7" name="Freeform 2">
            <a:extLst>
              <a:ext uri="{FF2B5EF4-FFF2-40B4-BE49-F238E27FC236}">
                <a16:creationId xmlns:a16="http://schemas.microsoft.com/office/drawing/2014/main" id="{0C81E3C0-2910-4CBD-9A77-912DFA8E640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2" name="Title 1">
            <a:extLst>
              <a:ext uri="{FF2B5EF4-FFF2-40B4-BE49-F238E27FC236}">
                <a16:creationId xmlns:a16="http://schemas.microsoft.com/office/drawing/2014/main" id="{E9F87BFD-3BF7-7556-17DA-1F63C0C63EA7}"/>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t> Goal Statements &amp; Objectives should include;</a:t>
            </a:r>
            <a:endParaRPr lang="en-US" sz="3600" b="1"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5466CDEC-2A56-B4E0-C5BB-001A3927EE1C}"/>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F0A22EA8-F635-302C-4F37-A4D1B1F22267}"/>
              </a:ext>
            </a:extLst>
          </p:cNvPr>
          <p:cNvSpPr>
            <a:spLocks noGrp="1"/>
          </p:cNvSpPr>
          <p:nvPr>
            <p:ph idx="1"/>
          </p:nvPr>
        </p:nvSpPr>
        <p:spPr>
          <a:xfrm>
            <a:off x="236892" y="1493564"/>
            <a:ext cx="10515600" cy="4351338"/>
          </a:xfrm>
        </p:spPr>
        <p:txBody>
          <a:bodyPr vert="horz" lIns="91440" tIns="45720" rIns="91440" bIns="45720" rtlCol="0" anchor="t">
            <a:normAutofit lnSpcReduction="10000"/>
          </a:bodyPr>
          <a:lstStyle/>
          <a:p>
            <a:r>
              <a:rPr lang="en-US" dirty="0"/>
              <a:t>The </a:t>
            </a:r>
            <a:r>
              <a:rPr lang="en-US" b="1" dirty="0"/>
              <a:t>Goal Statement </a:t>
            </a:r>
            <a:r>
              <a:rPr lang="en-US" dirty="0"/>
              <a:t>(life goals- what is my good life), </a:t>
            </a:r>
            <a:r>
              <a:rPr lang="en-US" b="1" dirty="0"/>
              <a:t>:</a:t>
            </a:r>
          </a:p>
          <a:p>
            <a:pPr lvl="1"/>
            <a:r>
              <a:rPr lang="en-US" dirty="0"/>
              <a:t>In the member’s own words (person who speaks on their behalf if they do not use words to communicate)</a:t>
            </a:r>
          </a:p>
          <a:p>
            <a:pPr lvl="1"/>
            <a:r>
              <a:rPr lang="en-US" dirty="0"/>
              <a:t>Identifies what the member wants to achieve or what is the intended outcome. </a:t>
            </a:r>
          </a:p>
          <a:p>
            <a:pPr lvl="1"/>
            <a:r>
              <a:rPr lang="en-US" dirty="0"/>
              <a:t>Must be in first-person language (ex. I will...) or with identifying legal rep speaking on behalf of the person.</a:t>
            </a:r>
          </a:p>
          <a:p>
            <a:r>
              <a:rPr lang="en-US" dirty="0"/>
              <a:t>The </a:t>
            </a:r>
            <a:r>
              <a:rPr lang="en-US" b="1" dirty="0"/>
              <a:t>Objective </a:t>
            </a:r>
            <a:r>
              <a:rPr lang="en-US" dirty="0"/>
              <a:t>(how will I know I meet my goal)</a:t>
            </a:r>
            <a:endParaRPr lang="en-US" b="1" dirty="0"/>
          </a:p>
          <a:p>
            <a:pPr lvl="1"/>
            <a:r>
              <a:rPr lang="en-US" dirty="0"/>
              <a:t>Must be S.M.A.R.T. Specific, Measurable, Attainable, Relevant, Time-Bound</a:t>
            </a:r>
          </a:p>
          <a:p>
            <a:pPr lvl="1"/>
            <a:r>
              <a:rPr lang="en-US" dirty="0"/>
              <a:t>Should be short, simple, and to the point.</a:t>
            </a:r>
          </a:p>
          <a:p>
            <a:pPr lvl="1"/>
            <a:r>
              <a:rPr lang="en-US" dirty="0"/>
              <a:t>Answers the question, how will anyone reading the plan know if the goal is achieved?</a:t>
            </a:r>
          </a:p>
          <a:p>
            <a:pPr lvl="1"/>
            <a:endParaRPr lang="en-US" sz="1600" b="1" dirty="0">
              <a:ea typeface="Calibri"/>
              <a:cs typeface="Calibri"/>
            </a:endParaRPr>
          </a:p>
        </p:txBody>
      </p:sp>
    </p:spTree>
    <p:extLst>
      <p:ext uri="{BB962C8B-B14F-4D97-AF65-F5344CB8AC3E}">
        <p14:creationId xmlns:p14="http://schemas.microsoft.com/office/powerpoint/2010/main" val="38207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2825-FEB1-C736-77C9-5562134B4C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E7FC11-A69E-FCAB-276E-3335924DD011}"/>
              </a:ext>
            </a:extLst>
          </p:cNvPr>
          <p:cNvPicPr>
            <a:picLocks noChangeAspect="1"/>
          </p:cNvPicPr>
          <p:nvPr/>
        </p:nvPicPr>
        <p:blipFill rotWithShape="1">
          <a:blip r:embed="rId3"/>
          <a:srcRect t="140" b="140"/>
          <a:stretch/>
        </p:blipFill>
        <p:spPr>
          <a:xfrm>
            <a:off x="277151" y="5687568"/>
            <a:ext cx="1886984" cy="1055770"/>
          </a:xfrm>
          <a:prstGeom prst="rect">
            <a:avLst/>
          </a:prstGeom>
        </p:spPr>
      </p:pic>
      <p:sp>
        <p:nvSpPr>
          <p:cNvPr id="7" name="Freeform 2">
            <a:extLst>
              <a:ext uri="{FF2B5EF4-FFF2-40B4-BE49-F238E27FC236}">
                <a16:creationId xmlns:a16="http://schemas.microsoft.com/office/drawing/2014/main" id="{C9BE6311-A170-EFFA-03D6-64DBC36A9FD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4"/>
            <a:stretch>
              <a:fillRect l="-510855" r="-7350"/>
            </a:stretch>
          </a:blipFill>
        </p:spPr>
        <p:txBody>
          <a:bodyPr/>
          <a:lstStyle/>
          <a:p>
            <a:endParaRPr lang="en-US"/>
          </a:p>
        </p:txBody>
      </p:sp>
      <p:sp>
        <p:nvSpPr>
          <p:cNvPr id="2" name="Title 1">
            <a:extLst>
              <a:ext uri="{FF2B5EF4-FFF2-40B4-BE49-F238E27FC236}">
                <a16:creationId xmlns:a16="http://schemas.microsoft.com/office/drawing/2014/main" id="{1354DDC8-4B0F-CA8B-4F68-B3D4337B743A}"/>
              </a:ext>
            </a:extLst>
          </p:cNvPr>
          <p:cNvSpPr>
            <a:spLocks noGrp="1"/>
          </p:cNvSpPr>
          <p:nvPr>
            <p:ph type="title"/>
          </p:nvPr>
        </p:nvSpPr>
        <p:spPr/>
        <p:txBody>
          <a:bodyPr>
            <a:normAutofit/>
          </a:bodyPr>
          <a:lstStyle/>
          <a:p>
            <a:pPr algn="ctr" defTabSz="457063">
              <a:lnSpc>
                <a:spcPct val="100000"/>
              </a:lnSpc>
              <a:spcBef>
                <a:spcPct val="20000"/>
              </a:spcBef>
              <a:spcAft>
                <a:spcPts val="600"/>
              </a:spcAft>
              <a:defRPr/>
            </a:pPr>
            <a:r>
              <a:rPr lang="en-US" sz="3600" b="1" dirty="0"/>
              <a:t>INTERVENTIONS should include;</a:t>
            </a:r>
            <a:endParaRPr lang="en-US" sz="3600" dirty="0">
              <a:solidFill>
                <a:prstClr val="black">
                  <a:lumMod val="85000"/>
                  <a:lumOff val="15000"/>
                </a:prstClr>
              </a:solidFill>
              <a:ea typeface="Calibri Light"/>
              <a:cs typeface="Calibri Light"/>
            </a:endParaRPr>
          </a:p>
        </p:txBody>
      </p:sp>
      <p:sp>
        <p:nvSpPr>
          <p:cNvPr id="4" name="TextBox 3">
            <a:extLst>
              <a:ext uri="{FF2B5EF4-FFF2-40B4-BE49-F238E27FC236}">
                <a16:creationId xmlns:a16="http://schemas.microsoft.com/office/drawing/2014/main" id="{7B717526-63E7-9136-CCD6-CC4C610B1471}"/>
              </a:ext>
            </a:extLst>
          </p:cNvPr>
          <p:cNvSpPr txBox="1"/>
          <p:nvPr/>
        </p:nvSpPr>
        <p:spPr>
          <a:xfrm>
            <a:off x="5225142" y="547914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Content Placeholder 16">
            <a:extLst>
              <a:ext uri="{FF2B5EF4-FFF2-40B4-BE49-F238E27FC236}">
                <a16:creationId xmlns:a16="http://schemas.microsoft.com/office/drawing/2014/main" id="{B16AA130-AA3C-8D83-8B04-8EF495C7D401}"/>
              </a:ext>
            </a:extLst>
          </p:cNvPr>
          <p:cNvSpPr>
            <a:spLocks noGrp="1"/>
          </p:cNvSpPr>
          <p:nvPr>
            <p:ph idx="1"/>
          </p:nvPr>
        </p:nvSpPr>
        <p:spPr>
          <a:xfrm>
            <a:off x="277151" y="1409246"/>
            <a:ext cx="10515600" cy="4351338"/>
          </a:xfrm>
        </p:spPr>
        <p:txBody>
          <a:bodyPr vert="horz" lIns="91440" tIns="45720" rIns="91440" bIns="45720" rtlCol="0" anchor="t">
            <a:normAutofit fontScale="77500" lnSpcReduction="20000"/>
          </a:bodyPr>
          <a:lstStyle/>
          <a:p>
            <a:r>
              <a:rPr lang="en-US" dirty="0"/>
              <a:t>The </a:t>
            </a:r>
            <a:r>
              <a:rPr lang="en-US" b="1" dirty="0"/>
              <a:t>Intervention: </a:t>
            </a:r>
          </a:p>
          <a:p>
            <a:pPr lvl="1"/>
            <a:r>
              <a:rPr lang="en-US" dirty="0"/>
              <a:t>Details what the member can currently do(baseline/their contribution)/why this is important.</a:t>
            </a:r>
          </a:p>
          <a:p>
            <a:pPr lvl="1"/>
            <a:r>
              <a:rPr lang="en-US" dirty="0"/>
              <a:t>Identifies what community or natural supports have been exhausted before CMH services requested.</a:t>
            </a:r>
          </a:p>
          <a:p>
            <a:pPr lvl="1"/>
            <a:r>
              <a:rPr lang="en-US" dirty="0"/>
              <a:t>Identifies what and why the service is needed to help achieve the outcome/goal.</a:t>
            </a:r>
          </a:p>
          <a:p>
            <a:pPr lvl="1"/>
            <a:r>
              <a:rPr lang="en-US" dirty="0"/>
              <a:t>Identifies what services the person will self-direct with a statement such as, </a:t>
            </a:r>
            <a:r>
              <a:rPr lang="en-US" b="1" dirty="0"/>
              <a:t>"X will self-direct his community living supports. However, other services may be used in lieu of this service to accomplish the goals in the IPOS as long as the total budget is not exceeded".</a:t>
            </a:r>
          </a:p>
          <a:p>
            <a:pPr lvl="1"/>
            <a:r>
              <a:rPr lang="en-US" b="1" dirty="0"/>
              <a:t>Identifies how often (hours, # of times per week/month) the person needs help/the service to have the best opportunity to achieve goals; the amount, scope, and duration of services (ie. authorization). This total should be reasonable to accomplish the intended outcome.</a:t>
            </a:r>
          </a:p>
          <a:p>
            <a:pPr lvl="1"/>
            <a:r>
              <a:rPr lang="en-US" b="1" dirty="0"/>
              <a:t>Identifies if the person will be using their budget in a flexible manner to accomplish the goal (ie. To purchase memberships, classes, activities).  Individual activities are not required.  </a:t>
            </a:r>
          </a:p>
          <a:p>
            <a:pPr lvl="1"/>
            <a:r>
              <a:rPr lang="en-US" dirty="0"/>
              <a:t>Is detailed enough to be a “job description” or details the steps to give the member the best opportunity to learn/achieve his/her goal. Must detail what method of teaching, training, or guiding the staff will perform to help the member achieve his/her goal.</a:t>
            </a:r>
          </a:p>
          <a:p>
            <a:pPr lvl="1"/>
            <a:r>
              <a:rPr lang="en-US" b="1" dirty="0"/>
              <a:t>*Identifies how staff will document progress.</a:t>
            </a:r>
          </a:p>
          <a:p>
            <a:pPr lvl="1"/>
            <a:r>
              <a:rPr lang="en-US" dirty="0"/>
              <a:t>Identifies the SC will review/document progress on goals.</a:t>
            </a:r>
          </a:p>
          <a:p>
            <a:pPr lvl="1"/>
            <a:endParaRPr lang="en-US" sz="1600" b="1" dirty="0">
              <a:ea typeface="Calibri"/>
              <a:cs typeface="Calibri"/>
            </a:endParaRPr>
          </a:p>
        </p:txBody>
      </p:sp>
      <p:sp>
        <p:nvSpPr>
          <p:cNvPr id="3" name="TextBox 2">
            <a:extLst>
              <a:ext uri="{FF2B5EF4-FFF2-40B4-BE49-F238E27FC236}">
                <a16:creationId xmlns:a16="http://schemas.microsoft.com/office/drawing/2014/main" id="{FE275546-B238-E26D-0C59-BF738915818D}"/>
              </a:ext>
            </a:extLst>
          </p:cNvPr>
          <p:cNvSpPr txBox="1"/>
          <p:nvPr/>
        </p:nvSpPr>
        <p:spPr>
          <a:xfrm>
            <a:off x="3624549" y="6191480"/>
            <a:ext cx="6433851" cy="369332"/>
          </a:xfrm>
          <a:prstGeom prst="rect">
            <a:avLst/>
          </a:prstGeom>
          <a:noFill/>
        </p:spPr>
        <p:txBody>
          <a:bodyPr wrap="square" rtlCol="0">
            <a:spAutoFit/>
          </a:bodyPr>
          <a:lstStyle/>
          <a:p>
            <a:r>
              <a:rPr lang="en-US" dirty="0"/>
              <a:t>*Bolded areas </a:t>
            </a:r>
            <a:r>
              <a:rPr lang="en-US" b="1" i="1" dirty="0"/>
              <a:t>must </a:t>
            </a:r>
            <a:r>
              <a:rPr lang="en-US" dirty="0"/>
              <a:t>be included in the interventions </a:t>
            </a:r>
          </a:p>
        </p:txBody>
      </p:sp>
    </p:spTree>
    <p:extLst>
      <p:ext uri="{BB962C8B-B14F-4D97-AF65-F5344CB8AC3E}">
        <p14:creationId xmlns:p14="http://schemas.microsoft.com/office/powerpoint/2010/main" val="9527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7747D-F17F-F1CB-CC72-68985EE39F6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8100" b="1" kern="1200">
                <a:solidFill>
                  <a:schemeClr val="tx1"/>
                </a:solidFill>
                <a:latin typeface="+mj-lt"/>
                <a:ea typeface="+mj-ea"/>
                <a:cs typeface="+mj-cs"/>
              </a:rPr>
              <a:t>Explanations of the most frequently used Medicaid Services</a:t>
            </a:r>
          </a:p>
        </p:txBody>
      </p:sp>
      <p:sp>
        <p:nvSpPr>
          <p:cNvPr id="3" name="Freeform 2">
            <a:extLst>
              <a:ext uri="{FF2B5EF4-FFF2-40B4-BE49-F238E27FC236}">
                <a16:creationId xmlns:a16="http://schemas.microsoft.com/office/drawing/2014/main" id="{E607E65F-37C2-506C-48A7-4542CD65982A}"/>
              </a:ext>
            </a:extLst>
          </p:cNvPr>
          <p:cNvSpPr/>
          <p:nvPr/>
        </p:nvSpPr>
        <p:spPr>
          <a:xfrm>
            <a:off x="10434847" y="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pic>
        <p:nvPicPr>
          <p:cNvPr id="4" name="Picture 3">
            <a:extLst>
              <a:ext uri="{FF2B5EF4-FFF2-40B4-BE49-F238E27FC236}">
                <a16:creationId xmlns:a16="http://schemas.microsoft.com/office/drawing/2014/main" id="{38523216-4F17-9EE5-67C7-E0241BF9EDD8}"/>
              </a:ext>
            </a:extLst>
          </p:cNvPr>
          <p:cNvPicPr>
            <a:picLocks noChangeAspect="1"/>
          </p:cNvPicPr>
          <p:nvPr/>
        </p:nvPicPr>
        <p:blipFill rotWithShape="1">
          <a:blip r:embed="rId3"/>
          <a:srcRect t="140" b="140"/>
          <a:stretch/>
        </p:blipFill>
        <p:spPr>
          <a:xfrm>
            <a:off x="103607" y="5927859"/>
            <a:ext cx="1647229" cy="923149"/>
          </a:xfrm>
          <a:prstGeom prst="rect">
            <a:avLst/>
          </a:prstGeom>
        </p:spPr>
      </p:pic>
    </p:spTree>
    <p:extLst>
      <p:ext uri="{BB962C8B-B14F-4D97-AF65-F5344CB8AC3E}">
        <p14:creationId xmlns:p14="http://schemas.microsoft.com/office/powerpoint/2010/main" val="363106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0960-6E8D-18CD-D02E-5485F393EB6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1A6BF7-0C27-688B-D124-A8B8BF5EFA42}"/>
              </a:ext>
            </a:extLst>
          </p:cNvPr>
          <p:cNvPicPr>
            <a:picLocks noChangeAspect="1"/>
          </p:cNvPicPr>
          <p:nvPr/>
        </p:nvPicPr>
        <p:blipFill rotWithShape="1">
          <a:blip r:embed="rId2"/>
          <a:srcRect t="140" b="140"/>
          <a:stretch/>
        </p:blipFill>
        <p:spPr>
          <a:xfrm>
            <a:off x="102444" y="-30172"/>
            <a:ext cx="1413033" cy="790594"/>
          </a:xfrm>
          <a:prstGeom prst="rect">
            <a:avLst/>
          </a:prstGeom>
        </p:spPr>
      </p:pic>
      <p:sp>
        <p:nvSpPr>
          <p:cNvPr id="7" name="Freeform 2">
            <a:extLst>
              <a:ext uri="{FF2B5EF4-FFF2-40B4-BE49-F238E27FC236}">
                <a16:creationId xmlns:a16="http://schemas.microsoft.com/office/drawing/2014/main" id="{F97A333C-7245-23D8-B698-6F29273CABD8}"/>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
        <p:nvSpPr>
          <p:cNvPr id="4" name="TextBox 3">
            <a:extLst>
              <a:ext uri="{FF2B5EF4-FFF2-40B4-BE49-F238E27FC236}">
                <a16:creationId xmlns:a16="http://schemas.microsoft.com/office/drawing/2014/main" id="{A5C7A00C-90DA-9C44-88B2-237C6706AC77}"/>
              </a:ext>
            </a:extLst>
          </p:cNvPr>
          <p:cNvSpPr txBox="1"/>
          <p:nvPr/>
        </p:nvSpPr>
        <p:spPr>
          <a:xfrm>
            <a:off x="7328262" y="5661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957CF210-2A5B-7998-DAE9-EEA6946908CE}"/>
              </a:ext>
            </a:extLst>
          </p:cNvPr>
          <p:cNvSpPr txBox="1"/>
          <p:nvPr/>
        </p:nvSpPr>
        <p:spPr>
          <a:xfrm>
            <a:off x="1689858" y="551953"/>
            <a:ext cx="8184910" cy="707886"/>
          </a:xfrm>
          <a:prstGeom prst="rect">
            <a:avLst/>
          </a:prstGeom>
          <a:noFill/>
        </p:spPr>
        <p:txBody>
          <a:bodyPr wrap="square" rtlCol="0">
            <a:spAutoFit/>
          </a:bodyPr>
          <a:lstStyle/>
          <a:p>
            <a:pPr algn="ctr"/>
            <a:r>
              <a:rPr lang="en-US" sz="4000" b="1" dirty="0"/>
              <a:t>Respite (T1005)</a:t>
            </a:r>
          </a:p>
        </p:txBody>
      </p:sp>
      <p:sp>
        <p:nvSpPr>
          <p:cNvPr id="3" name="TextBox 2">
            <a:extLst>
              <a:ext uri="{FF2B5EF4-FFF2-40B4-BE49-F238E27FC236}">
                <a16:creationId xmlns:a16="http://schemas.microsoft.com/office/drawing/2014/main" id="{CF103181-69A0-88A8-8C12-1981F1E5B07B}"/>
              </a:ext>
            </a:extLst>
          </p:cNvPr>
          <p:cNvSpPr txBox="1"/>
          <p:nvPr/>
        </p:nvSpPr>
        <p:spPr>
          <a:xfrm>
            <a:off x="1353640" y="1259839"/>
            <a:ext cx="9144000" cy="5632311"/>
          </a:xfrm>
          <a:prstGeom prst="rect">
            <a:avLst/>
          </a:prstGeom>
          <a:noFill/>
        </p:spPr>
        <p:txBody>
          <a:bodyPr wrap="square" rtlCol="0">
            <a:spAutoFit/>
          </a:bodyPr>
          <a:lstStyle/>
          <a:p>
            <a:r>
              <a:rPr lang="en-US" dirty="0"/>
              <a:t>Respite care services are provided on a short-term, intermittent basis to relieve the beneficiary’s family or other primary caregiver(s) from the daily stress of caregiving.  Temporary relief to the primary caregiver.  </a:t>
            </a:r>
          </a:p>
          <a:p>
            <a:endParaRPr lang="en-US" dirty="0"/>
          </a:p>
          <a:p>
            <a:r>
              <a:rPr lang="en-US" dirty="0"/>
              <a:t>• "Short-term" means the respite service is provided during a limited period of time (e.g., a</a:t>
            </a:r>
          </a:p>
          <a:p>
            <a:r>
              <a:rPr lang="en-US" dirty="0"/>
              <a:t> few hours, a few days, weekends, or for vacations).</a:t>
            </a:r>
          </a:p>
          <a:p>
            <a:endParaRPr lang="en-US" dirty="0"/>
          </a:p>
          <a:p>
            <a:r>
              <a:rPr lang="en-US" dirty="0"/>
              <a:t>• "Intermittent" means the respite service does not occur regularly or continuously. The</a:t>
            </a:r>
          </a:p>
          <a:p>
            <a:r>
              <a:rPr lang="en-US" dirty="0"/>
              <a:t>service stops and starts repeatedly or with periods in between.</a:t>
            </a:r>
          </a:p>
          <a:p>
            <a:endParaRPr lang="en-US" dirty="0"/>
          </a:p>
          <a:p>
            <a:r>
              <a:rPr lang="en-US" dirty="0"/>
              <a:t>• "Primary" caregivers are typically the same people who provide at least some unpaid</a:t>
            </a:r>
          </a:p>
          <a:p>
            <a:r>
              <a:rPr lang="en-US" dirty="0"/>
              <a:t>supports daily.</a:t>
            </a:r>
          </a:p>
          <a:p>
            <a:endParaRPr lang="en-US" dirty="0"/>
          </a:p>
          <a:p>
            <a:r>
              <a:rPr lang="en-US" dirty="0"/>
              <a:t>• "Unpaid" means that respite may only be provided during those portions of the day when</a:t>
            </a:r>
          </a:p>
          <a:p>
            <a:r>
              <a:rPr lang="en-US" dirty="0"/>
              <a:t>no one is being paid to provide the care, i.e., not a time when the beneficiary is receiving</a:t>
            </a:r>
          </a:p>
          <a:p>
            <a:r>
              <a:rPr lang="en-US" dirty="0"/>
              <a:t>a paid Medicaid State Plan (e.g., home help)</a:t>
            </a:r>
          </a:p>
          <a:p>
            <a:endParaRPr lang="en-US" sz="2400" dirty="0"/>
          </a:p>
          <a:p>
            <a:pPr algn="ctr"/>
            <a:r>
              <a:rPr lang="en-US" sz="2400" b="1" dirty="0"/>
              <a:t>Documentation when respite is provided must only include          “giving the caregiver a break” no active teaching.  </a:t>
            </a:r>
          </a:p>
        </p:txBody>
      </p:sp>
    </p:spTree>
    <p:extLst>
      <p:ext uri="{BB962C8B-B14F-4D97-AF65-F5344CB8AC3E}">
        <p14:creationId xmlns:p14="http://schemas.microsoft.com/office/powerpoint/2010/main" val="759191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l="-510855" r="-7350"/>
          </a:stretch>
        </a:blipFill>
      </a:spPr>
      <a:bodyPr/>
      <a:lstStyle>
        <a:defPPr algn="l">
          <a:defRPr/>
        </a:defPPr>
      </a:lstStyle>
    </a:spDef>
  </a:objectDefaults>
  <a:extraClrSchemeLst/>
  <a:extLst>
    <a:ext uri="{05A4C25C-085E-4340-85A3-A5531E510DB2}">
      <thm15:themeFamily xmlns:thm15="http://schemas.microsoft.com/office/thememl/2012/main" name="Presentation1" id="{78B50499-1EF4-5143-987A-76B1137A89FA}" vid="{6AD2DF59-9602-3740-A6F3-BD790D760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1F397F49AA7A42B91236CC734DE848" ma:contentTypeVersion="18" ma:contentTypeDescription="Create a new document." ma:contentTypeScope="" ma:versionID="7a29a6f0af4b9d1eca5791de19495f68">
  <xsd:schema xmlns:xsd="http://www.w3.org/2001/XMLSchema" xmlns:xs="http://www.w3.org/2001/XMLSchema" xmlns:p="http://schemas.microsoft.com/office/2006/metadata/properties" xmlns:ns1="http://schemas.microsoft.com/sharepoint/v3" xmlns:ns3="01d8ee0e-4905-4680-8c27-3e413d5091db" xmlns:ns4="bd646e09-3f24-4863-957c-90130b6cf8f2" targetNamespace="http://schemas.microsoft.com/office/2006/metadata/properties" ma:root="true" ma:fieldsID="dc3ea973becac0a00b6f0eb283749f84" ns1:_="" ns3:_="" ns4:_="">
    <xsd:import namespace="http://schemas.microsoft.com/sharepoint/v3"/>
    <xsd:import namespace="01d8ee0e-4905-4680-8c27-3e413d5091db"/>
    <xsd:import namespace="bd646e09-3f24-4863-957c-90130b6cf8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ObjectDetectorVersions" minOccurs="0"/>
                <xsd:element ref="ns3:MediaServiceLocation" minOccurs="0"/>
                <xsd:element ref="ns3:MediaServiceSystemTags" minOccurs="0"/>
                <xsd:element ref="ns1:_ip_UnifiedCompliancePolicyProperties" minOccurs="0"/>
                <xsd:element ref="ns1:_ip_UnifiedCompliancePolicyUIActio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8ee0e-4905-4680-8c27-3e413d509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646e09-3f24-4863-957c-90130b6cf8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01d8ee0e-4905-4680-8c27-3e413d5091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41AF3-235B-45B9-92CA-3F1503949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d8ee0e-4905-4680-8c27-3e413d5091db"/>
    <ds:schemaRef ds:uri="bd646e09-3f24-4863-957c-90130b6cf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76ADF7-2CCF-4EBF-95BD-84E4F4F6D786}">
  <ds:schemaRefs>
    <ds:schemaRef ds:uri="http://schemas.microsoft.com/sharepoint/v3"/>
    <ds:schemaRef ds:uri="http://www.w3.org/XML/1998/namespace"/>
    <ds:schemaRef ds:uri="http://purl.org/dc/terms/"/>
    <ds:schemaRef ds:uri="bd646e09-3f24-4863-957c-90130b6cf8f2"/>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1d8ee0e-4905-4680-8c27-3e413d5091db"/>
    <ds:schemaRef ds:uri="http://purl.org/dc/elements/1.1/"/>
  </ds:schemaRefs>
</ds:datastoreItem>
</file>

<file path=customXml/itemProps3.xml><?xml version="1.0" encoding="utf-8"?>
<ds:datastoreItem xmlns:ds="http://schemas.openxmlformats.org/officeDocument/2006/customXml" ds:itemID="{2ADCB522-8559-4457-ADFD-AAB2F8FAE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10974</TotalTime>
  <Words>3497</Words>
  <Application>Microsoft Office PowerPoint</Application>
  <PresentationFormat>Widescreen</PresentationFormat>
  <Paragraphs>318</Paragraphs>
  <Slides>35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Amasis MT Pro Black</vt:lpstr>
      <vt:lpstr>Aptos</vt:lpstr>
      <vt:lpstr>Arial</vt:lpstr>
      <vt:lpstr>Bookman Old Style</vt:lpstr>
      <vt:lpstr>Calibri</vt:lpstr>
      <vt:lpstr>Calibri Light</vt:lpstr>
      <vt:lpstr>Century</vt:lpstr>
      <vt:lpstr>Courier New</vt:lpstr>
      <vt:lpstr>Garamond</vt:lpstr>
      <vt:lpstr>Times New Roman</vt:lpstr>
      <vt:lpstr>Office Theme</vt:lpstr>
      <vt:lpstr>                       Fourth and Final SD Quarterly Training for 2025; Focus on Essential Areas from  Lessons Learned     SD Team  Beverly Thompson, Chaundrika Baldwin , Lucinda Brown                                                                                                  </vt:lpstr>
      <vt:lpstr>PowerPoint Presentation</vt:lpstr>
      <vt:lpstr>What is Self-Directing Services</vt:lpstr>
      <vt:lpstr>The Benefits to Self-Directing Services </vt:lpstr>
      <vt:lpstr>   A good goal supports the service authorized.   Goals are developed at the Person-Centered Plan. </vt:lpstr>
      <vt:lpstr> Goal Statements &amp; Objectives should include;</vt:lpstr>
      <vt:lpstr>INTERVENTIONS should include;</vt:lpstr>
      <vt:lpstr>Explanations of the most frequently used Medicaid Services</vt:lpstr>
      <vt:lpstr>PowerPoint Presentation</vt:lpstr>
      <vt:lpstr>PowerPoint Presentation</vt:lpstr>
      <vt:lpstr>PowerPoint Presentation</vt:lpstr>
      <vt:lpstr>Along with the Benefits of Self-Directing Services, the employer is also responsible for</vt:lpstr>
      <vt:lpstr>Per the Michigan Medicaid Provider Manual,  “The employer will decide through the person-centered planning process how their staff will document services provided.”  The employer determines how documentation is organized, as long as the documentation: Meets Michigan’s Medicaid rules  • Is complete, concise, and accurate, including the face-to-face time spent providing services  • Is legible, signed, and dated                                                                            https://arcmi.org/wp-content/uploads/2024/07/Self-Direction-FAQ-7.24.pdf. </vt:lpstr>
      <vt:lpstr>Medicaid Documentation Requirements  </vt:lpstr>
      <vt:lpstr>Where Can Documentation be Kept?</vt:lpstr>
      <vt:lpstr>What are the Documentation Responsibilities  of the Employer?</vt:lpstr>
      <vt:lpstr>Required Training </vt:lpstr>
      <vt:lpstr>The Budget</vt:lpstr>
      <vt:lpstr>PowerPoint Presentation</vt:lpstr>
      <vt:lpstr>PowerPoint Presentation</vt:lpstr>
      <vt:lpstr>Things to Consider for Budget Items</vt:lpstr>
      <vt:lpstr>Things to Consider for Budget Items pt.2</vt:lpstr>
      <vt:lpstr>Things to Consider for Budget Items pt.3</vt:lpstr>
      <vt:lpstr>   </vt:lpstr>
      <vt:lpstr>Final Steps for Budgets</vt:lpstr>
      <vt:lpstr>What is a Spending Planning Meeting?</vt:lpstr>
      <vt:lpstr>What happens at a Spending Planning Meeting?</vt:lpstr>
      <vt:lpstr>PowerPoint Presentation</vt:lpstr>
      <vt:lpstr> Are you using services?  Are you satisfied with services? Have you gotten your monthly reports?  Review the documentation for the services and supports.  Review the monthly budget report with the person. Do you understand the status of your budget?  (if not, reach out to the FMS or DWIHN)  If there is a positive net, you are within budget. If there is a deficit, use the PCP process to discuss future areas to use less.   Confirm employees are keeping up on training.    </vt:lpstr>
      <vt:lpstr> </vt:lpstr>
      <vt:lpstr>How to find more information related to    Self-Directed Service Arrangements</vt:lpstr>
      <vt:lpstr>  Budget Development Process Flow</vt:lpstr>
      <vt:lpstr>The end result is the person/family get the services they need, from the person they want, and have the life they choose!</vt:lpstr>
      <vt:lpstr>2026 SD Quarterly Training Series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 Hearns</dc:creator>
  <cp:lastModifiedBy>Lucinda Brown</cp:lastModifiedBy>
  <cp:revision>283</cp:revision>
  <dcterms:created xsi:type="dcterms:W3CDTF">2024-01-25T20:12:37Z</dcterms:created>
  <dcterms:modified xsi:type="dcterms:W3CDTF">2025-12-10T18:18:25Z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0x010100191F397F49AA7A42B91236CC734DE848</vt:lpwstr>
  </property>
</Properties>
</file>