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96" r:id="rId6"/>
    <p:sldMasterId id="2147483708" r:id="rId7"/>
    <p:sldMasterId id="2147483734" r:id="rId8"/>
  </p:sldMasterIdLst>
  <p:notesMasterIdLst>
    <p:notesMasterId r:id="rId127"/>
  </p:notesMasterIdLst>
  <p:sldIdLst>
    <p:sldId id="256" r:id="rId9"/>
    <p:sldId id="841" r:id="rId10"/>
    <p:sldId id="748" r:id="rId11"/>
    <p:sldId id="272" r:id="rId12"/>
    <p:sldId id="842" r:id="rId13"/>
    <p:sldId id="268" r:id="rId14"/>
    <p:sldId id="749" r:id="rId15"/>
    <p:sldId id="541" r:id="rId16"/>
    <p:sldId id="754" r:id="rId17"/>
    <p:sldId id="545" r:id="rId18"/>
    <p:sldId id="293" r:id="rId19"/>
    <p:sldId id="559" r:id="rId20"/>
    <p:sldId id="755" r:id="rId21"/>
    <p:sldId id="568" r:id="rId22"/>
    <p:sldId id="567" r:id="rId23"/>
    <p:sldId id="835" r:id="rId24"/>
    <p:sldId id="757" r:id="rId25"/>
    <p:sldId id="758" r:id="rId26"/>
    <p:sldId id="759" r:id="rId27"/>
    <p:sldId id="760" r:id="rId28"/>
    <p:sldId id="761" r:id="rId29"/>
    <p:sldId id="762" r:id="rId30"/>
    <p:sldId id="843" r:id="rId31"/>
    <p:sldId id="546" r:id="rId32"/>
    <p:sldId id="763" r:id="rId33"/>
    <p:sldId id="569" r:id="rId34"/>
    <p:sldId id="579" r:id="rId35"/>
    <p:sldId id="580" r:id="rId36"/>
    <p:sldId id="578" r:id="rId37"/>
    <p:sldId id="577" r:id="rId38"/>
    <p:sldId id="764" r:id="rId39"/>
    <p:sldId id="765" r:id="rId40"/>
    <p:sldId id="766" r:id="rId41"/>
    <p:sldId id="767" r:id="rId42"/>
    <p:sldId id="768" r:id="rId43"/>
    <p:sldId id="769" r:id="rId44"/>
    <p:sldId id="770" r:id="rId45"/>
    <p:sldId id="547" r:id="rId46"/>
    <p:sldId id="771" r:id="rId47"/>
    <p:sldId id="576" r:id="rId48"/>
    <p:sldId id="582" r:id="rId49"/>
    <p:sldId id="583" r:id="rId50"/>
    <p:sldId id="584" r:id="rId51"/>
    <p:sldId id="586" r:id="rId52"/>
    <p:sldId id="772" r:id="rId53"/>
    <p:sldId id="773" r:id="rId54"/>
    <p:sldId id="774" r:id="rId55"/>
    <p:sldId id="775" r:id="rId56"/>
    <p:sldId id="776" r:id="rId57"/>
    <p:sldId id="777" r:id="rId58"/>
    <p:sldId id="778" r:id="rId59"/>
    <p:sldId id="548" r:id="rId60"/>
    <p:sldId id="587" r:id="rId61"/>
    <p:sldId id="585" r:id="rId62"/>
    <p:sldId id="588" r:id="rId63"/>
    <p:sldId id="591" r:id="rId64"/>
    <p:sldId id="779" r:id="rId65"/>
    <p:sldId id="780" r:id="rId66"/>
    <p:sldId id="781" r:id="rId67"/>
    <p:sldId id="782" r:id="rId68"/>
    <p:sldId id="783" r:id="rId69"/>
    <p:sldId id="784" r:id="rId70"/>
    <p:sldId id="785" r:id="rId71"/>
    <p:sldId id="549" r:id="rId72"/>
    <p:sldId id="592" r:id="rId73"/>
    <p:sldId id="574" r:id="rId74"/>
    <p:sldId id="589" r:id="rId75"/>
    <p:sldId id="597" r:id="rId76"/>
    <p:sldId id="598" r:id="rId77"/>
    <p:sldId id="590" r:id="rId78"/>
    <p:sldId id="575" r:id="rId79"/>
    <p:sldId id="786" r:id="rId80"/>
    <p:sldId id="787" r:id="rId81"/>
    <p:sldId id="789" r:id="rId82"/>
    <p:sldId id="788" r:id="rId83"/>
    <p:sldId id="790" r:id="rId84"/>
    <p:sldId id="791" r:id="rId85"/>
    <p:sldId id="792" r:id="rId86"/>
    <p:sldId id="550" r:id="rId87"/>
    <p:sldId id="599" r:id="rId88"/>
    <p:sldId id="593" r:id="rId89"/>
    <p:sldId id="793" r:id="rId90"/>
    <p:sldId id="794" r:id="rId91"/>
    <p:sldId id="795" r:id="rId92"/>
    <p:sldId id="796" r:id="rId93"/>
    <p:sldId id="797" r:id="rId94"/>
    <p:sldId id="798" r:id="rId95"/>
    <p:sldId id="799" r:id="rId96"/>
    <p:sldId id="551" r:id="rId97"/>
    <p:sldId id="601" r:id="rId98"/>
    <p:sldId id="570" r:id="rId99"/>
    <p:sldId id="602" r:id="rId100"/>
    <p:sldId id="603" r:id="rId101"/>
    <p:sldId id="604" r:id="rId102"/>
    <p:sldId id="571" r:id="rId103"/>
    <p:sldId id="800" r:id="rId104"/>
    <p:sldId id="801" r:id="rId105"/>
    <p:sldId id="802" r:id="rId106"/>
    <p:sldId id="803" r:id="rId107"/>
    <p:sldId id="804" r:id="rId108"/>
    <p:sldId id="805" r:id="rId109"/>
    <p:sldId id="806" r:id="rId110"/>
    <p:sldId id="552" r:id="rId111"/>
    <p:sldId id="607" r:id="rId112"/>
    <p:sldId id="290" r:id="rId113"/>
    <p:sldId id="608" r:id="rId114"/>
    <p:sldId id="572" r:id="rId115"/>
    <p:sldId id="553" r:id="rId116"/>
    <p:sldId id="605" r:id="rId117"/>
    <p:sldId id="573" r:id="rId118"/>
    <p:sldId id="609" r:id="rId119"/>
    <p:sldId id="610" r:id="rId120"/>
    <p:sldId id="611" r:id="rId121"/>
    <p:sldId id="612" r:id="rId122"/>
    <p:sldId id="819" r:id="rId123"/>
    <p:sldId id="821" r:id="rId124"/>
    <p:sldId id="840" r:id="rId125"/>
    <p:sldId id="836" r:id="rId1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33ADA9-264E-4EF5-BFB9-E42FA9D1247F}">
          <p14:sldIdLst>
            <p14:sldId id="256"/>
            <p14:sldId id="841"/>
            <p14:sldId id="748"/>
            <p14:sldId id="272"/>
            <p14:sldId id="842"/>
            <p14:sldId id="268"/>
            <p14:sldId id="749"/>
            <p14:sldId id="541"/>
            <p14:sldId id="754"/>
            <p14:sldId id="545"/>
            <p14:sldId id="293"/>
            <p14:sldId id="559"/>
            <p14:sldId id="755"/>
            <p14:sldId id="568"/>
            <p14:sldId id="567"/>
            <p14:sldId id="835"/>
            <p14:sldId id="757"/>
            <p14:sldId id="758"/>
            <p14:sldId id="759"/>
            <p14:sldId id="760"/>
            <p14:sldId id="761"/>
            <p14:sldId id="762"/>
            <p14:sldId id="843"/>
            <p14:sldId id="546"/>
            <p14:sldId id="763"/>
            <p14:sldId id="569"/>
            <p14:sldId id="579"/>
            <p14:sldId id="580"/>
            <p14:sldId id="578"/>
            <p14:sldId id="577"/>
            <p14:sldId id="764"/>
            <p14:sldId id="765"/>
            <p14:sldId id="766"/>
            <p14:sldId id="767"/>
            <p14:sldId id="768"/>
            <p14:sldId id="769"/>
            <p14:sldId id="770"/>
            <p14:sldId id="547"/>
            <p14:sldId id="771"/>
            <p14:sldId id="576"/>
            <p14:sldId id="582"/>
            <p14:sldId id="583"/>
            <p14:sldId id="584"/>
            <p14:sldId id="586"/>
            <p14:sldId id="772"/>
            <p14:sldId id="773"/>
            <p14:sldId id="774"/>
            <p14:sldId id="775"/>
            <p14:sldId id="776"/>
            <p14:sldId id="777"/>
            <p14:sldId id="778"/>
            <p14:sldId id="548"/>
            <p14:sldId id="587"/>
            <p14:sldId id="585"/>
            <p14:sldId id="588"/>
            <p14:sldId id="591"/>
            <p14:sldId id="779"/>
            <p14:sldId id="780"/>
            <p14:sldId id="781"/>
            <p14:sldId id="782"/>
            <p14:sldId id="783"/>
            <p14:sldId id="784"/>
            <p14:sldId id="785"/>
            <p14:sldId id="549"/>
            <p14:sldId id="592"/>
            <p14:sldId id="574"/>
            <p14:sldId id="589"/>
            <p14:sldId id="597"/>
            <p14:sldId id="598"/>
            <p14:sldId id="590"/>
            <p14:sldId id="575"/>
            <p14:sldId id="786"/>
            <p14:sldId id="787"/>
            <p14:sldId id="789"/>
            <p14:sldId id="788"/>
            <p14:sldId id="790"/>
            <p14:sldId id="791"/>
            <p14:sldId id="792"/>
            <p14:sldId id="550"/>
            <p14:sldId id="599"/>
            <p14:sldId id="593"/>
            <p14:sldId id="793"/>
            <p14:sldId id="794"/>
            <p14:sldId id="795"/>
            <p14:sldId id="796"/>
            <p14:sldId id="797"/>
            <p14:sldId id="798"/>
            <p14:sldId id="799"/>
            <p14:sldId id="551"/>
            <p14:sldId id="601"/>
            <p14:sldId id="570"/>
            <p14:sldId id="602"/>
            <p14:sldId id="603"/>
            <p14:sldId id="604"/>
            <p14:sldId id="571"/>
            <p14:sldId id="800"/>
            <p14:sldId id="801"/>
            <p14:sldId id="802"/>
            <p14:sldId id="803"/>
            <p14:sldId id="804"/>
            <p14:sldId id="805"/>
            <p14:sldId id="806"/>
            <p14:sldId id="552"/>
            <p14:sldId id="607"/>
            <p14:sldId id="290"/>
            <p14:sldId id="608"/>
            <p14:sldId id="572"/>
            <p14:sldId id="553"/>
            <p14:sldId id="605"/>
            <p14:sldId id="573"/>
            <p14:sldId id="609"/>
            <p14:sldId id="610"/>
            <p14:sldId id="611"/>
            <p14:sldId id="612"/>
            <p14:sldId id="819"/>
            <p14:sldId id="821"/>
            <p14:sldId id="840"/>
            <p14:sldId id="83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FBE"/>
    <a:srgbClr val="448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25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viewProps" Target="view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theme" Target="theme/them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microsoft.com/office/2016/11/relationships/changesInfo" Target="changesInfos/changesInfo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bony Redding" userId="69a14427-5dbc-4126-98f8-00b664c0d4fa" providerId="ADAL" clId="{D439D9FD-8C99-46A5-A114-92AF55C55B8E}"/>
    <pc:docChg chg="modSld">
      <pc:chgData name="Ebony Redding" userId="69a14427-5dbc-4126-98f8-00b664c0d4fa" providerId="ADAL" clId="{D439D9FD-8C99-46A5-A114-92AF55C55B8E}" dt="2024-12-12T19:46:07.965" v="0" actId="20577"/>
      <pc:docMkLst>
        <pc:docMk/>
      </pc:docMkLst>
      <pc:sldChg chg="modSp mod">
        <pc:chgData name="Ebony Redding" userId="69a14427-5dbc-4126-98f8-00b664c0d4fa" providerId="ADAL" clId="{D439D9FD-8C99-46A5-A114-92AF55C55B8E}" dt="2024-12-12T19:46:07.965" v="0" actId="20577"/>
        <pc:sldMkLst>
          <pc:docMk/>
          <pc:sldMk cId="294323170" sldId="840"/>
        </pc:sldMkLst>
        <pc:spChg chg="mod">
          <ac:chgData name="Ebony Redding" userId="69a14427-5dbc-4126-98f8-00b664c0d4fa" providerId="ADAL" clId="{D439D9FD-8C99-46A5-A114-92AF55C55B8E}" dt="2024-12-12T19:46:07.965" v="0" actId="20577"/>
          <ac:spMkLst>
            <pc:docMk/>
            <pc:sldMk cId="294323170" sldId="840"/>
            <ac:spMk id="3" creationId="{AF52E895-D415-47D1-ACC1-50DC214383E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DEB45-B412-48D3-BFDD-65B206085005}"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C389C-E7F8-424F-8AA1-F2CE4A92331B}" type="slidenum">
              <a:rPr lang="en-US" smtClean="0"/>
              <a:t>‹#›</a:t>
            </a:fld>
            <a:endParaRPr lang="en-US"/>
          </a:p>
        </p:txBody>
      </p:sp>
    </p:spTree>
    <p:extLst>
      <p:ext uri="{BB962C8B-B14F-4D97-AF65-F5344CB8AC3E}">
        <p14:creationId xmlns:p14="http://schemas.microsoft.com/office/powerpoint/2010/main" val="81668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4C389C-E7F8-424F-8AA1-F2CE4A92331B}" type="slidenum">
              <a:rPr lang="en-US" smtClean="0"/>
              <a:t>1</a:t>
            </a:fld>
            <a:endParaRPr lang="en-US"/>
          </a:p>
        </p:txBody>
      </p:sp>
    </p:spTree>
    <p:extLst>
      <p:ext uri="{BB962C8B-B14F-4D97-AF65-F5344CB8AC3E}">
        <p14:creationId xmlns:p14="http://schemas.microsoft.com/office/powerpoint/2010/main" val="1349246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4C389C-E7F8-424F-8AA1-F2CE4A92331B}" type="slidenum">
              <a:rPr lang="en-US" smtClean="0"/>
              <a:t>17</a:t>
            </a:fld>
            <a:endParaRPr lang="en-US"/>
          </a:p>
        </p:txBody>
      </p:sp>
    </p:spTree>
    <p:extLst>
      <p:ext uri="{BB962C8B-B14F-4D97-AF65-F5344CB8AC3E}">
        <p14:creationId xmlns:p14="http://schemas.microsoft.com/office/powerpoint/2010/main" val="195511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0880B-AAD3-459E-B56D-C264C71AF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4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4C389C-E7F8-424F-8AA1-F2CE4A92331B}" type="slidenum">
              <a:rPr lang="en-US" smtClean="0"/>
              <a:t>96</a:t>
            </a:fld>
            <a:endParaRPr lang="en-US"/>
          </a:p>
        </p:txBody>
      </p:sp>
    </p:spTree>
    <p:extLst>
      <p:ext uri="{BB962C8B-B14F-4D97-AF65-F5344CB8AC3E}">
        <p14:creationId xmlns:p14="http://schemas.microsoft.com/office/powerpoint/2010/main" val="1426919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43859C-6156-4755-8FDD-690BFEE068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are having trouble using this document, please message the moderator directly and an alternative document can be provided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0880B-AAD3-459E-B56D-C264C71AF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783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43859C-6156-4755-8FDD-690BFEE068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6888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Reminder, you must email all of your vignettes to the moderator once completed to receive your certificate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0880B-AAD3-459E-B56D-C264C71AF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74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43859C-6156-4755-8FDD-690BFEE068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226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0880B-AAD3-459E-B56D-C264C71AF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79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0880B-AAD3-459E-B56D-C264C71AF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407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4C389C-E7F8-424F-8AA1-F2CE4A92331B}" type="slidenum">
              <a:rPr lang="en-US" smtClean="0"/>
              <a:t>5</a:t>
            </a:fld>
            <a:endParaRPr lang="en-US"/>
          </a:p>
        </p:txBody>
      </p:sp>
    </p:spTree>
    <p:extLst>
      <p:ext uri="{BB962C8B-B14F-4D97-AF65-F5344CB8AC3E}">
        <p14:creationId xmlns:p14="http://schemas.microsoft.com/office/powerpoint/2010/main" val="320064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Distribute/reference PECFAS tool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0880B-AAD3-459E-B56D-C264C71AF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75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4C389C-E7F8-424F-8AA1-F2CE4A92331B}" type="slidenum">
              <a:rPr lang="en-US" smtClean="0"/>
              <a:t>8</a:t>
            </a:fld>
            <a:endParaRPr lang="en-US"/>
          </a:p>
        </p:txBody>
      </p:sp>
    </p:spTree>
    <p:extLst>
      <p:ext uri="{BB962C8B-B14F-4D97-AF65-F5344CB8AC3E}">
        <p14:creationId xmlns:p14="http://schemas.microsoft.com/office/powerpoint/2010/main" val="1138026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0880B-AAD3-459E-B56D-C264C71AF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006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Considerations for rating during the COVID-19 Pandemic and new education strategies </a:t>
            </a:r>
          </a:p>
          <a:p>
            <a:r>
              <a:rPr lang="en-US"/>
              <a:t>When rating during a pandemic, remember…</a:t>
            </a:r>
          </a:p>
          <a:p>
            <a:pPr marL="0" indent="0">
              <a:buFont typeface="Arial" panose="020B0604020202020204" pitchFamily="34" charset="0"/>
              <a:buNone/>
            </a:pPr>
            <a:r>
              <a:rPr lang="en-US" sz="1200" b="0" i="0" u="none" strike="noStrike" kern="1200" baseline="0">
                <a:solidFill>
                  <a:schemeClr val="tx1"/>
                </a:solidFill>
                <a:latin typeface="+mn-lt"/>
                <a:ea typeface="+mn-ea"/>
                <a:cs typeface="+mn-cs"/>
              </a:rPr>
              <a:t>- CAFAS® items depict WHAT is going on in a youth’s life, not WHY it is going on. (Items don’t attribute blame.)</a:t>
            </a:r>
          </a:p>
          <a:p>
            <a:r>
              <a:rPr lang="en-US" sz="1200" b="0" i="0" u="none" strike="noStrike" kern="1200" baseline="0">
                <a:solidFill>
                  <a:schemeClr val="tx1"/>
                </a:solidFill>
                <a:latin typeface="+mn-lt"/>
                <a:ea typeface="+mn-ea"/>
                <a:cs typeface="+mn-cs"/>
              </a:rPr>
              <a:t>- Identifying functional needs (scores greater than “0”) marks areas of impaired growth or opportunity that could benefit from support.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43859C-6156-4755-8FDD-690BFEE068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740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37F19D-92A7-4205-ABEA-1BE5631A244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3053595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37F19D-92A7-4205-ABEA-1BE5631A244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32437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37F19D-92A7-4205-ABEA-1BE5631A244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338078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AC24A9-CCB6-4F8D-B8DB-C2F3692CFA5A}"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80941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C24A9-CCB6-4F8D-B8DB-C2F3692CFA5A}"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80390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86545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AC24A9-CCB6-4F8D-B8DB-C2F3692CFA5A}"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15148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AC24A9-CCB6-4F8D-B8DB-C2F3692CFA5A}"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04151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AC24A9-CCB6-4F8D-B8DB-C2F3692CFA5A}"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85479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92456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1720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37F19D-92A7-4205-ABEA-1BE5631A244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467798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1893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C24A9-CCB6-4F8D-B8DB-C2F3692CFA5A}"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33966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C24A9-CCB6-4F8D-B8DB-C2F3692CFA5A}"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81274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47ACBB2-DD73-45D8-8BCC-F6CC6093F6CD}"/>
              </a:ext>
            </a:extLst>
          </p:cNvPr>
          <p:cNvSpPr>
            <a:spLocks noGrp="1"/>
          </p:cNvSpPr>
          <p:nvPr>
            <p:ph type="pic" sz="quarter" idx="10"/>
          </p:nvPr>
        </p:nvSpPr>
        <p:spPr>
          <a:xfrm>
            <a:off x="5493822" y="0"/>
            <a:ext cx="6698178" cy="4516016"/>
          </a:xfrm>
        </p:spPr>
        <p:txBody>
          <a:bodyPr/>
          <a:lstStyle/>
          <a:p>
            <a:endParaRPr lang="en-GB"/>
          </a:p>
        </p:txBody>
      </p:sp>
    </p:spTree>
    <p:extLst>
      <p:ext uri="{BB962C8B-B14F-4D97-AF65-F5344CB8AC3E}">
        <p14:creationId xmlns:p14="http://schemas.microsoft.com/office/powerpoint/2010/main" val="3645644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3ABA-6421-45C5-9B6A-852226F0EC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2ED4FC-5298-4FFC-83A2-10B559E065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348B36-D47E-4019-B8E5-68B36CC426AA}"/>
              </a:ext>
            </a:extLst>
          </p:cNvPr>
          <p:cNvSpPr>
            <a:spLocks noGrp="1"/>
          </p:cNvSpPr>
          <p:nvPr>
            <p:ph type="dt" sz="half" idx="10"/>
          </p:nvPr>
        </p:nvSpPr>
        <p:spPr/>
        <p:txBody>
          <a:bodyPr/>
          <a:lstStyle/>
          <a:p>
            <a:fld id="{DEB5A77D-1913-48B8-A0A0-D660E35015C3}" type="datetimeFigureOut">
              <a:rPr lang="en-GB" smtClean="0"/>
              <a:t>12/12/2024</a:t>
            </a:fld>
            <a:endParaRPr lang="en-GB"/>
          </a:p>
        </p:txBody>
      </p:sp>
      <p:sp>
        <p:nvSpPr>
          <p:cNvPr id="5" name="Footer Placeholder 4">
            <a:extLst>
              <a:ext uri="{FF2B5EF4-FFF2-40B4-BE49-F238E27FC236}">
                <a16:creationId xmlns:a16="http://schemas.microsoft.com/office/drawing/2014/main" id="{205A7600-8C01-4A5E-A518-033AF4FD0F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2A216F-02F1-4908-B209-DFD02C76322E}"/>
              </a:ext>
            </a:extLst>
          </p:cNvPr>
          <p:cNvSpPr>
            <a:spLocks noGrp="1"/>
          </p:cNvSpPr>
          <p:nvPr>
            <p:ph type="sldNum" sz="quarter" idx="12"/>
          </p:nvPr>
        </p:nvSpPr>
        <p:spPr/>
        <p:txBody>
          <a:bodyPr/>
          <a:lstStyle/>
          <a:p>
            <a:fld id="{F08A754B-DCFB-492B-BAD0-4D22FB42DD41}" type="slidenum">
              <a:rPr lang="en-GB" smtClean="0"/>
              <a:t>‹#›</a:t>
            </a:fld>
            <a:endParaRPr lang="en-GB"/>
          </a:p>
        </p:txBody>
      </p:sp>
    </p:spTree>
    <p:extLst>
      <p:ext uri="{BB962C8B-B14F-4D97-AF65-F5344CB8AC3E}">
        <p14:creationId xmlns:p14="http://schemas.microsoft.com/office/powerpoint/2010/main" val="658357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89816037-21C8-4D88-9F56-82052A1CD089}"/>
              </a:ext>
            </a:extLst>
          </p:cNvPr>
          <p:cNvSpPr>
            <a:spLocks noGrp="1"/>
          </p:cNvSpPr>
          <p:nvPr>
            <p:ph type="pic" sz="quarter" idx="10"/>
          </p:nvPr>
        </p:nvSpPr>
        <p:spPr>
          <a:xfrm>
            <a:off x="2812774" y="2673626"/>
            <a:ext cx="1530626" cy="1530626"/>
          </a:xfrm>
          <a:custGeom>
            <a:avLst/>
            <a:gdLst>
              <a:gd name="connsiteX0" fmla="*/ 765313 w 1530626"/>
              <a:gd name="connsiteY0" fmla="*/ 0 h 1530626"/>
              <a:gd name="connsiteX1" fmla="*/ 1530626 w 1530626"/>
              <a:gd name="connsiteY1" fmla="*/ 765313 h 1530626"/>
              <a:gd name="connsiteX2" fmla="*/ 765313 w 1530626"/>
              <a:gd name="connsiteY2" fmla="*/ 1530626 h 1530626"/>
              <a:gd name="connsiteX3" fmla="*/ 0 w 1530626"/>
              <a:gd name="connsiteY3" fmla="*/ 765313 h 1530626"/>
              <a:gd name="connsiteX4" fmla="*/ 765313 w 1530626"/>
              <a:gd name="connsiteY4" fmla="*/ 0 h 153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626" h="1530626">
                <a:moveTo>
                  <a:pt x="765313" y="0"/>
                </a:moveTo>
                <a:cubicBezTo>
                  <a:pt x="1187984" y="0"/>
                  <a:pt x="1530626" y="342642"/>
                  <a:pt x="1530626" y="765313"/>
                </a:cubicBezTo>
                <a:cubicBezTo>
                  <a:pt x="1530626" y="1187984"/>
                  <a:pt x="1187984" y="1530626"/>
                  <a:pt x="765313" y="1530626"/>
                </a:cubicBezTo>
                <a:cubicBezTo>
                  <a:pt x="342642" y="1530626"/>
                  <a:pt x="0" y="1187984"/>
                  <a:pt x="0" y="765313"/>
                </a:cubicBezTo>
                <a:cubicBezTo>
                  <a:pt x="0" y="342642"/>
                  <a:pt x="342642" y="0"/>
                  <a:pt x="765313" y="0"/>
                </a:cubicBezTo>
                <a:close/>
              </a:path>
            </a:pathLst>
          </a:custGeom>
          <a:solidFill>
            <a:schemeClr val="tx1">
              <a:lumMod val="65000"/>
              <a:lumOff val="35000"/>
            </a:schemeClr>
          </a:solidFill>
        </p:spPr>
        <p:txBody>
          <a:bodyPr wrap="square" anchor="ctr" anchorCtr="0">
            <a:noAutofit/>
          </a:bodyPr>
          <a:lstStyle>
            <a:lvl1pPr algn="ctr">
              <a:defRPr sz="1200"/>
            </a:lvl1pPr>
          </a:lstStyle>
          <a:p>
            <a:endParaRPr lang="en-GB"/>
          </a:p>
        </p:txBody>
      </p:sp>
      <p:sp>
        <p:nvSpPr>
          <p:cNvPr id="23" name="Picture Placeholder 22">
            <a:extLst>
              <a:ext uri="{FF2B5EF4-FFF2-40B4-BE49-F238E27FC236}">
                <a16:creationId xmlns:a16="http://schemas.microsoft.com/office/drawing/2014/main" id="{48B559FD-DDE3-4A70-9DF2-2A18AD4B66F0}"/>
              </a:ext>
            </a:extLst>
          </p:cNvPr>
          <p:cNvSpPr>
            <a:spLocks noGrp="1"/>
          </p:cNvSpPr>
          <p:nvPr>
            <p:ph type="pic" sz="quarter" idx="11"/>
          </p:nvPr>
        </p:nvSpPr>
        <p:spPr>
          <a:xfrm>
            <a:off x="5330687" y="2673626"/>
            <a:ext cx="1530626" cy="1530626"/>
          </a:xfrm>
          <a:custGeom>
            <a:avLst/>
            <a:gdLst>
              <a:gd name="connsiteX0" fmla="*/ 765313 w 1530626"/>
              <a:gd name="connsiteY0" fmla="*/ 0 h 1530626"/>
              <a:gd name="connsiteX1" fmla="*/ 1530626 w 1530626"/>
              <a:gd name="connsiteY1" fmla="*/ 765313 h 1530626"/>
              <a:gd name="connsiteX2" fmla="*/ 765313 w 1530626"/>
              <a:gd name="connsiteY2" fmla="*/ 1530626 h 1530626"/>
              <a:gd name="connsiteX3" fmla="*/ 0 w 1530626"/>
              <a:gd name="connsiteY3" fmla="*/ 765313 h 1530626"/>
              <a:gd name="connsiteX4" fmla="*/ 765313 w 1530626"/>
              <a:gd name="connsiteY4" fmla="*/ 0 h 153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626" h="1530626">
                <a:moveTo>
                  <a:pt x="765313" y="0"/>
                </a:moveTo>
                <a:cubicBezTo>
                  <a:pt x="1187984" y="0"/>
                  <a:pt x="1530626" y="342642"/>
                  <a:pt x="1530626" y="765313"/>
                </a:cubicBezTo>
                <a:cubicBezTo>
                  <a:pt x="1530626" y="1187984"/>
                  <a:pt x="1187984" y="1530626"/>
                  <a:pt x="765313" y="1530626"/>
                </a:cubicBezTo>
                <a:cubicBezTo>
                  <a:pt x="342642" y="1530626"/>
                  <a:pt x="0" y="1187984"/>
                  <a:pt x="0" y="765313"/>
                </a:cubicBezTo>
                <a:cubicBezTo>
                  <a:pt x="0" y="342642"/>
                  <a:pt x="342642" y="0"/>
                  <a:pt x="765313" y="0"/>
                </a:cubicBezTo>
                <a:close/>
              </a:path>
            </a:pathLst>
          </a:custGeom>
          <a:solidFill>
            <a:schemeClr val="tx1">
              <a:lumMod val="65000"/>
              <a:lumOff val="35000"/>
            </a:schemeClr>
          </a:solidFill>
        </p:spPr>
        <p:txBody>
          <a:bodyPr wrap="square" anchor="ctr" anchorCtr="0">
            <a:noAutofit/>
          </a:bodyPr>
          <a:lstStyle>
            <a:lvl1pPr algn="ctr">
              <a:defRPr sz="1200"/>
            </a:lvl1pPr>
          </a:lstStyle>
          <a:p>
            <a:endParaRPr lang="en-GB"/>
          </a:p>
        </p:txBody>
      </p:sp>
      <p:sp>
        <p:nvSpPr>
          <p:cNvPr id="24" name="Picture Placeholder 23">
            <a:extLst>
              <a:ext uri="{FF2B5EF4-FFF2-40B4-BE49-F238E27FC236}">
                <a16:creationId xmlns:a16="http://schemas.microsoft.com/office/drawing/2014/main" id="{B4255F70-C1A0-498D-9B09-6AA46540960E}"/>
              </a:ext>
            </a:extLst>
          </p:cNvPr>
          <p:cNvSpPr>
            <a:spLocks noGrp="1"/>
          </p:cNvSpPr>
          <p:nvPr>
            <p:ph type="pic" sz="quarter" idx="12"/>
          </p:nvPr>
        </p:nvSpPr>
        <p:spPr>
          <a:xfrm>
            <a:off x="7828721" y="2673626"/>
            <a:ext cx="1530626" cy="1530626"/>
          </a:xfrm>
          <a:custGeom>
            <a:avLst/>
            <a:gdLst>
              <a:gd name="connsiteX0" fmla="*/ 765313 w 1530626"/>
              <a:gd name="connsiteY0" fmla="*/ 0 h 1530626"/>
              <a:gd name="connsiteX1" fmla="*/ 1530626 w 1530626"/>
              <a:gd name="connsiteY1" fmla="*/ 765313 h 1530626"/>
              <a:gd name="connsiteX2" fmla="*/ 765313 w 1530626"/>
              <a:gd name="connsiteY2" fmla="*/ 1530626 h 1530626"/>
              <a:gd name="connsiteX3" fmla="*/ 0 w 1530626"/>
              <a:gd name="connsiteY3" fmla="*/ 765313 h 1530626"/>
              <a:gd name="connsiteX4" fmla="*/ 765313 w 1530626"/>
              <a:gd name="connsiteY4" fmla="*/ 0 h 153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626" h="1530626">
                <a:moveTo>
                  <a:pt x="765313" y="0"/>
                </a:moveTo>
                <a:cubicBezTo>
                  <a:pt x="1187984" y="0"/>
                  <a:pt x="1530626" y="342642"/>
                  <a:pt x="1530626" y="765313"/>
                </a:cubicBezTo>
                <a:cubicBezTo>
                  <a:pt x="1530626" y="1187984"/>
                  <a:pt x="1187984" y="1530626"/>
                  <a:pt x="765313" y="1530626"/>
                </a:cubicBezTo>
                <a:cubicBezTo>
                  <a:pt x="342642" y="1530626"/>
                  <a:pt x="0" y="1187984"/>
                  <a:pt x="0" y="765313"/>
                </a:cubicBezTo>
                <a:cubicBezTo>
                  <a:pt x="0" y="342642"/>
                  <a:pt x="342642" y="0"/>
                  <a:pt x="765313" y="0"/>
                </a:cubicBezTo>
                <a:close/>
              </a:path>
            </a:pathLst>
          </a:custGeom>
          <a:solidFill>
            <a:schemeClr val="tx1">
              <a:lumMod val="65000"/>
              <a:lumOff val="35000"/>
            </a:schemeClr>
          </a:solidFill>
        </p:spPr>
        <p:txBody>
          <a:bodyPr wrap="square" anchor="ctr" anchorCtr="0">
            <a:noAutofit/>
          </a:bodyPr>
          <a:lstStyle>
            <a:lvl1pPr algn="ctr">
              <a:defRPr sz="1200"/>
            </a:lvl1pPr>
          </a:lstStyle>
          <a:p>
            <a:endParaRPr lang="en-GB"/>
          </a:p>
        </p:txBody>
      </p:sp>
    </p:spTree>
    <p:extLst>
      <p:ext uri="{BB962C8B-B14F-4D97-AF65-F5344CB8AC3E}">
        <p14:creationId xmlns:p14="http://schemas.microsoft.com/office/powerpoint/2010/main" val="206020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p:cTn id="7" dur="750" fill="hold"/>
                                        <p:tgtEl>
                                          <p:spTgt spid="22"/>
                                        </p:tgtEl>
                                        <p:attrNameLst>
                                          <p:attrName>ppt_w</p:attrName>
                                        </p:attrNameLst>
                                      </p:cBhvr>
                                      <p:tavLst>
                                        <p:tav tm="0">
                                          <p:val>
                                            <p:fltVal val="0"/>
                                          </p:val>
                                        </p:tav>
                                        <p:tav tm="100000">
                                          <p:val>
                                            <p:strVal val="#ppt_w"/>
                                          </p:val>
                                        </p:tav>
                                      </p:tavLst>
                                    </p:anim>
                                    <p:anim calcmode="lin" valueType="num">
                                      <p:cBhvr>
                                        <p:cTn id="8" dur="750" fill="hold"/>
                                        <p:tgtEl>
                                          <p:spTgt spid="22"/>
                                        </p:tgtEl>
                                        <p:attrNameLst>
                                          <p:attrName>ppt_h</p:attrName>
                                        </p:attrNameLst>
                                      </p:cBhvr>
                                      <p:tavLst>
                                        <p:tav tm="0">
                                          <p:val>
                                            <p:fltVal val="0"/>
                                          </p:val>
                                        </p:tav>
                                        <p:tav tm="100000">
                                          <p:val>
                                            <p:strVal val="#ppt_h"/>
                                          </p:val>
                                        </p:tav>
                                      </p:tavLst>
                                    </p:anim>
                                    <p:animEffect transition="in" filter="fade">
                                      <p:cBhvr>
                                        <p:cTn id="9" dur="750"/>
                                        <p:tgtEl>
                                          <p:spTgt spid="22"/>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23"/>
                                        </p:tgtEl>
                                        <p:attrNameLst>
                                          <p:attrName>style.visibility</p:attrName>
                                        </p:attrNameLst>
                                      </p:cBhvr>
                                      <p:to>
                                        <p:strVal val="visible"/>
                                      </p:to>
                                    </p:set>
                                    <p:anim calcmode="lin" valueType="num">
                                      <p:cBhvr>
                                        <p:cTn id="12" dur="750" fill="hold"/>
                                        <p:tgtEl>
                                          <p:spTgt spid="23"/>
                                        </p:tgtEl>
                                        <p:attrNameLst>
                                          <p:attrName>ppt_w</p:attrName>
                                        </p:attrNameLst>
                                      </p:cBhvr>
                                      <p:tavLst>
                                        <p:tav tm="0">
                                          <p:val>
                                            <p:fltVal val="0"/>
                                          </p:val>
                                        </p:tav>
                                        <p:tav tm="100000">
                                          <p:val>
                                            <p:strVal val="#ppt_w"/>
                                          </p:val>
                                        </p:tav>
                                      </p:tavLst>
                                    </p:anim>
                                    <p:anim calcmode="lin" valueType="num">
                                      <p:cBhvr>
                                        <p:cTn id="13" dur="750" fill="hold"/>
                                        <p:tgtEl>
                                          <p:spTgt spid="23"/>
                                        </p:tgtEl>
                                        <p:attrNameLst>
                                          <p:attrName>ppt_h</p:attrName>
                                        </p:attrNameLst>
                                      </p:cBhvr>
                                      <p:tavLst>
                                        <p:tav tm="0">
                                          <p:val>
                                            <p:fltVal val="0"/>
                                          </p:val>
                                        </p:tav>
                                        <p:tav tm="100000">
                                          <p:val>
                                            <p:strVal val="#ppt_h"/>
                                          </p:val>
                                        </p:tav>
                                      </p:tavLst>
                                    </p:anim>
                                    <p:animEffect transition="in" filter="fade">
                                      <p:cBhvr>
                                        <p:cTn id="14" dur="750"/>
                                        <p:tgtEl>
                                          <p:spTgt spid="23"/>
                                        </p:tgtEl>
                                      </p:cBhvr>
                                    </p:animEffect>
                                  </p:childTnLst>
                                </p:cTn>
                              </p:par>
                              <p:par>
                                <p:cTn id="15" presetID="53" presetClass="entr" presetSubtype="16" fill="hold" grpId="0" nodeType="withEffect">
                                  <p:stCondLst>
                                    <p:cond delay="25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fltVal val="0"/>
                                          </p:val>
                                        </p:tav>
                                        <p:tav tm="100000">
                                          <p:val>
                                            <p:strVal val="#ppt_h"/>
                                          </p:val>
                                        </p:tav>
                                      </p:tavLst>
                                    </p:anim>
                                    <p:animEffect transition="in" filter="fade">
                                      <p:cBhvr>
                                        <p:cTn id="1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B122-FDD1-44B6-B4C9-89C92B455D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97C7AF-2DFE-4394-8A8B-F9E4C5B4CA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D0F0685-A85E-4BF2-A536-0744D8EFE33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D6EA96-817D-41C0-8D07-332865E1A3A3}"/>
              </a:ext>
            </a:extLst>
          </p:cNvPr>
          <p:cNvSpPr>
            <a:spLocks noGrp="1"/>
          </p:cNvSpPr>
          <p:nvPr>
            <p:ph type="dt" sz="half" idx="10"/>
          </p:nvPr>
        </p:nvSpPr>
        <p:spPr/>
        <p:txBody>
          <a:bodyPr/>
          <a:lstStyle/>
          <a:p>
            <a:fld id="{DEB5A77D-1913-48B8-A0A0-D660E35015C3}" type="datetimeFigureOut">
              <a:rPr lang="en-GB" smtClean="0"/>
              <a:t>12/12/2024</a:t>
            </a:fld>
            <a:endParaRPr lang="en-GB"/>
          </a:p>
        </p:txBody>
      </p:sp>
      <p:sp>
        <p:nvSpPr>
          <p:cNvPr id="6" name="Footer Placeholder 5">
            <a:extLst>
              <a:ext uri="{FF2B5EF4-FFF2-40B4-BE49-F238E27FC236}">
                <a16:creationId xmlns:a16="http://schemas.microsoft.com/office/drawing/2014/main" id="{A17E7EBE-8D6B-4192-93B2-1155BA3658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DD6D14-73D3-4154-B707-6334DED937F1}"/>
              </a:ext>
            </a:extLst>
          </p:cNvPr>
          <p:cNvSpPr>
            <a:spLocks noGrp="1"/>
          </p:cNvSpPr>
          <p:nvPr>
            <p:ph type="sldNum" sz="quarter" idx="12"/>
          </p:nvPr>
        </p:nvSpPr>
        <p:spPr/>
        <p:txBody>
          <a:bodyPr/>
          <a:lstStyle/>
          <a:p>
            <a:fld id="{F08A754B-DCFB-492B-BAD0-4D22FB42DD41}" type="slidenum">
              <a:rPr lang="en-GB" smtClean="0"/>
              <a:t>‹#›</a:t>
            </a:fld>
            <a:endParaRPr lang="en-GB"/>
          </a:p>
        </p:txBody>
      </p:sp>
    </p:spTree>
    <p:extLst>
      <p:ext uri="{BB962C8B-B14F-4D97-AF65-F5344CB8AC3E}">
        <p14:creationId xmlns:p14="http://schemas.microsoft.com/office/powerpoint/2010/main" val="248901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ED4D-52BB-4870-A972-360BABFEF49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45C1C4-3E19-4F3B-8CA8-A9B12361E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9B28DF-333B-4813-9E75-D75D808A17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0DC7A-95D6-403A-8997-A02873D1B3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95DA01-BA45-49EB-8D90-65F4A415F1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A86F12-A85F-4C9B-AF5B-6317627211D1}"/>
              </a:ext>
            </a:extLst>
          </p:cNvPr>
          <p:cNvSpPr>
            <a:spLocks noGrp="1"/>
          </p:cNvSpPr>
          <p:nvPr>
            <p:ph type="dt" sz="half" idx="10"/>
          </p:nvPr>
        </p:nvSpPr>
        <p:spPr/>
        <p:txBody>
          <a:bodyPr/>
          <a:lstStyle/>
          <a:p>
            <a:fld id="{DEB5A77D-1913-48B8-A0A0-D660E35015C3}" type="datetimeFigureOut">
              <a:rPr lang="en-GB" smtClean="0"/>
              <a:t>12/12/2024</a:t>
            </a:fld>
            <a:endParaRPr lang="en-GB"/>
          </a:p>
        </p:txBody>
      </p:sp>
      <p:sp>
        <p:nvSpPr>
          <p:cNvPr id="8" name="Footer Placeholder 7">
            <a:extLst>
              <a:ext uri="{FF2B5EF4-FFF2-40B4-BE49-F238E27FC236}">
                <a16:creationId xmlns:a16="http://schemas.microsoft.com/office/drawing/2014/main" id="{9637C7F3-D445-4315-B444-D61609CA01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3E33E10-1D2F-4B10-9E9E-B33C2B055EEB}"/>
              </a:ext>
            </a:extLst>
          </p:cNvPr>
          <p:cNvSpPr>
            <a:spLocks noGrp="1"/>
          </p:cNvSpPr>
          <p:nvPr>
            <p:ph type="sldNum" sz="quarter" idx="12"/>
          </p:nvPr>
        </p:nvSpPr>
        <p:spPr/>
        <p:txBody>
          <a:bodyPr/>
          <a:lstStyle/>
          <a:p>
            <a:fld id="{F08A754B-DCFB-492B-BAD0-4D22FB42DD41}" type="slidenum">
              <a:rPr lang="en-GB" smtClean="0"/>
              <a:t>‹#›</a:t>
            </a:fld>
            <a:endParaRPr lang="en-GB"/>
          </a:p>
        </p:txBody>
      </p:sp>
    </p:spTree>
    <p:extLst>
      <p:ext uri="{BB962C8B-B14F-4D97-AF65-F5344CB8AC3E}">
        <p14:creationId xmlns:p14="http://schemas.microsoft.com/office/powerpoint/2010/main" val="1969870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102AF-29C5-4A8D-88ED-26939ACF84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67D4A2-8C48-449E-84BF-038C3E31F003}"/>
              </a:ext>
            </a:extLst>
          </p:cNvPr>
          <p:cNvSpPr>
            <a:spLocks noGrp="1"/>
          </p:cNvSpPr>
          <p:nvPr>
            <p:ph type="dt" sz="half" idx="10"/>
          </p:nvPr>
        </p:nvSpPr>
        <p:spPr/>
        <p:txBody>
          <a:bodyPr/>
          <a:lstStyle/>
          <a:p>
            <a:fld id="{DEB5A77D-1913-48B8-A0A0-D660E35015C3}" type="datetimeFigureOut">
              <a:rPr lang="en-GB" smtClean="0"/>
              <a:t>12/12/2024</a:t>
            </a:fld>
            <a:endParaRPr lang="en-GB"/>
          </a:p>
        </p:txBody>
      </p:sp>
      <p:sp>
        <p:nvSpPr>
          <p:cNvPr id="4" name="Footer Placeholder 3">
            <a:extLst>
              <a:ext uri="{FF2B5EF4-FFF2-40B4-BE49-F238E27FC236}">
                <a16:creationId xmlns:a16="http://schemas.microsoft.com/office/drawing/2014/main" id="{6F38E9A5-E086-4FD7-9ECB-AF33FC90DF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8893A7-5E1F-4972-8365-AE000599F38E}"/>
              </a:ext>
            </a:extLst>
          </p:cNvPr>
          <p:cNvSpPr>
            <a:spLocks noGrp="1"/>
          </p:cNvSpPr>
          <p:nvPr>
            <p:ph type="sldNum" sz="quarter" idx="12"/>
          </p:nvPr>
        </p:nvSpPr>
        <p:spPr/>
        <p:txBody>
          <a:bodyPr/>
          <a:lstStyle/>
          <a:p>
            <a:fld id="{F08A754B-DCFB-492B-BAD0-4D22FB42DD41}" type="slidenum">
              <a:rPr lang="en-GB" smtClean="0"/>
              <a:t>‹#›</a:t>
            </a:fld>
            <a:endParaRPr lang="en-GB"/>
          </a:p>
        </p:txBody>
      </p:sp>
    </p:spTree>
    <p:extLst>
      <p:ext uri="{BB962C8B-B14F-4D97-AF65-F5344CB8AC3E}">
        <p14:creationId xmlns:p14="http://schemas.microsoft.com/office/powerpoint/2010/main" val="2517432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4F0CF-09C2-4786-8142-92C9E9D141D3}"/>
              </a:ext>
            </a:extLst>
          </p:cNvPr>
          <p:cNvSpPr>
            <a:spLocks noGrp="1"/>
          </p:cNvSpPr>
          <p:nvPr>
            <p:ph type="dt" sz="half" idx="10"/>
          </p:nvPr>
        </p:nvSpPr>
        <p:spPr/>
        <p:txBody>
          <a:bodyPr/>
          <a:lstStyle/>
          <a:p>
            <a:fld id="{DEB5A77D-1913-48B8-A0A0-D660E35015C3}" type="datetimeFigureOut">
              <a:rPr lang="en-GB" smtClean="0"/>
              <a:t>12/12/2024</a:t>
            </a:fld>
            <a:endParaRPr lang="en-GB"/>
          </a:p>
        </p:txBody>
      </p:sp>
      <p:sp>
        <p:nvSpPr>
          <p:cNvPr id="3" name="Footer Placeholder 2">
            <a:extLst>
              <a:ext uri="{FF2B5EF4-FFF2-40B4-BE49-F238E27FC236}">
                <a16:creationId xmlns:a16="http://schemas.microsoft.com/office/drawing/2014/main" id="{F7844C40-D1CB-4622-BFD9-14F388A69B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AE30C1-6873-471E-925B-FC9B9D14F597}"/>
              </a:ext>
            </a:extLst>
          </p:cNvPr>
          <p:cNvSpPr>
            <a:spLocks noGrp="1"/>
          </p:cNvSpPr>
          <p:nvPr>
            <p:ph type="sldNum" sz="quarter" idx="12"/>
          </p:nvPr>
        </p:nvSpPr>
        <p:spPr/>
        <p:txBody>
          <a:bodyPr/>
          <a:lstStyle/>
          <a:p>
            <a:fld id="{F08A754B-DCFB-492B-BAD0-4D22FB42DD41}" type="slidenum">
              <a:rPr lang="en-GB" smtClean="0"/>
              <a:t>‹#›</a:t>
            </a:fld>
            <a:endParaRPr lang="en-GB"/>
          </a:p>
        </p:txBody>
      </p:sp>
    </p:spTree>
    <p:extLst>
      <p:ext uri="{BB962C8B-B14F-4D97-AF65-F5344CB8AC3E}">
        <p14:creationId xmlns:p14="http://schemas.microsoft.com/office/powerpoint/2010/main" val="348402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37F19D-92A7-4205-ABEA-1BE5631A244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1150626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A7D5-141A-4720-AF48-DAD90433C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396C28-7E0C-4679-B092-42B3FEBD4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8A4985-2069-4F6C-B7F4-E692BEBA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FD8A7A-3B6D-4750-A1AE-6AFCBBA60710}"/>
              </a:ext>
            </a:extLst>
          </p:cNvPr>
          <p:cNvSpPr>
            <a:spLocks noGrp="1"/>
          </p:cNvSpPr>
          <p:nvPr>
            <p:ph type="dt" sz="half" idx="10"/>
          </p:nvPr>
        </p:nvSpPr>
        <p:spPr/>
        <p:txBody>
          <a:bodyPr/>
          <a:lstStyle/>
          <a:p>
            <a:fld id="{DEB5A77D-1913-48B8-A0A0-D660E35015C3}" type="datetimeFigureOut">
              <a:rPr lang="en-GB" smtClean="0"/>
              <a:t>12/12/2024</a:t>
            </a:fld>
            <a:endParaRPr lang="en-GB"/>
          </a:p>
        </p:txBody>
      </p:sp>
      <p:sp>
        <p:nvSpPr>
          <p:cNvPr id="6" name="Footer Placeholder 5">
            <a:extLst>
              <a:ext uri="{FF2B5EF4-FFF2-40B4-BE49-F238E27FC236}">
                <a16:creationId xmlns:a16="http://schemas.microsoft.com/office/drawing/2014/main" id="{F56357C6-BDCA-4CB6-89C1-9325A89ED1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169769-2FD5-499D-9ED1-FF8FE7BD3132}"/>
              </a:ext>
            </a:extLst>
          </p:cNvPr>
          <p:cNvSpPr>
            <a:spLocks noGrp="1"/>
          </p:cNvSpPr>
          <p:nvPr>
            <p:ph type="sldNum" sz="quarter" idx="12"/>
          </p:nvPr>
        </p:nvSpPr>
        <p:spPr/>
        <p:txBody>
          <a:bodyPr/>
          <a:lstStyle/>
          <a:p>
            <a:fld id="{F08A754B-DCFB-492B-BAD0-4D22FB42DD41}" type="slidenum">
              <a:rPr lang="en-GB" smtClean="0"/>
              <a:t>‹#›</a:t>
            </a:fld>
            <a:endParaRPr lang="en-GB"/>
          </a:p>
        </p:txBody>
      </p:sp>
    </p:spTree>
    <p:extLst>
      <p:ext uri="{BB962C8B-B14F-4D97-AF65-F5344CB8AC3E}">
        <p14:creationId xmlns:p14="http://schemas.microsoft.com/office/powerpoint/2010/main" val="761777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6779-DF34-4F8E-ABAC-9E5A26038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5EBF88-A392-498A-8BA0-4C50A6F700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264B2C-C59D-42DB-951C-FB8F2D19BE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9C7E21-8753-4F0B-A479-B0167D88AB67}"/>
              </a:ext>
            </a:extLst>
          </p:cNvPr>
          <p:cNvSpPr>
            <a:spLocks noGrp="1"/>
          </p:cNvSpPr>
          <p:nvPr>
            <p:ph type="dt" sz="half" idx="10"/>
          </p:nvPr>
        </p:nvSpPr>
        <p:spPr/>
        <p:txBody>
          <a:bodyPr/>
          <a:lstStyle/>
          <a:p>
            <a:fld id="{DEB5A77D-1913-48B8-A0A0-D660E35015C3}" type="datetimeFigureOut">
              <a:rPr lang="en-GB" smtClean="0"/>
              <a:t>12/12/2024</a:t>
            </a:fld>
            <a:endParaRPr lang="en-GB"/>
          </a:p>
        </p:txBody>
      </p:sp>
      <p:sp>
        <p:nvSpPr>
          <p:cNvPr id="6" name="Footer Placeholder 5">
            <a:extLst>
              <a:ext uri="{FF2B5EF4-FFF2-40B4-BE49-F238E27FC236}">
                <a16:creationId xmlns:a16="http://schemas.microsoft.com/office/drawing/2014/main" id="{8BC91C6F-2491-44E5-9C3B-C8FB805FA1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2BBEA4-CDD3-4DC4-A916-B493789C4B3B}"/>
              </a:ext>
            </a:extLst>
          </p:cNvPr>
          <p:cNvSpPr>
            <a:spLocks noGrp="1"/>
          </p:cNvSpPr>
          <p:nvPr>
            <p:ph type="sldNum" sz="quarter" idx="12"/>
          </p:nvPr>
        </p:nvSpPr>
        <p:spPr/>
        <p:txBody>
          <a:bodyPr/>
          <a:lstStyle/>
          <a:p>
            <a:fld id="{F08A754B-DCFB-492B-BAD0-4D22FB42DD41}" type="slidenum">
              <a:rPr lang="en-GB" smtClean="0"/>
              <a:t>‹#›</a:t>
            </a:fld>
            <a:endParaRPr lang="en-GB"/>
          </a:p>
        </p:txBody>
      </p:sp>
    </p:spTree>
    <p:extLst>
      <p:ext uri="{BB962C8B-B14F-4D97-AF65-F5344CB8AC3E}">
        <p14:creationId xmlns:p14="http://schemas.microsoft.com/office/powerpoint/2010/main" val="2632586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FDDD-586B-4DC5-9A50-CCF11CD1FEF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80FB68-CFF9-4625-B926-FD8A9DB095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F3C52A-FB40-4D5E-90D0-0089C86F13E7}"/>
              </a:ext>
            </a:extLst>
          </p:cNvPr>
          <p:cNvSpPr>
            <a:spLocks noGrp="1"/>
          </p:cNvSpPr>
          <p:nvPr>
            <p:ph type="dt" sz="half" idx="10"/>
          </p:nvPr>
        </p:nvSpPr>
        <p:spPr/>
        <p:txBody>
          <a:bodyPr/>
          <a:lstStyle/>
          <a:p>
            <a:fld id="{DEB5A77D-1913-48B8-A0A0-D660E35015C3}" type="datetimeFigureOut">
              <a:rPr lang="en-GB" smtClean="0"/>
              <a:t>12/12/2024</a:t>
            </a:fld>
            <a:endParaRPr lang="en-GB"/>
          </a:p>
        </p:txBody>
      </p:sp>
      <p:sp>
        <p:nvSpPr>
          <p:cNvPr id="5" name="Footer Placeholder 4">
            <a:extLst>
              <a:ext uri="{FF2B5EF4-FFF2-40B4-BE49-F238E27FC236}">
                <a16:creationId xmlns:a16="http://schemas.microsoft.com/office/drawing/2014/main" id="{F59E9C22-C2E5-48D7-9C2C-22863B4A31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FFF07F-BF6E-4C59-B82C-92B92CF40ECA}"/>
              </a:ext>
            </a:extLst>
          </p:cNvPr>
          <p:cNvSpPr>
            <a:spLocks noGrp="1"/>
          </p:cNvSpPr>
          <p:nvPr>
            <p:ph type="sldNum" sz="quarter" idx="12"/>
          </p:nvPr>
        </p:nvSpPr>
        <p:spPr/>
        <p:txBody>
          <a:bodyPr/>
          <a:lstStyle/>
          <a:p>
            <a:fld id="{F08A754B-DCFB-492B-BAD0-4D22FB42DD41}" type="slidenum">
              <a:rPr lang="en-GB" smtClean="0"/>
              <a:t>‹#›</a:t>
            </a:fld>
            <a:endParaRPr lang="en-GB"/>
          </a:p>
        </p:txBody>
      </p:sp>
    </p:spTree>
    <p:extLst>
      <p:ext uri="{BB962C8B-B14F-4D97-AF65-F5344CB8AC3E}">
        <p14:creationId xmlns:p14="http://schemas.microsoft.com/office/powerpoint/2010/main" val="3021942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F129D6-B111-4048-8018-FE4DE30506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3A5FE9-9D4D-42E6-8E4E-36F6A5BAD2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FD54DE-69E7-4070-A137-1B06DF52A474}"/>
              </a:ext>
            </a:extLst>
          </p:cNvPr>
          <p:cNvSpPr>
            <a:spLocks noGrp="1"/>
          </p:cNvSpPr>
          <p:nvPr>
            <p:ph type="dt" sz="half" idx="10"/>
          </p:nvPr>
        </p:nvSpPr>
        <p:spPr/>
        <p:txBody>
          <a:bodyPr/>
          <a:lstStyle/>
          <a:p>
            <a:fld id="{DEB5A77D-1913-48B8-A0A0-D660E35015C3}" type="datetimeFigureOut">
              <a:rPr lang="en-GB" smtClean="0"/>
              <a:t>12/12/2024</a:t>
            </a:fld>
            <a:endParaRPr lang="en-GB"/>
          </a:p>
        </p:txBody>
      </p:sp>
      <p:sp>
        <p:nvSpPr>
          <p:cNvPr id="5" name="Footer Placeholder 4">
            <a:extLst>
              <a:ext uri="{FF2B5EF4-FFF2-40B4-BE49-F238E27FC236}">
                <a16:creationId xmlns:a16="http://schemas.microsoft.com/office/drawing/2014/main" id="{41E5C03A-F7CB-4461-9702-435916CD74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8624AF-5F76-4269-BF01-93F2CCD07604}"/>
              </a:ext>
            </a:extLst>
          </p:cNvPr>
          <p:cNvSpPr>
            <a:spLocks noGrp="1"/>
          </p:cNvSpPr>
          <p:nvPr>
            <p:ph type="sldNum" sz="quarter" idx="12"/>
          </p:nvPr>
        </p:nvSpPr>
        <p:spPr/>
        <p:txBody>
          <a:bodyPr/>
          <a:lstStyle/>
          <a:p>
            <a:fld id="{F08A754B-DCFB-492B-BAD0-4D22FB42DD41}" type="slidenum">
              <a:rPr lang="en-GB" smtClean="0"/>
              <a:t>‹#›</a:t>
            </a:fld>
            <a:endParaRPr lang="en-GB"/>
          </a:p>
        </p:txBody>
      </p:sp>
    </p:spTree>
    <p:extLst>
      <p:ext uri="{BB962C8B-B14F-4D97-AF65-F5344CB8AC3E}">
        <p14:creationId xmlns:p14="http://schemas.microsoft.com/office/powerpoint/2010/main" val="215753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9"/>
            <a:ext cx="10363200" cy="933451"/>
          </a:xfrm>
        </p:spPr>
        <p:txBody>
          <a:bodyPr anchor="b">
            <a:normAutofit/>
          </a:bodyPr>
          <a:lstStyle>
            <a:lvl1pPr algn="ctr">
              <a:defRPr sz="2400">
                <a:solidFill>
                  <a:schemeClr val="accent2">
                    <a:lumMod val="75000"/>
                  </a:schemeClr>
                </a:solidFill>
              </a:defRPr>
            </a:lvl1pPr>
          </a:lstStyle>
          <a:p>
            <a:r>
              <a:rPr lang="en-US"/>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1900">
                <a:solidFill>
                  <a:schemeClr val="accent2">
                    <a:lumMod val="60000"/>
                    <a:lumOff val="40000"/>
                  </a:schemeClr>
                </a:solidFill>
              </a:defRPr>
            </a:lvl1pPr>
            <a:lvl2pPr marL="457119" indent="0" algn="ctr">
              <a:buNone/>
              <a:defRPr>
                <a:solidFill>
                  <a:schemeClr val="tx1">
                    <a:tint val="75000"/>
                  </a:schemeClr>
                </a:solidFill>
              </a:defRPr>
            </a:lvl2pPr>
            <a:lvl3pPr marL="914241" indent="0" algn="ctr">
              <a:buNone/>
              <a:defRPr>
                <a:solidFill>
                  <a:schemeClr val="tx1">
                    <a:tint val="75000"/>
                  </a:schemeClr>
                </a:solidFill>
              </a:defRPr>
            </a:lvl3pPr>
            <a:lvl4pPr marL="1371362" indent="0" algn="ctr">
              <a:buNone/>
              <a:defRPr>
                <a:solidFill>
                  <a:schemeClr val="tx1">
                    <a:tint val="75000"/>
                  </a:schemeClr>
                </a:solidFill>
              </a:defRPr>
            </a:lvl4pPr>
            <a:lvl5pPr marL="1828482" indent="0" algn="ctr">
              <a:buNone/>
              <a:defRPr>
                <a:solidFill>
                  <a:schemeClr val="tx1">
                    <a:tint val="75000"/>
                  </a:schemeClr>
                </a:solidFill>
              </a:defRPr>
            </a:lvl5pPr>
            <a:lvl6pPr marL="2285606" indent="0" algn="ctr">
              <a:buNone/>
              <a:defRPr>
                <a:solidFill>
                  <a:schemeClr val="tx1">
                    <a:tint val="75000"/>
                  </a:schemeClr>
                </a:solidFill>
              </a:defRPr>
            </a:lvl6pPr>
            <a:lvl7pPr marL="2742722" indent="0" algn="ctr">
              <a:buNone/>
              <a:defRPr>
                <a:solidFill>
                  <a:schemeClr val="tx1">
                    <a:tint val="75000"/>
                  </a:schemeClr>
                </a:solidFill>
              </a:defRPr>
            </a:lvl7pPr>
            <a:lvl8pPr marL="3199840" indent="0" algn="ctr">
              <a:buNone/>
              <a:defRPr>
                <a:solidFill>
                  <a:schemeClr val="tx1">
                    <a:tint val="75000"/>
                  </a:schemeClr>
                </a:solidFill>
              </a:defRPr>
            </a:lvl8pPr>
            <a:lvl9pPr marL="365695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83804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526499" y="284416"/>
            <a:ext cx="10983913" cy="849289"/>
          </a:xfrm>
        </p:spPr>
        <p:txBody>
          <a:bodyPr>
            <a:noAutofit/>
          </a:bodyPr>
          <a:lstStyle>
            <a:lvl1pPr algn="l">
              <a:defRPr sz="4000">
                <a:solidFill>
                  <a:schemeClr val="accent3"/>
                </a:solidFill>
              </a:defRPr>
            </a:lvl1pPr>
          </a:lstStyle>
          <a:p>
            <a:r>
              <a:rPr lang="en-US"/>
              <a:t>Click to edit Master title style</a:t>
            </a:r>
          </a:p>
        </p:txBody>
      </p:sp>
      <p:sp>
        <p:nvSpPr>
          <p:cNvPr id="13" name="Content Placeholder 12"/>
          <p:cNvSpPr>
            <a:spLocks noGrp="1"/>
          </p:cNvSpPr>
          <p:nvPr>
            <p:ph sz="quarter" idx="13"/>
          </p:nvPr>
        </p:nvSpPr>
        <p:spPr>
          <a:xfrm>
            <a:off x="1001704" y="1360113"/>
            <a:ext cx="10113540" cy="4922876"/>
          </a:xfrm>
        </p:spPr>
        <p:txBody>
          <a:bodyPr/>
          <a:lstStyle>
            <a:lvl1pPr marL="230188" indent="-230188">
              <a:buFont typeface="Arial" panose="020B0604020202020204" pitchFamily="34" charset="0"/>
              <a:buChar char="•"/>
              <a:defRPr>
                <a:solidFill>
                  <a:schemeClr val="bg1"/>
                </a:solidFill>
              </a:defRPr>
            </a:lvl1pPr>
            <a:lvl2pPr>
              <a:defRPr>
                <a:solidFill>
                  <a:schemeClr val="bg1">
                    <a:lumMod val="95000"/>
                  </a:schemeClr>
                </a:solidFill>
              </a:defRPr>
            </a:lvl2pPr>
            <a:lvl3pPr marL="1544638" indent="-171450">
              <a:buFont typeface="Arial" panose="020B0604020202020204" pitchFamily="34" charset="0"/>
              <a:buChar char="•"/>
              <a:defRPr>
                <a:solidFill>
                  <a:schemeClr val="accent3">
                    <a:lumMod val="60000"/>
                    <a:lumOff val="40000"/>
                  </a:schemeClr>
                </a:solidFill>
              </a:defRPr>
            </a:lvl3pPr>
            <a:lvl4pPr>
              <a:defRPr>
                <a:solidFill>
                  <a:schemeClr val="bg1">
                    <a:lumMod val="95000"/>
                  </a:schemeClr>
                </a:solidFill>
              </a:defRPr>
            </a:lvl4pPr>
            <a:lvl5pPr marL="914400" indent="-169863">
              <a:buFont typeface="Arial" panose="020B0604020202020204" pitchFamily="34" charset="0"/>
              <a:buChar char="•"/>
              <a:defRPr>
                <a:solidFill>
                  <a:srgbClr val="92D050"/>
                </a:solidFill>
              </a:defRPr>
            </a:lvl5pPr>
          </a:lstStyle>
          <a:p>
            <a:pPr lvl="0"/>
            <a:r>
              <a:rPr lang="en-US"/>
              <a:t>Click to edit Master text styles</a:t>
            </a:r>
          </a:p>
          <a:p>
            <a:pPr lvl="4"/>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178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171422" indent="-171422">
              <a:buFont typeface="Arial" pitchFamily="34" charset="0"/>
              <a:buChar char="•"/>
              <a:defRPr sz="2400">
                <a:solidFill>
                  <a:schemeClr val="accent2">
                    <a:lumMod val="60000"/>
                    <a:lumOff val="40000"/>
                  </a:schemeClr>
                </a:solidFill>
              </a:defRPr>
            </a:lvl1pPr>
            <a:lvl2pPr marL="628539" indent="-171422">
              <a:buFont typeface="Arial" pitchFamily="34" charset="0"/>
              <a:buChar char="•"/>
              <a:defRPr sz="2000">
                <a:solidFill>
                  <a:schemeClr val="accent2">
                    <a:lumMod val="60000"/>
                    <a:lumOff val="40000"/>
                  </a:schemeClr>
                </a:solidFill>
              </a:defRPr>
            </a:lvl2pPr>
            <a:lvl3pPr marL="1085662" indent="-171422">
              <a:buFont typeface="Arial" pitchFamily="34" charset="0"/>
              <a:buChar char="•"/>
              <a:defRPr sz="1900">
                <a:solidFill>
                  <a:schemeClr val="accent2">
                    <a:lumMod val="60000"/>
                    <a:lumOff val="40000"/>
                  </a:schemeClr>
                </a:solidFill>
              </a:defRPr>
            </a:lvl3pPr>
            <a:lvl4pPr marL="1542781" indent="-171422">
              <a:buFont typeface="Arial" pitchFamily="34" charset="0"/>
              <a:buChar char="•"/>
              <a:defRPr sz="1600">
                <a:solidFill>
                  <a:schemeClr val="accent2">
                    <a:lumMod val="60000"/>
                    <a:lumOff val="40000"/>
                  </a:schemeClr>
                </a:solidFill>
              </a:defRPr>
            </a:lvl4pPr>
            <a:lvl5pPr marL="1999901" indent="-171422">
              <a:buFont typeface="Arial" pitchFamily="34" charset="0"/>
              <a:buChar char="•"/>
              <a:defRPr sz="1600">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013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60"/>
            <a:ext cx="2844800" cy="365125"/>
          </a:xfrm>
          <a:prstGeom prst="rect">
            <a:avLst/>
          </a:prstGeom>
        </p:spPr>
        <p:txBody>
          <a:bodyPr vert="horz" lIns="121901" tIns="60950" rIns="121901" bIns="6095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60"/>
            <a:ext cx="3860800" cy="365125"/>
          </a:xfrm>
          <a:prstGeom prst="rect">
            <a:avLst/>
          </a:prstGeom>
        </p:spPr>
        <p:txBody>
          <a:bodyPr vert="horz" lIns="121901" tIns="60950" rIns="121901" bIns="6095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60"/>
            <a:ext cx="2844800" cy="365125"/>
          </a:xfrm>
          <a:prstGeom prst="rect">
            <a:avLst/>
          </a:prstGeom>
        </p:spPr>
        <p:txBody>
          <a:bodyPr vert="horz" lIns="121901" tIns="60950" rIns="121901" bIns="6095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51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60"/>
            <a:ext cx="2844800" cy="365125"/>
          </a:xfrm>
          <a:prstGeom prst="rect">
            <a:avLst/>
          </a:prstGeom>
        </p:spPr>
        <p:txBody>
          <a:bodyPr vert="horz" lIns="121901" tIns="60950" rIns="121901" bIns="6095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60"/>
            <a:ext cx="3860800" cy="365125"/>
          </a:xfrm>
          <a:prstGeom prst="rect">
            <a:avLst/>
          </a:prstGeom>
        </p:spPr>
        <p:txBody>
          <a:bodyPr vert="horz" lIns="121901" tIns="60950" rIns="121901" bIns="6095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60"/>
            <a:ext cx="2844800" cy="365125"/>
          </a:xfrm>
          <a:prstGeom prst="rect">
            <a:avLst/>
          </a:prstGeom>
        </p:spPr>
        <p:txBody>
          <a:bodyPr vert="horz" lIns="121901" tIns="60950" rIns="121901" bIns="6095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3012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97"/>
            <a:ext cx="9448800" cy="1362075"/>
          </a:xfrm>
        </p:spPr>
        <p:txBody>
          <a:bodyPr anchor="t"/>
          <a:lstStyle>
            <a:lvl1pPr algn="l">
              <a:defRPr sz="4000" b="0" cap="all">
                <a:solidFill>
                  <a:schemeClr val="bg1">
                    <a:lumMod val="10000"/>
                  </a:schemeClr>
                </a:solidFill>
              </a:defRPr>
            </a:lvl1pPr>
          </a:lstStyle>
          <a:p>
            <a:r>
              <a:rPr lang="en-US"/>
              <a:t>Click to edit Master title style</a:t>
            </a:r>
          </a:p>
        </p:txBody>
      </p:sp>
      <p:sp>
        <p:nvSpPr>
          <p:cNvPr id="3" name="Text Placeholder 2"/>
          <p:cNvSpPr>
            <a:spLocks noGrp="1"/>
          </p:cNvSpPr>
          <p:nvPr>
            <p:ph type="body" idx="1"/>
          </p:nvPr>
        </p:nvSpPr>
        <p:spPr>
          <a:xfrm>
            <a:off x="3251200" y="584205"/>
            <a:ext cx="9448800" cy="1500187"/>
          </a:xfrm>
        </p:spPr>
        <p:txBody>
          <a:bodyPr anchor="b"/>
          <a:lstStyle>
            <a:lvl1pPr marL="0" indent="0">
              <a:buNone/>
              <a:defRPr sz="2000">
                <a:solidFill>
                  <a:schemeClr val="bg1">
                    <a:lumMod val="10000"/>
                  </a:schemeClr>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74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37F19D-92A7-4205-ABEA-1BE5631A244C}"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1094558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000"/>
            </a:lvl1pPr>
            <a:lvl2pPr>
              <a:defRPr sz="20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498600"/>
            <a:ext cx="2572152" cy="3048000"/>
          </a:xfrm>
        </p:spPr>
        <p:txBody>
          <a:bodyPr/>
          <a:lstStyle>
            <a:lvl1pPr>
              <a:defRPr sz="2000"/>
            </a:lvl1pPr>
            <a:lvl2pPr>
              <a:defRPr sz="20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334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9"/>
            <a:ext cx="4976445" cy="639763"/>
          </a:xfrm>
        </p:spPr>
        <p:txBody>
          <a:bodyPr anchor="b">
            <a:noAutofit/>
          </a:bodyPr>
          <a:lstStyle>
            <a:lvl1pPr marL="0" indent="0">
              <a:buNone/>
              <a:defRPr sz="20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4" name="Content Placeholder 3"/>
          <p:cNvSpPr>
            <a:spLocks noGrp="1"/>
          </p:cNvSpPr>
          <p:nvPr>
            <p:ph sz="half" idx="2"/>
          </p:nvPr>
        </p:nvSpPr>
        <p:spPr>
          <a:xfrm>
            <a:off x="3759200" y="1066813"/>
            <a:ext cx="4976445"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44000" y="304809"/>
            <a:ext cx="4978400" cy="639763"/>
          </a:xfrm>
        </p:spPr>
        <p:txBody>
          <a:bodyPr anchor="b">
            <a:noAutofit/>
          </a:bodyPr>
          <a:lstStyle>
            <a:lvl1pPr marL="0" indent="0">
              <a:buNone/>
              <a:defRPr sz="20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144000" y="1066813"/>
            <a:ext cx="4978400"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1582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281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60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14" y="23471"/>
            <a:ext cx="7635433" cy="674688"/>
          </a:xfrm>
        </p:spPr>
        <p:txBody>
          <a:bodyPr anchor="ctr" anchorCtr="0"/>
          <a:lstStyle>
            <a:lvl1pPr algn="l">
              <a:defRPr sz="2000" b="1">
                <a:solidFill>
                  <a:schemeClr val="bg1">
                    <a:lumMod val="90000"/>
                  </a:schemeClr>
                </a:solidFill>
              </a:defRPr>
            </a:lvl1pPr>
          </a:lstStyle>
          <a:p>
            <a:r>
              <a:rPr lang="en-US"/>
              <a:t>Click to edit Master title style</a:t>
            </a:r>
          </a:p>
        </p:txBody>
      </p:sp>
      <p:sp>
        <p:nvSpPr>
          <p:cNvPr id="3" name="Content Placeholder 2"/>
          <p:cNvSpPr>
            <a:spLocks noGrp="1"/>
          </p:cNvSpPr>
          <p:nvPr>
            <p:ph idx="1"/>
          </p:nvPr>
        </p:nvSpPr>
        <p:spPr>
          <a:xfrm>
            <a:off x="5384800" y="1715531"/>
            <a:ext cx="5283200" cy="342694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500">
                <a:solidFill>
                  <a:schemeClr val="bg1">
                    <a:lumMod val="90000"/>
                  </a:schemeClr>
                </a:solidFill>
              </a:defRPr>
            </a:lvl1pPr>
            <a:lvl2pPr marL="457119" indent="0">
              <a:buNone/>
              <a:defRPr sz="1200"/>
            </a:lvl2pPr>
            <a:lvl3pPr marL="914241" indent="0">
              <a:buNone/>
              <a:defRPr sz="9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835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9"/>
            <a:ext cx="7315200" cy="566739"/>
          </a:xfrm>
        </p:spPr>
        <p:txBody>
          <a:bodyPr anchor="b"/>
          <a:lstStyle>
            <a:lvl1pPr algn="l">
              <a:defRPr sz="2000" b="1">
                <a:solidFill>
                  <a:schemeClr val="tx1">
                    <a:lumMod val="65000"/>
                    <a:lumOff val="35000"/>
                  </a:schemeClr>
                </a:solidFill>
              </a:defRPr>
            </a:lvl1pPr>
          </a:lstStyle>
          <a:p>
            <a:r>
              <a:rPr lang="en-US"/>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endParaRPr lang="en-US"/>
          </a:p>
        </p:txBody>
      </p:sp>
      <p:sp>
        <p:nvSpPr>
          <p:cNvPr id="4" name="Text Placeholder 3"/>
          <p:cNvSpPr>
            <a:spLocks noGrp="1"/>
          </p:cNvSpPr>
          <p:nvPr>
            <p:ph type="body" sz="half" idx="2"/>
          </p:nvPr>
        </p:nvSpPr>
        <p:spPr>
          <a:xfrm>
            <a:off x="4165600" y="5359414"/>
            <a:ext cx="7315200" cy="804863"/>
          </a:xfrm>
        </p:spPr>
        <p:txBody>
          <a:bodyPr/>
          <a:lstStyle>
            <a:lvl1pPr marL="0" indent="0">
              <a:buNone/>
              <a:defRPr sz="1500">
                <a:solidFill>
                  <a:schemeClr val="bg1">
                    <a:lumMod val="90000"/>
                  </a:schemeClr>
                </a:solidFill>
              </a:defRPr>
            </a:lvl1pPr>
            <a:lvl2pPr marL="457119" indent="0">
              <a:buNone/>
              <a:defRPr sz="1200"/>
            </a:lvl2pPr>
            <a:lvl3pPr marL="914241" indent="0">
              <a:buNone/>
              <a:defRPr sz="9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989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791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8"/>
            <a:ext cx="1320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9550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930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57141" indent="0">
              <a:buFontTx/>
              <a:buNone/>
              <a:defRPr sz="1900" baseline="0">
                <a:solidFill>
                  <a:schemeClr val="bg1">
                    <a:lumMod val="95000"/>
                  </a:schemeClr>
                </a:solidFill>
              </a:defRPr>
            </a:lvl1pPr>
          </a:lstStyle>
          <a:p>
            <a:pPr lvl="0"/>
            <a:r>
              <a:rPr lang="en-US"/>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57141" indent="0">
              <a:buFontTx/>
              <a:buNone/>
              <a:defRPr sz="1900" baseline="0">
                <a:solidFill>
                  <a:schemeClr val="bg1">
                    <a:lumMod val="95000"/>
                  </a:schemeClr>
                </a:solidFill>
              </a:defRPr>
            </a:lvl1pPr>
          </a:lstStyle>
          <a:p>
            <a:pPr lvl="0"/>
            <a:r>
              <a:rPr lang="en-US"/>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57141" indent="0">
              <a:buFontTx/>
              <a:buNone/>
              <a:defRPr sz="1900" baseline="0">
                <a:solidFill>
                  <a:schemeClr val="bg1">
                    <a:lumMod val="95000"/>
                  </a:schemeClr>
                </a:solidFill>
              </a:defRPr>
            </a:lvl1pPr>
          </a:lstStyle>
          <a:p>
            <a:pPr lvl="0"/>
            <a:r>
              <a:rPr lang="en-US"/>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57141" indent="0">
              <a:buFontTx/>
              <a:buNone/>
              <a:defRPr sz="1900" baseline="0">
                <a:solidFill>
                  <a:schemeClr val="bg1">
                    <a:lumMod val="95000"/>
                  </a:schemeClr>
                </a:solidFill>
              </a:defRPr>
            </a:lvl1pPr>
          </a:lstStyle>
          <a:p>
            <a:pPr lvl="0"/>
            <a:r>
              <a:rPr lang="en-US"/>
              <a:t>Click to edit Master text styles</a:t>
            </a:r>
          </a:p>
        </p:txBody>
      </p:sp>
      <p:sp>
        <p:nvSpPr>
          <p:cNvPr id="2" name="Title 1"/>
          <p:cNvSpPr>
            <a:spLocks noGrp="1"/>
          </p:cNvSpPr>
          <p:nvPr>
            <p:ph type="title"/>
          </p:nvPr>
        </p:nvSpPr>
        <p:spPr>
          <a:xfrm>
            <a:off x="203201" y="17781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9490975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5"/>
          </p:nvPr>
        </p:nvSpPr>
        <p:spPr>
          <a:xfrm>
            <a:off x="8839200" y="2234527"/>
            <a:ext cx="2540000" cy="3937676"/>
          </a:xfrm>
        </p:spPr>
        <p:txBody>
          <a:bodyPr anchor="ctr" anchorCtr="0">
            <a:normAutofit/>
          </a:bodyPr>
          <a:lstStyle>
            <a:lvl1pPr marL="57141" indent="0" algn="ctr">
              <a:buFontTx/>
              <a:buNone/>
              <a:defRPr sz="1900" baseline="0">
                <a:solidFill>
                  <a:schemeClr val="bg1"/>
                </a:solidFill>
              </a:defRPr>
            </a:lvl1pPr>
          </a:lstStyle>
          <a:p>
            <a:pPr lvl="0"/>
            <a:r>
              <a:rPr lang="en-US"/>
              <a:t>Click to edit Master text styles</a:t>
            </a:r>
          </a:p>
        </p:txBody>
      </p:sp>
      <p:sp>
        <p:nvSpPr>
          <p:cNvPr id="7" name="Text Placeholder 8"/>
          <p:cNvSpPr>
            <a:spLocks noGrp="1"/>
          </p:cNvSpPr>
          <p:nvPr>
            <p:ph type="body" sz="quarter" idx="16"/>
          </p:nvPr>
        </p:nvSpPr>
        <p:spPr>
          <a:xfrm>
            <a:off x="4775200" y="2209808"/>
            <a:ext cx="2540000" cy="3977605"/>
          </a:xfrm>
        </p:spPr>
        <p:txBody>
          <a:bodyPr anchor="ctr" anchorCtr="0">
            <a:normAutofit/>
          </a:bodyPr>
          <a:lstStyle>
            <a:lvl1pPr marL="57141" indent="0" algn="ctr">
              <a:buFontTx/>
              <a:buNone/>
              <a:defRPr sz="1900" baseline="0">
                <a:solidFill>
                  <a:schemeClr val="bg1"/>
                </a:solidFill>
              </a:defRPr>
            </a:lvl1pPr>
          </a:lstStyle>
          <a:p>
            <a:pPr lvl="0"/>
            <a:r>
              <a:rPr lang="en-US"/>
              <a:t>Click to edit Master text styles</a:t>
            </a:r>
          </a:p>
        </p:txBody>
      </p:sp>
      <p:sp>
        <p:nvSpPr>
          <p:cNvPr id="8" name="Text Placeholder 8"/>
          <p:cNvSpPr>
            <a:spLocks noGrp="1"/>
          </p:cNvSpPr>
          <p:nvPr>
            <p:ph type="body" sz="quarter" idx="17"/>
          </p:nvPr>
        </p:nvSpPr>
        <p:spPr>
          <a:xfrm>
            <a:off x="711200" y="2234527"/>
            <a:ext cx="2540000" cy="3937676"/>
          </a:xfrm>
        </p:spPr>
        <p:txBody>
          <a:bodyPr anchor="ctr" anchorCtr="0">
            <a:normAutofit/>
          </a:bodyPr>
          <a:lstStyle>
            <a:lvl1pPr marL="57141" indent="0" algn="ctr">
              <a:buFontTx/>
              <a:buNone/>
              <a:defRPr sz="1900" baseline="0">
                <a:solidFill>
                  <a:schemeClr val="bg1"/>
                </a:solidFill>
              </a:defRPr>
            </a:lvl1pPr>
          </a:lstStyle>
          <a:p>
            <a:pPr lvl="0"/>
            <a:r>
              <a:rPr lang="en-US"/>
              <a:t>Click to edit Master text styles</a:t>
            </a:r>
          </a:p>
        </p:txBody>
      </p:sp>
      <p:sp>
        <p:nvSpPr>
          <p:cNvPr id="2" name="Title 1"/>
          <p:cNvSpPr>
            <a:spLocks noGrp="1"/>
          </p:cNvSpPr>
          <p:nvPr>
            <p:ph type="title"/>
          </p:nvPr>
        </p:nvSpPr>
        <p:spPr>
          <a:xfrm>
            <a:off x="203201" y="177811"/>
            <a:ext cx="8737603" cy="525463"/>
          </a:xfrm>
        </p:spPr>
        <p:txBody>
          <a:bodyPr/>
          <a:lstStyle>
            <a:lvl1pPr algn="l">
              <a:defRPr>
                <a:solidFill>
                  <a:schemeClr val="bg1">
                    <a:lumMod val="65000"/>
                  </a:schemeClr>
                </a:solidFill>
              </a:defRPr>
            </a:lvl1pPr>
          </a:lstStyle>
          <a:p>
            <a:r>
              <a:rPr lang="en-US"/>
              <a:t>Click to edit Master title style</a:t>
            </a:r>
          </a:p>
        </p:txBody>
      </p:sp>
    </p:spTree>
    <p:extLst>
      <p:ext uri="{BB962C8B-B14F-4D97-AF65-F5344CB8AC3E}">
        <p14:creationId xmlns:p14="http://schemas.microsoft.com/office/powerpoint/2010/main" val="1193215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37F19D-92A7-4205-ABEA-1BE5631A244C}"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29157490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1048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a:solidFill>
                <a:srgbClr val="F7291E">
                  <a:lumMod val="60000"/>
                  <a:lumOff val="40000"/>
                </a:srgbClr>
              </a:solidFill>
            </a:endParaRPr>
          </a:p>
        </p:txBody>
      </p:sp>
      <p:sp>
        <p:nvSpPr>
          <p:cNvPr id="15" name="Content Placeholder 2"/>
          <p:cNvSpPr>
            <a:spLocks noGrp="1"/>
          </p:cNvSpPr>
          <p:nvPr>
            <p:ph sz="half" idx="15"/>
          </p:nvPr>
        </p:nvSpPr>
        <p:spPr>
          <a:xfrm>
            <a:off x="914407" y="-2235199"/>
            <a:ext cx="3352796"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a:xfrm>
            <a:off x="101601" y="177811"/>
            <a:ext cx="8737603" cy="525463"/>
          </a:xfrm>
        </p:spPr>
        <p:txBody>
          <a:bodyPr/>
          <a:lstStyle>
            <a:lvl1pPr algn="l">
              <a:defRPr>
                <a:solidFill>
                  <a:schemeClr val="accent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177812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1" y="17781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5385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60"/>
            <a:ext cx="2844800" cy="365125"/>
          </a:xfrm>
          <a:prstGeom prst="rect">
            <a:avLst/>
          </a:prstGeom>
        </p:spPr>
        <p:txBody>
          <a:bodyPr vert="horz" lIns="121901" tIns="60950" rIns="121901" bIns="6095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60"/>
            <a:ext cx="3860800" cy="365125"/>
          </a:xfrm>
          <a:prstGeom prst="rect">
            <a:avLst/>
          </a:prstGeom>
        </p:spPr>
        <p:txBody>
          <a:bodyPr vert="horz" lIns="121901" tIns="60950" rIns="121901" bIns="6095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60"/>
            <a:ext cx="2844800" cy="365125"/>
          </a:xfrm>
          <a:prstGeom prst="rect">
            <a:avLst/>
          </a:prstGeom>
        </p:spPr>
        <p:txBody>
          <a:bodyPr vert="horz" lIns="121901" tIns="60950" rIns="121901" bIns="6095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7255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60"/>
            <a:ext cx="2844800" cy="365125"/>
          </a:xfrm>
          <a:prstGeom prst="rect">
            <a:avLst/>
          </a:prstGeom>
        </p:spPr>
        <p:txBody>
          <a:bodyPr vert="horz" lIns="121901" tIns="60950" rIns="121901" bIns="6095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60"/>
            <a:ext cx="3860800" cy="365125"/>
          </a:xfrm>
          <a:prstGeom prst="rect">
            <a:avLst/>
          </a:prstGeom>
        </p:spPr>
        <p:txBody>
          <a:bodyPr vert="horz" lIns="121901" tIns="60950" rIns="121901" bIns="6095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60"/>
            <a:ext cx="2844800" cy="365125"/>
          </a:xfrm>
          <a:prstGeom prst="rect">
            <a:avLst/>
          </a:prstGeom>
        </p:spPr>
        <p:txBody>
          <a:bodyPr vert="horz" lIns="121901" tIns="60950" rIns="121901" bIns="6095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267197" y="381014"/>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903185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9"/>
            <a:ext cx="4976445" cy="639763"/>
          </a:xfrm>
        </p:spPr>
        <p:txBody>
          <a:bodyPr anchor="b">
            <a:noAutofit/>
          </a:bodyPr>
          <a:lstStyle>
            <a:lvl1pPr marL="0" indent="0">
              <a:buNone/>
              <a:defRPr sz="20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4" name="Content Placeholder 3"/>
          <p:cNvSpPr>
            <a:spLocks noGrp="1"/>
          </p:cNvSpPr>
          <p:nvPr>
            <p:ph sz="half" idx="2"/>
          </p:nvPr>
        </p:nvSpPr>
        <p:spPr>
          <a:xfrm>
            <a:off x="3759200" y="1066813"/>
            <a:ext cx="4976445"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44000" y="304809"/>
            <a:ext cx="4978400" cy="639763"/>
          </a:xfrm>
        </p:spPr>
        <p:txBody>
          <a:bodyPr anchor="b">
            <a:noAutofit/>
          </a:bodyPr>
          <a:lstStyle>
            <a:lvl1pPr marL="0" indent="0">
              <a:buNone/>
              <a:defRPr sz="20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144000" y="1066813"/>
            <a:ext cx="4978400"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7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57141" indent="0">
              <a:buFontTx/>
              <a:buNone/>
              <a:defRPr sz="1900" baseline="0"/>
            </a:lvl1pPr>
          </a:lstStyle>
          <a:p>
            <a:pPr lvl="0"/>
            <a:r>
              <a:rPr lang="en-US"/>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57141" indent="0">
              <a:buFontTx/>
              <a:buNone/>
              <a:defRPr sz="1900" baseline="0"/>
            </a:lvl1pPr>
          </a:lstStyle>
          <a:p>
            <a:pPr lvl="0"/>
            <a:r>
              <a:rPr lang="en-US"/>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57141" indent="0">
              <a:buFontTx/>
              <a:buNone/>
              <a:defRPr sz="1900" baseline="0"/>
            </a:lvl1pPr>
          </a:lstStyle>
          <a:p>
            <a:pPr lvl="0"/>
            <a:r>
              <a:rPr lang="en-US"/>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57141" indent="0">
              <a:buFontTx/>
              <a:buNone/>
              <a:defRPr sz="1900" baseline="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95294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8316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2"/>
          <p:cNvSpPr>
            <a:spLocks noGrp="1"/>
          </p:cNvSpPr>
          <p:nvPr>
            <p:ph sz="half" idx="1"/>
          </p:nvPr>
        </p:nvSpPr>
        <p:spPr>
          <a:xfrm>
            <a:off x="508007" y="3225815"/>
            <a:ext cx="3352796" cy="3352799"/>
          </a:xfrm>
        </p:spPr>
        <p:txBody>
          <a:bodyPr lIns="365702" tIns="0" rIns="243799">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0" name="Content Placeholder 3"/>
          <p:cNvSpPr>
            <a:spLocks noGrp="1"/>
          </p:cNvSpPr>
          <p:nvPr>
            <p:ph sz="half" idx="2"/>
          </p:nvPr>
        </p:nvSpPr>
        <p:spPr>
          <a:xfrm>
            <a:off x="4114803" y="3225815"/>
            <a:ext cx="3352796" cy="3352799"/>
          </a:xfrm>
        </p:spPr>
        <p:txBody>
          <a:bodyPr lIns="365702" tIns="0" rIns="243799">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1" name="Content Placeholder 3"/>
          <p:cNvSpPr>
            <a:spLocks noGrp="1"/>
          </p:cNvSpPr>
          <p:nvPr>
            <p:ph sz="half" idx="14"/>
          </p:nvPr>
        </p:nvSpPr>
        <p:spPr>
          <a:xfrm>
            <a:off x="7721599" y="3225815"/>
            <a:ext cx="3352796" cy="3352799"/>
          </a:xfrm>
        </p:spPr>
        <p:txBody>
          <a:bodyPr lIns="365702" tIns="0" rIns="243799">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5" name="Content Placeholder 2"/>
          <p:cNvSpPr>
            <a:spLocks noGrp="1"/>
          </p:cNvSpPr>
          <p:nvPr>
            <p:ph sz="half" idx="15"/>
          </p:nvPr>
        </p:nvSpPr>
        <p:spPr>
          <a:xfrm>
            <a:off x="508007" y="711201"/>
            <a:ext cx="3352796"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a:xfrm>
            <a:off x="203201" y="17781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175381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47ACBB2-DD73-45D8-8BCC-F6CC6093F6CD}"/>
              </a:ext>
            </a:extLst>
          </p:cNvPr>
          <p:cNvSpPr>
            <a:spLocks noGrp="1"/>
          </p:cNvSpPr>
          <p:nvPr>
            <p:ph type="pic" sz="quarter" idx="10"/>
          </p:nvPr>
        </p:nvSpPr>
        <p:spPr>
          <a:xfrm>
            <a:off x="5493822" y="0"/>
            <a:ext cx="6698178" cy="4516016"/>
          </a:xfrm>
        </p:spPr>
        <p:txBody>
          <a:bodyPr/>
          <a:lstStyle/>
          <a:p>
            <a:endParaRPr lang="en-GB"/>
          </a:p>
        </p:txBody>
      </p:sp>
    </p:spTree>
    <p:extLst>
      <p:ext uri="{BB962C8B-B14F-4D97-AF65-F5344CB8AC3E}">
        <p14:creationId xmlns:p14="http://schemas.microsoft.com/office/powerpoint/2010/main" val="3034370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37F19D-92A7-4205-ABEA-1BE5631A244C}"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1616135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3ABA-6421-45C5-9B6A-852226F0EC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2ED4FC-5298-4FFC-83A2-10B559E065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348B36-D47E-4019-B8E5-68B36CC426AA}"/>
              </a:ext>
            </a:extLst>
          </p:cNvPr>
          <p:cNvSpPr>
            <a:spLocks noGrp="1"/>
          </p:cNvSpPr>
          <p:nvPr>
            <p:ph type="dt" sz="half" idx="10"/>
          </p:nvPr>
        </p:nvSpPr>
        <p:spPr/>
        <p:txBody>
          <a:bodyPr/>
          <a:lstStyle/>
          <a:p>
            <a:fld id="{DEB5A77D-1913-48B8-A0A0-D660E35015C3}" type="datetimeFigureOut">
              <a:rPr lang="en-GB" smtClean="0">
                <a:solidFill>
                  <a:prstClr val="black">
                    <a:tint val="75000"/>
                  </a:prstClr>
                </a:solidFill>
              </a:rPr>
              <a:pPr/>
              <a:t>12/12/2024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205A7600-8C01-4A5E-A518-033AF4FD0F5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112A216F-02F1-4908-B209-DFD02C76322E}"/>
              </a:ext>
            </a:extLst>
          </p:cNvPr>
          <p:cNvSpPr>
            <a:spLocks noGrp="1"/>
          </p:cNvSpPr>
          <p:nvPr>
            <p:ph type="sldNum" sz="quarter" idx="12"/>
          </p:nvPr>
        </p:nvSpPr>
        <p:spPr/>
        <p:txBody>
          <a:bodyPr/>
          <a:lstStyle/>
          <a:p>
            <a:fld id="{F08A754B-DCFB-492B-BAD0-4D22FB42DD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4822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89816037-21C8-4D88-9F56-82052A1CD089}"/>
              </a:ext>
            </a:extLst>
          </p:cNvPr>
          <p:cNvSpPr>
            <a:spLocks noGrp="1"/>
          </p:cNvSpPr>
          <p:nvPr>
            <p:ph type="pic" sz="quarter" idx="10"/>
          </p:nvPr>
        </p:nvSpPr>
        <p:spPr>
          <a:xfrm>
            <a:off x="2812774" y="2673626"/>
            <a:ext cx="1530626" cy="1530626"/>
          </a:xfrm>
          <a:custGeom>
            <a:avLst/>
            <a:gdLst>
              <a:gd name="connsiteX0" fmla="*/ 765313 w 1530626"/>
              <a:gd name="connsiteY0" fmla="*/ 0 h 1530626"/>
              <a:gd name="connsiteX1" fmla="*/ 1530626 w 1530626"/>
              <a:gd name="connsiteY1" fmla="*/ 765313 h 1530626"/>
              <a:gd name="connsiteX2" fmla="*/ 765313 w 1530626"/>
              <a:gd name="connsiteY2" fmla="*/ 1530626 h 1530626"/>
              <a:gd name="connsiteX3" fmla="*/ 0 w 1530626"/>
              <a:gd name="connsiteY3" fmla="*/ 765313 h 1530626"/>
              <a:gd name="connsiteX4" fmla="*/ 765313 w 1530626"/>
              <a:gd name="connsiteY4" fmla="*/ 0 h 153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626" h="1530626">
                <a:moveTo>
                  <a:pt x="765313" y="0"/>
                </a:moveTo>
                <a:cubicBezTo>
                  <a:pt x="1187984" y="0"/>
                  <a:pt x="1530626" y="342642"/>
                  <a:pt x="1530626" y="765313"/>
                </a:cubicBezTo>
                <a:cubicBezTo>
                  <a:pt x="1530626" y="1187984"/>
                  <a:pt x="1187984" y="1530626"/>
                  <a:pt x="765313" y="1530626"/>
                </a:cubicBezTo>
                <a:cubicBezTo>
                  <a:pt x="342642" y="1530626"/>
                  <a:pt x="0" y="1187984"/>
                  <a:pt x="0" y="765313"/>
                </a:cubicBezTo>
                <a:cubicBezTo>
                  <a:pt x="0" y="342642"/>
                  <a:pt x="342642" y="0"/>
                  <a:pt x="765313" y="0"/>
                </a:cubicBezTo>
                <a:close/>
              </a:path>
            </a:pathLst>
          </a:custGeom>
          <a:solidFill>
            <a:schemeClr val="tx1">
              <a:lumMod val="65000"/>
              <a:lumOff val="35000"/>
            </a:schemeClr>
          </a:solidFill>
        </p:spPr>
        <p:txBody>
          <a:bodyPr wrap="square" anchor="ctr" anchorCtr="0">
            <a:noAutofit/>
          </a:bodyPr>
          <a:lstStyle>
            <a:lvl1pPr algn="ctr">
              <a:defRPr sz="1200"/>
            </a:lvl1pPr>
          </a:lstStyle>
          <a:p>
            <a:endParaRPr lang="en-GB"/>
          </a:p>
        </p:txBody>
      </p:sp>
      <p:sp>
        <p:nvSpPr>
          <p:cNvPr id="23" name="Picture Placeholder 22">
            <a:extLst>
              <a:ext uri="{FF2B5EF4-FFF2-40B4-BE49-F238E27FC236}">
                <a16:creationId xmlns:a16="http://schemas.microsoft.com/office/drawing/2014/main" id="{48B559FD-DDE3-4A70-9DF2-2A18AD4B66F0}"/>
              </a:ext>
            </a:extLst>
          </p:cNvPr>
          <p:cNvSpPr>
            <a:spLocks noGrp="1"/>
          </p:cNvSpPr>
          <p:nvPr>
            <p:ph type="pic" sz="quarter" idx="11"/>
          </p:nvPr>
        </p:nvSpPr>
        <p:spPr>
          <a:xfrm>
            <a:off x="5330687" y="2673626"/>
            <a:ext cx="1530626" cy="1530626"/>
          </a:xfrm>
          <a:custGeom>
            <a:avLst/>
            <a:gdLst>
              <a:gd name="connsiteX0" fmla="*/ 765313 w 1530626"/>
              <a:gd name="connsiteY0" fmla="*/ 0 h 1530626"/>
              <a:gd name="connsiteX1" fmla="*/ 1530626 w 1530626"/>
              <a:gd name="connsiteY1" fmla="*/ 765313 h 1530626"/>
              <a:gd name="connsiteX2" fmla="*/ 765313 w 1530626"/>
              <a:gd name="connsiteY2" fmla="*/ 1530626 h 1530626"/>
              <a:gd name="connsiteX3" fmla="*/ 0 w 1530626"/>
              <a:gd name="connsiteY3" fmla="*/ 765313 h 1530626"/>
              <a:gd name="connsiteX4" fmla="*/ 765313 w 1530626"/>
              <a:gd name="connsiteY4" fmla="*/ 0 h 153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626" h="1530626">
                <a:moveTo>
                  <a:pt x="765313" y="0"/>
                </a:moveTo>
                <a:cubicBezTo>
                  <a:pt x="1187984" y="0"/>
                  <a:pt x="1530626" y="342642"/>
                  <a:pt x="1530626" y="765313"/>
                </a:cubicBezTo>
                <a:cubicBezTo>
                  <a:pt x="1530626" y="1187984"/>
                  <a:pt x="1187984" y="1530626"/>
                  <a:pt x="765313" y="1530626"/>
                </a:cubicBezTo>
                <a:cubicBezTo>
                  <a:pt x="342642" y="1530626"/>
                  <a:pt x="0" y="1187984"/>
                  <a:pt x="0" y="765313"/>
                </a:cubicBezTo>
                <a:cubicBezTo>
                  <a:pt x="0" y="342642"/>
                  <a:pt x="342642" y="0"/>
                  <a:pt x="765313" y="0"/>
                </a:cubicBezTo>
                <a:close/>
              </a:path>
            </a:pathLst>
          </a:custGeom>
          <a:solidFill>
            <a:schemeClr val="tx1">
              <a:lumMod val="65000"/>
              <a:lumOff val="35000"/>
            </a:schemeClr>
          </a:solidFill>
        </p:spPr>
        <p:txBody>
          <a:bodyPr wrap="square" anchor="ctr" anchorCtr="0">
            <a:noAutofit/>
          </a:bodyPr>
          <a:lstStyle>
            <a:lvl1pPr algn="ctr">
              <a:defRPr sz="1200"/>
            </a:lvl1pPr>
          </a:lstStyle>
          <a:p>
            <a:endParaRPr lang="en-GB"/>
          </a:p>
        </p:txBody>
      </p:sp>
      <p:sp>
        <p:nvSpPr>
          <p:cNvPr id="24" name="Picture Placeholder 23">
            <a:extLst>
              <a:ext uri="{FF2B5EF4-FFF2-40B4-BE49-F238E27FC236}">
                <a16:creationId xmlns:a16="http://schemas.microsoft.com/office/drawing/2014/main" id="{B4255F70-C1A0-498D-9B09-6AA46540960E}"/>
              </a:ext>
            </a:extLst>
          </p:cNvPr>
          <p:cNvSpPr>
            <a:spLocks noGrp="1"/>
          </p:cNvSpPr>
          <p:nvPr>
            <p:ph type="pic" sz="quarter" idx="12"/>
          </p:nvPr>
        </p:nvSpPr>
        <p:spPr>
          <a:xfrm>
            <a:off x="7828721" y="2673626"/>
            <a:ext cx="1530626" cy="1530626"/>
          </a:xfrm>
          <a:custGeom>
            <a:avLst/>
            <a:gdLst>
              <a:gd name="connsiteX0" fmla="*/ 765313 w 1530626"/>
              <a:gd name="connsiteY0" fmla="*/ 0 h 1530626"/>
              <a:gd name="connsiteX1" fmla="*/ 1530626 w 1530626"/>
              <a:gd name="connsiteY1" fmla="*/ 765313 h 1530626"/>
              <a:gd name="connsiteX2" fmla="*/ 765313 w 1530626"/>
              <a:gd name="connsiteY2" fmla="*/ 1530626 h 1530626"/>
              <a:gd name="connsiteX3" fmla="*/ 0 w 1530626"/>
              <a:gd name="connsiteY3" fmla="*/ 765313 h 1530626"/>
              <a:gd name="connsiteX4" fmla="*/ 765313 w 1530626"/>
              <a:gd name="connsiteY4" fmla="*/ 0 h 153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626" h="1530626">
                <a:moveTo>
                  <a:pt x="765313" y="0"/>
                </a:moveTo>
                <a:cubicBezTo>
                  <a:pt x="1187984" y="0"/>
                  <a:pt x="1530626" y="342642"/>
                  <a:pt x="1530626" y="765313"/>
                </a:cubicBezTo>
                <a:cubicBezTo>
                  <a:pt x="1530626" y="1187984"/>
                  <a:pt x="1187984" y="1530626"/>
                  <a:pt x="765313" y="1530626"/>
                </a:cubicBezTo>
                <a:cubicBezTo>
                  <a:pt x="342642" y="1530626"/>
                  <a:pt x="0" y="1187984"/>
                  <a:pt x="0" y="765313"/>
                </a:cubicBezTo>
                <a:cubicBezTo>
                  <a:pt x="0" y="342642"/>
                  <a:pt x="342642" y="0"/>
                  <a:pt x="765313" y="0"/>
                </a:cubicBezTo>
                <a:close/>
              </a:path>
            </a:pathLst>
          </a:custGeom>
          <a:solidFill>
            <a:schemeClr val="tx1">
              <a:lumMod val="65000"/>
              <a:lumOff val="35000"/>
            </a:schemeClr>
          </a:solidFill>
        </p:spPr>
        <p:txBody>
          <a:bodyPr wrap="square" anchor="ctr" anchorCtr="0">
            <a:noAutofit/>
          </a:bodyPr>
          <a:lstStyle>
            <a:lvl1pPr algn="ctr">
              <a:defRPr sz="1200"/>
            </a:lvl1pPr>
          </a:lstStyle>
          <a:p>
            <a:endParaRPr lang="en-GB"/>
          </a:p>
        </p:txBody>
      </p:sp>
    </p:spTree>
    <p:extLst>
      <p:ext uri="{BB962C8B-B14F-4D97-AF65-F5344CB8AC3E}">
        <p14:creationId xmlns:p14="http://schemas.microsoft.com/office/powerpoint/2010/main" val="281706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p:cTn id="7" dur="750" fill="hold"/>
                                        <p:tgtEl>
                                          <p:spTgt spid="22"/>
                                        </p:tgtEl>
                                        <p:attrNameLst>
                                          <p:attrName>ppt_w</p:attrName>
                                        </p:attrNameLst>
                                      </p:cBhvr>
                                      <p:tavLst>
                                        <p:tav tm="0">
                                          <p:val>
                                            <p:fltVal val="0"/>
                                          </p:val>
                                        </p:tav>
                                        <p:tav tm="100000">
                                          <p:val>
                                            <p:strVal val="#ppt_w"/>
                                          </p:val>
                                        </p:tav>
                                      </p:tavLst>
                                    </p:anim>
                                    <p:anim calcmode="lin" valueType="num">
                                      <p:cBhvr>
                                        <p:cTn id="8" dur="750" fill="hold"/>
                                        <p:tgtEl>
                                          <p:spTgt spid="22"/>
                                        </p:tgtEl>
                                        <p:attrNameLst>
                                          <p:attrName>ppt_h</p:attrName>
                                        </p:attrNameLst>
                                      </p:cBhvr>
                                      <p:tavLst>
                                        <p:tav tm="0">
                                          <p:val>
                                            <p:fltVal val="0"/>
                                          </p:val>
                                        </p:tav>
                                        <p:tav tm="100000">
                                          <p:val>
                                            <p:strVal val="#ppt_h"/>
                                          </p:val>
                                        </p:tav>
                                      </p:tavLst>
                                    </p:anim>
                                    <p:animEffect transition="in" filter="fade">
                                      <p:cBhvr>
                                        <p:cTn id="9" dur="750"/>
                                        <p:tgtEl>
                                          <p:spTgt spid="22"/>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23"/>
                                        </p:tgtEl>
                                        <p:attrNameLst>
                                          <p:attrName>style.visibility</p:attrName>
                                        </p:attrNameLst>
                                      </p:cBhvr>
                                      <p:to>
                                        <p:strVal val="visible"/>
                                      </p:to>
                                    </p:set>
                                    <p:anim calcmode="lin" valueType="num">
                                      <p:cBhvr>
                                        <p:cTn id="12" dur="750" fill="hold"/>
                                        <p:tgtEl>
                                          <p:spTgt spid="23"/>
                                        </p:tgtEl>
                                        <p:attrNameLst>
                                          <p:attrName>ppt_w</p:attrName>
                                        </p:attrNameLst>
                                      </p:cBhvr>
                                      <p:tavLst>
                                        <p:tav tm="0">
                                          <p:val>
                                            <p:fltVal val="0"/>
                                          </p:val>
                                        </p:tav>
                                        <p:tav tm="100000">
                                          <p:val>
                                            <p:strVal val="#ppt_w"/>
                                          </p:val>
                                        </p:tav>
                                      </p:tavLst>
                                    </p:anim>
                                    <p:anim calcmode="lin" valueType="num">
                                      <p:cBhvr>
                                        <p:cTn id="13" dur="750" fill="hold"/>
                                        <p:tgtEl>
                                          <p:spTgt spid="23"/>
                                        </p:tgtEl>
                                        <p:attrNameLst>
                                          <p:attrName>ppt_h</p:attrName>
                                        </p:attrNameLst>
                                      </p:cBhvr>
                                      <p:tavLst>
                                        <p:tav tm="0">
                                          <p:val>
                                            <p:fltVal val="0"/>
                                          </p:val>
                                        </p:tav>
                                        <p:tav tm="100000">
                                          <p:val>
                                            <p:strVal val="#ppt_h"/>
                                          </p:val>
                                        </p:tav>
                                      </p:tavLst>
                                    </p:anim>
                                    <p:animEffect transition="in" filter="fade">
                                      <p:cBhvr>
                                        <p:cTn id="14" dur="750"/>
                                        <p:tgtEl>
                                          <p:spTgt spid="23"/>
                                        </p:tgtEl>
                                      </p:cBhvr>
                                    </p:animEffect>
                                  </p:childTnLst>
                                </p:cTn>
                              </p:par>
                              <p:par>
                                <p:cTn id="15" presetID="53" presetClass="entr" presetSubtype="16" fill="hold" grpId="0" nodeType="withEffect">
                                  <p:stCondLst>
                                    <p:cond delay="25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fltVal val="0"/>
                                          </p:val>
                                        </p:tav>
                                        <p:tav tm="100000">
                                          <p:val>
                                            <p:strVal val="#ppt_h"/>
                                          </p:val>
                                        </p:tav>
                                      </p:tavLst>
                                    </p:anim>
                                    <p:animEffect transition="in" filter="fade">
                                      <p:cBhvr>
                                        <p:cTn id="1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_STATIC">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89816037-21C8-4D88-9F56-82052A1CD089}"/>
              </a:ext>
            </a:extLst>
          </p:cNvPr>
          <p:cNvSpPr>
            <a:spLocks noGrp="1"/>
          </p:cNvSpPr>
          <p:nvPr>
            <p:ph type="pic" sz="quarter" idx="10"/>
          </p:nvPr>
        </p:nvSpPr>
        <p:spPr>
          <a:xfrm>
            <a:off x="2812774" y="2673626"/>
            <a:ext cx="1530626" cy="1530626"/>
          </a:xfrm>
          <a:custGeom>
            <a:avLst/>
            <a:gdLst>
              <a:gd name="connsiteX0" fmla="*/ 765313 w 1530626"/>
              <a:gd name="connsiteY0" fmla="*/ 0 h 1530626"/>
              <a:gd name="connsiteX1" fmla="*/ 1530626 w 1530626"/>
              <a:gd name="connsiteY1" fmla="*/ 765313 h 1530626"/>
              <a:gd name="connsiteX2" fmla="*/ 765313 w 1530626"/>
              <a:gd name="connsiteY2" fmla="*/ 1530626 h 1530626"/>
              <a:gd name="connsiteX3" fmla="*/ 0 w 1530626"/>
              <a:gd name="connsiteY3" fmla="*/ 765313 h 1530626"/>
              <a:gd name="connsiteX4" fmla="*/ 765313 w 1530626"/>
              <a:gd name="connsiteY4" fmla="*/ 0 h 153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626" h="1530626">
                <a:moveTo>
                  <a:pt x="765313" y="0"/>
                </a:moveTo>
                <a:cubicBezTo>
                  <a:pt x="1187984" y="0"/>
                  <a:pt x="1530626" y="342642"/>
                  <a:pt x="1530626" y="765313"/>
                </a:cubicBezTo>
                <a:cubicBezTo>
                  <a:pt x="1530626" y="1187984"/>
                  <a:pt x="1187984" y="1530626"/>
                  <a:pt x="765313" y="1530626"/>
                </a:cubicBezTo>
                <a:cubicBezTo>
                  <a:pt x="342642" y="1530626"/>
                  <a:pt x="0" y="1187984"/>
                  <a:pt x="0" y="765313"/>
                </a:cubicBezTo>
                <a:cubicBezTo>
                  <a:pt x="0" y="342642"/>
                  <a:pt x="342642" y="0"/>
                  <a:pt x="765313" y="0"/>
                </a:cubicBezTo>
                <a:close/>
              </a:path>
            </a:pathLst>
          </a:custGeom>
          <a:solidFill>
            <a:schemeClr val="tx1">
              <a:lumMod val="65000"/>
              <a:lumOff val="35000"/>
            </a:schemeClr>
          </a:solidFill>
        </p:spPr>
        <p:txBody>
          <a:bodyPr wrap="square" anchor="ctr" anchorCtr="0">
            <a:noAutofit/>
          </a:bodyPr>
          <a:lstStyle>
            <a:lvl1pPr algn="ctr">
              <a:defRPr sz="1200"/>
            </a:lvl1pPr>
          </a:lstStyle>
          <a:p>
            <a:endParaRPr lang="en-GB"/>
          </a:p>
        </p:txBody>
      </p:sp>
      <p:sp>
        <p:nvSpPr>
          <p:cNvPr id="23" name="Picture Placeholder 22">
            <a:extLst>
              <a:ext uri="{FF2B5EF4-FFF2-40B4-BE49-F238E27FC236}">
                <a16:creationId xmlns:a16="http://schemas.microsoft.com/office/drawing/2014/main" id="{48B559FD-DDE3-4A70-9DF2-2A18AD4B66F0}"/>
              </a:ext>
            </a:extLst>
          </p:cNvPr>
          <p:cNvSpPr>
            <a:spLocks noGrp="1"/>
          </p:cNvSpPr>
          <p:nvPr>
            <p:ph type="pic" sz="quarter" idx="11"/>
          </p:nvPr>
        </p:nvSpPr>
        <p:spPr>
          <a:xfrm>
            <a:off x="5330687" y="2673626"/>
            <a:ext cx="1530626" cy="1530626"/>
          </a:xfrm>
          <a:custGeom>
            <a:avLst/>
            <a:gdLst>
              <a:gd name="connsiteX0" fmla="*/ 765313 w 1530626"/>
              <a:gd name="connsiteY0" fmla="*/ 0 h 1530626"/>
              <a:gd name="connsiteX1" fmla="*/ 1530626 w 1530626"/>
              <a:gd name="connsiteY1" fmla="*/ 765313 h 1530626"/>
              <a:gd name="connsiteX2" fmla="*/ 765313 w 1530626"/>
              <a:gd name="connsiteY2" fmla="*/ 1530626 h 1530626"/>
              <a:gd name="connsiteX3" fmla="*/ 0 w 1530626"/>
              <a:gd name="connsiteY3" fmla="*/ 765313 h 1530626"/>
              <a:gd name="connsiteX4" fmla="*/ 765313 w 1530626"/>
              <a:gd name="connsiteY4" fmla="*/ 0 h 153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626" h="1530626">
                <a:moveTo>
                  <a:pt x="765313" y="0"/>
                </a:moveTo>
                <a:cubicBezTo>
                  <a:pt x="1187984" y="0"/>
                  <a:pt x="1530626" y="342642"/>
                  <a:pt x="1530626" y="765313"/>
                </a:cubicBezTo>
                <a:cubicBezTo>
                  <a:pt x="1530626" y="1187984"/>
                  <a:pt x="1187984" y="1530626"/>
                  <a:pt x="765313" y="1530626"/>
                </a:cubicBezTo>
                <a:cubicBezTo>
                  <a:pt x="342642" y="1530626"/>
                  <a:pt x="0" y="1187984"/>
                  <a:pt x="0" y="765313"/>
                </a:cubicBezTo>
                <a:cubicBezTo>
                  <a:pt x="0" y="342642"/>
                  <a:pt x="342642" y="0"/>
                  <a:pt x="765313" y="0"/>
                </a:cubicBezTo>
                <a:close/>
              </a:path>
            </a:pathLst>
          </a:custGeom>
          <a:solidFill>
            <a:schemeClr val="tx1">
              <a:lumMod val="65000"/>
              <a:lumOff val="35000"/>
            </a:schemeClr>
          </a:solidFill>
        </p:spPr>
        <p:txBody>
          <a:bodyPr wrap="square" anchor="ctr" anchorCtr="0">
            <a:noAutofit/>
          </a:bodyPr>
          <a:lstStyle>
            <a:lvl1pPr algn="ctr">
              <a:defRPr sz="1200"/>
            </a:lvl1pPr>
          </a:lstStyle>
          <a:p>
            <a:endParaRPr lang="en-GB"/>
          </a:p>
        </p:txBody>
      </p:sp>
      <p:sp>
        <p:nvSpPr>
          <p:cNvPr id="24" name="Picture Placeholder 23">
            <a:extLst>
              <a:ext uri="{FF2B5EF4-FFF2-40B4-BE49-F238E27FC236}">
                <a16:creationId xmlns:a16="http://schemas.microsoft.com/office/drawing/2014/main" id="{B4255F70-C1A0-498D-9B09-6AA46540960E}"/>
              </a:ext>
            </a:extLst>
          </p:cNvPr>
          <p:cNvSpPr>
            <a:spLocks noGrp="1"/>
          </p:cNvSpPr>
          <p:nvPr>
            <p:ph type="pic" sz="quarter" idx="12"/>
          </p:nvPr>
        </p:nvSpPr>
        <p:spPr>
          <a:xfrm>
            <a:off x="7828721" y="2673626"/>
            <a:ext cx="1530626" cy="1530626"/>
          </a:xfrm>
          <a:custGeom>
            <a:avLst/>
            <a:gdLst>
              <a:gd name="connsiteX0" fmla="*/ 765313 w 1530626"/>
              <a:gd name="connsiteY0" fmla="*/ 0 h 1530626"/>
              <a:gd name="connsiteX1" fmla="*/ 1530626 w 1530626"/>
              <a:gd name="connsiteY1" fmla="*/ 765313 h 1530626"/>
              <a:gd name="connsiteX2" fmla="*/ 765313 w 1530626"/>
              <a:gd name="connsiteY2" fmla="*/ 1530626 h 1530626"/>
              <a:gd name="connsiteX3" fmla="*/ 0 w 1530626"/>
              <a:gd name="connsiteY3" fmla="*/ 765313 h 1530626"/>
              <a:gd name="connsiteX4" fmla="*/ 765313 w 1530626"/>
              <a:gd name="connsiteY4" fmla="*/ 0 h 153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626" h="1530626">
                <a:moveTo>
                  <a:pt x="765313" y="0"/>
                </a:moveTo>
                <a:cubicBezTo>
                  <a:pt x="1187984" y="0"/>
                  <a:pt x="1530626" y="342642"/>
                  <a:pt x="1530626" y="765313"/>
                </a:cubicBezTo>
                <a:cubicBezTo>
                  <a:pt x="1530626" y="1187984"/>
                  <a:pt x="1187984" y="1530626"/>
                  <a:pt x="765313" y="1530626"/>
                </a:cubicBezTo>
                <a:cubicBezTo>
                  <a:pt x="342642" y="1530626"/>
                  <a:pt x="0" y="1187984"/>
                  <a:pt x="0" y="765313"/>
                </a:cubicBezTo>
                <a:cubicBezTo>
                  <a:pt x="0" y="342642"/>
                  <a:pt x="342642" y="0"/>
                  <a:pt x="765313" y="0"/>
                </a:cubicBezTo>
                <a:close/>
              </a:path>
            </a:pathLst>
          </a:custGeom>
          <a:solidFill>
            <a:schemeClr val="tx1">
              <a:lumMod val="65000"/>
              <a:lumOff val="35000"/>
            </a:schemeClr>
          </a:solidFill>
        </p:spPr>
        <p:txBody>
          <a:bodyPr wrap="square" anchor="ctr" anchorCtr="0">
            <a:noAutofit/>
          </a:bodyPr>
          <a:lstStyle>
            <a:lvl1pPr algn="ctr">
              <a:defRPr sz="1200"/>
            </a:lvl1pPr>
          </a:lstStyle>
          <a:p>
            <a:endParaRPr lang="en-GB"/>
          </a:p>
        </p:txBody>
      </p:sp>
    </p:spTree>
    <p:extLst>
      <p:ext uri="{BB962C8B-B14F-4D97-AF65-F5344CB8AC3E}">
        <p14:creationId xmlns:p14="http://schemas.microsoft.com/office/powerpoint/2010/main" val="6316698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B122-FDD1-44B6-B4C9-89C92B455D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97C7AF-2DFE-4394-8A8B-F9E4C5B4CA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D0F0685-A85E-4BF2-A536-0744D8EFE33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D6EA96-817D-41C0-8D07-332865E1A3A3}"/>
              </a:ext>
            </a:extLst>
          </p:cNvPr>
          <p:cNvSpPr>
            <a:spLocks noGrp="1"/>
          </p:cNvSpPr>
          <p:nvPr>
            <p:ph type="dt" sz="half" idx="10"/>
          </p:nvPr>
        </p:nvSpPr>
        <p:spPr/>
        <p:txBody>
          <a:bodyPr/>
          <a:lstStyle/>
          <a:p>
            <a:fld id="{DEB5A77D-1913-48B8-A0A0-D660E35015C3}" type="datetimeFigureOut">
              <a:rPr lang="en-GB" smtClean="0">
                <a:solidFill>
                  <a:prstClr val="black">
                    <a:tint val="75000"/>
                  </a:prstClr>
                </a:solidFill>
              </a:rPr>
              <a:pPr/>
              <a:t>12/12/2024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A17E7EBE-8D6B-4192-93B2-1155BA365850}"/>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34DD6D14-73D3-4154-B707-6334DED937F1}"/>
              </a:ext>
            </a:extLst>
          </p:cNvPr>
          <p:cNvSpPr>
            <a:spLocks noGrp="1"/>
          </p:cNvSpPr>
          <p:nvPr>
            <p:ph type="sldNum" sz="quarter" idx="12"/>
          </p:nvPr>
        </p:nvSpPr>
        <p:spPr/>
        <p:txBody>
          <a:bodyPr/>
          <a:lstStyle/>
          <a:p>
            <a:fld id="{F08A754B-DCFB-492B-BAD0-4D22FB42DD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4745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ED4D-52BB-4870-A972-360BABFEF49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45C1C4-3E19-4F3B-8CA8-A9B12361E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9B28DF-333B-4813-9E75-D75D808A17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0DC7A-95D6-403A-8997-A02873D1B3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95DA01-BA45-49EB-8D90-65F4A415F1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A86F12-A85F-4C9B-AF5B-6317627211D1}"/>
              </a:ext>
            </a:extLst>
          </p:cNvPr>
          <p:cNvSpPr>
            <a:spLocks noGrp="1"/>
          </p:cNvSpPr>
          <p:nvPr>
            <p:ph type="dt" sz="half" idx="10"/>
          </p:nvPr>
        </p:nvSpPr>
        <p:spPr/>
        <p:txBody>
          <a:bodyPr/>
          <a:lstStyle/>
          <a:p>
            <a:fld id="{DEB5A77D-1913-48B8-A0A0-D660E35015C3}" type="datetimeFigureOut">
              <a:rPr lang="en-GB" smtClean="0">
                <a:solidFill>
                  <a:prstClr val="black">
                    <a:tint val="75000"/>
                  </a:prstClr>
                </a:solidFill>
              </a:rPr>
              <a:pPr/>
              <a:t>12/12/2024</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9637C7F3-D445-4315-B444-D61609CA0173}"/>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93E33E10-1D2F-4B10-9E9E-B33C2B055EEB}"/>
              </a:ext>
            </a:extLst>
          </p:cNvPr>
          <p:cNvSpPr>
            <a:spLocks noGrp="1"/>
          </p:cNvSpPr>
          <p:nvPr>
            <p:ph type="sldNum" sz="quarter" idx="12"/>
          </p:nvPr>
        </p:nvSpPr>
        <p:spPr/>
        <p:txBody>
          <a:bodyPr/>
          <a:lstStyle/>
          <a:p>
            <a:fld id="{F08A754B-DCFB-492B-BAD0-4D22FB42DD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362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102AF-29C5-4A8D-88ED-26939ACF84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67D4A2-8C48-449E-84BF-038C3E31F003}"/>
              </a:ext>
            </a:extLst>
          </p:cNvPr>
          <p:cNvSpPr>
            <a:spLocks noGrp="1"/>
          </p:cNvSpPr>
          <p:nvPr>
            <p:ph type="dt" sz="half" idx="10"/>
          </p:nvPr>
        </p:nvSpPr>
        <p:spPr/>
        <p:txBody>
          <a:bodyPr/>
          <a:lstStyle/>
          <a:p>
            <a:fld id="{DEB5A77D-1913-48B8-A0A0-D660E35015C3}" type="datetimeFigureOut">
              <a:rPr lang="en-GB" smtClean="0">
                <a:solidFill>
                  <a:prstClr val="black">
                    <a:tint val="75000"/>
                  </a:prstClr>
                </a:solidFill>
              </a:rPr>
              <a:pPr/>
              <a:t>12/12/2024</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6F38E9A5-E086-4FD7-9ECB-AF33FC90DFF8}"/>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C78893A7-5E1F-4972-8365-AE000599F38E}"/>
              </a:ext>
            </a:extLst>
          </p:cNvPr>
          <p:cNvSpPr>
            <a:spLocks noGrp="1"/>
          </p:cNvSpPr>
          <p:nvPr>
            <p:ph type="sldNum" sz="quarter" idx="12"/>
          </p:nvPr>
        </p:nvSpPr>
        <p:spPr/>
        <p:txBody>
          <a:bodyPr/>
          <a:lstStyle/>
          <a:p>
            <a:fld id="{F08A754B-DCFB-492B-BAD0-4D22FB42DD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1813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4F0CF-09C2-4786-8142-92C9E9D141D3}"/>
              </a:ext>
            </a:extLst>
          </p:cNvPr>
          <p:cNvSpPr>
            <a:spLocks noGrp="1"/>
          </p:cNvSpPr>
          <p:nvPr>
            <p:ph type="dt" sz="half" idx="10"/>
          </p:nvPr>
        </p:nvSpPr>
        <p:spPr/>
        <p:txBody>
          <a:bodyPr/>
          <a:lstStyle/>
          <a:p>
            <a:fld id="{DEB5A77D-1913-48B8-A0A0-D660E35015C3}" type="datetimeFigureOut">
              <a:rPr lang="en-GB" smtClean="0">
                <a:solidFill>
                  <a:prstClr val="black">
                    <a:tint val="75000"/>
                  </a:prstClr>
                </a:solidFill>
              </a:rPr>
              <a:pPr/>
              <a:t>12/12/2024</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F7844C40-D1CB-4622-BFD9-14F388A69B49}"/>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FCAE30C1-6873-471E-925B-FC9B9D14F597}"/>
              </a:ext>
            </a:extLst>
          </p:cNvPr>
          <p:cNvSpPr>
            <a:spLocks noGrp="1"/>
          </p:cNvSpPr>
          <p:nvPr>
            <p:ph type="sldNum" sz="quarter" idx="12"/>
          </p:nvPr>
        </p:nvSpPr>
        <p:spPr/>
        <p:txBody>
          <a:bodyPr/>
          <a:lstStyle/>
          <a:p>
            <a:fld id="{F08A754B-DCFB-492B-BAD0-4D22FB42DD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5186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A7D5-141A-4720-AF48-DAD90433C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396C28-7E0C-4679-B092-42B3FEBD4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8A4985-2069-4F6C-B7F4-E692BEBA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FD8A7A-3B6D-4750-A1AE-6AFCBBA60710}"/>
              </a:ext>
            </a:extLst>
          </p:cNvPr>
          <p:cNvSpPr>
            <a:spLocks noGrp="1"/>
          </p:cNvSpPr>
          <p:nvPr>
            <p:ph type="dt" sz="half" idx="10"/>
          </p:nvPr>
        </p:nvSpPr>
        <p:spPr/>
        <p:txBody>
          <a:bodyPr/>
          <a:lstStyle/>
          <a:p>
            <a:fld id="{DEB5A77D-1913-48B8-A0A0-D660E35015C3}" type="datetimeFigureOut">
              <a:rPr lang="en-GB" smtClean="0">
                <a:solidFill>
                  <a:prstClr val="black">
                    <a:tint val="75000"/>
                  </a:prstClr>
                </a:solidFill>
              </a:rPr>
              <a:pPr/>
              <a:t>12/12/2024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F56357C6-BDCA-4CB6-89C1-9325A89ED1C0}"/>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64169769-2FD5-499D-9ED1-FF8FE7BD3132}"/>
              </a:ext>
            </a:extLst>
          </p:cNvPr>
          <p:cNvSpPr>
            <a:spLocks noGrp="1"/>
          </p:cNvSpPr>
          <p:nvPr>
            <p:ph type="sldNum" sz="quarter" idx="12"/>
          </p:nvPr>
        </p:nvSpPr>
        <p:spPr/>
        <p:txBody>
          <a:bodyPr/>
          <a:lstStyle/>
          <a:p>
            <a:fld id="{F08A754B-DCFB-492B-BAD0-4D22FB42DD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6220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6779-DF34-4F8E-ABAC-9E5A26038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5EBF88-A392-498A-8BA0-4C50A6F700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264B2C-C59D-42DB-951C-FB8F2D19BE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9C7E21-8753-4F0B-A479-B0167D88AB67}"/>
              </a:ext>
            </a:extLst>
          </p:cNvPr>
          <p:cNvSpPr>
            <a:spLocks noGrp="1"/>
          </p:cNvSpPr>
          <p:nvPr>
            <p:ph type="dt" sz="half" idx="10"/>
          </p:nvPr>
        </p:nvSpPr>
        <p:spPr/>
        <p:txBody>
          <a:bodyPr/>
          <a:lstStyle/>
          <a:p>
            <a:fld id="{DEB5A77D-1913-48B8-A0A0-D660E35015C3}" type="datetimeFigureOut">
              <a:rPr lang="en-GB" smtClean="0">
                <a:solidFill>
                  <a:prstClr val="black">
                    <a:tint val="75000"/>
                  </a:prstClr>
                </a:solidFill>
              </a:rPr>
              <a:pPr/>
              <a:t>12/12/2024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8BC91C6F-2491-44E5-9C3B-C8FB805FA1CB}"/>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0D2BBEA4-CDD3-4DC4-A916-B493789C4B3B}"/>
              </a:ext>
            </a:extLst>
          </p:cNvPr>
          <p:cNvSpPr>
            <a:spLocks noGrp="1"/>
          </p:cNvSpPr>
          <p:nvPr>
            <p:ph type="sldNum" sz="quarter" idx="12"/>
          </p:nvPr>
        </p:nvSpPr>
        <p:spPr/>
        <p:txBody>
          <a:bodyPr/>
          <a:lstStyle/>
          <a:p>
            <a:fld id="{F08A754B-DCFB-492B-BAD0-4D22FB42DD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3332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FDDD-586B-4DC5-9A50-CCF11CD1FEF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80FB68-CFF9-4625-B926-FD8A9DB095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F3C52A-FB40-4D5E-90D0-0089C86F13E7}"/>
              </a:ext>
            </a:extLst>
          </p:cNvPr>
          <p:cNvSpPr>
            <a:spLocks noGrp="1"/>
          </p:cNvSpPr>
          <p:nvPr>
            <p:ph type="dt" sz="half" idx="10"/>
          </p:nvPr>
        </p:nvSpPr>
        <p:spPr/>
        <p:txBody>
          <a:bodyPr/>
          <a:lstStyle/>
          <a:p>
            <a:fld id="{DEB5A77D-1913-48B8-A0A0-D660E35015C3}" type="datetimeFigureOut">
              <a:rPr lang="en-GB" smtClean="0">
                <a:solidFill>
                  <a:prstClr val="black">
                    <a:tint val="75000"/>
                  </a:prstClr>
                </a:solidFill>
              </a:rPr>
              <a:pPr/>
              <a:t>12/12/2024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F59E9C22-C2E5-48D7-9C2C-22863B4A318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FFFF07F-BF6E-4C59-B82C-92B92CF40ECA}"/>
              </a:ext>
            </a:extLst>
          </p:cNvPr>
          <p:cNvSpPr>
            <a:spLocks noGrp="1"/>
          </p:cNvSpPr>
          <p:nvPr>
            <p:ph type="sldNum" sz="quarter" idx="12"/>
          </p:nvPr>
        </p:nvSpPr>
        <p:spPr/>
        <p:txBody>
          <a:bodyPr/>
          <a:lstStyle/>
          <a:p>
            <a:fld id="{F08A754B-DCFB-492B-BAD0-4D22FB42DD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791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7F19D-92A7-4205-ABEA-1BE5631A244C}"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11333503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F129D6-B111-4048-8018-FE4DE30506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3A5FE9-9D4D-42E6-8E4E-36F6A5BAD2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FD54DE-69E7-4070-A137-1B06DF52A474}"/>
              </a:ext>
            </a:extLst>
          </p:cNvPr>
          <p:cNvSpPr>
            <a:spLocks noGrp="1"/>
          </p:cNvSpPr>
          <p:nvPr>
            <p:ph type="dt" sz="half" idx="10"/>
          </p:nvPr>
        </p:nvSpPr>
        <p:spPr/>
        <p:txBody>
          <a:bodyPr/>
          <a:lstStyle/>
          <a:p>
            <a:fld id="{DEB5A77D-1913-48B8-A0A0-D660E35015C3}" type="datetimeFigureOut">
              <a:rPr lang="en-GB" smtClean="0">
                <a:solidFill>
                  <a:prstClr val="black">
                    <a:tint val="75000"/>
                  </a:prstClr>
                </a:solidFill>
              </a:rPr>
              <a:pPr/>
              <a:t>12/12/2024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41E5C03A-F7CB-4461-9702-435916CD74C9}"/>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578624AF-5F76-4269-BF01-93F2CCD07604}"/>
              </a:ext>
            </a:extLst>
          </p:cNvPr>
          <p:cNvSpPr>
            <a:spLocks noGrp="1"/>
          </p:cNvSpPr>
          <p:nvPr>
            <p:ph type="sldNum" sz="quarter" idx="12"/>
          </p:nvPr>
        </p:nvSpPr>
        <p:spPr/>
        <p:txBody>
          <a:bodyPr/>
          <a:lstStyle/>
          <a:p>
            <a:fld id="{F08A754B-DCFB-492B-BAD0-4D22FB42DD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9293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37F19D-92A7-4205-ABEA-1BE5631A244C}"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3969032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37F19D-92A7-4205-ABEA-1BE5631A244C}"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CD2D2-7522-4808-A80B-B065763B78CE}" type="slidenum">
              <a:rPr lang="en-US" smtClean="0"/>
              <a:t>‹#›</a:t>
            </a:fld>
            <a:endParaRPr lang="en-US"/>
          </a:p>
        </p:txBody>
      </p:sp>
    </p:spTree>
    <p:extLst>
      <p:ext uri="{BB962C8B-B14F-4D97-AF65-F5344CB8AC3E}">
        <p14:creationId xmlns:p14="http://schemas.microsoft.com/office/powerpoint/2010/main" val="245355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7F19D-92A7-4205-ABEA-1BE5631A244C}" type="datetimeFigureOut">
              <a:rPr lang="en-US" smtClean="0"/>
              <a:t>12/12/2024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CD2D2-7522-4808-A80B-B065763B78CE}" type="slidenum">
              <a:rPr lang="en-US" smtClean="0"/>
              <a:t>‹#›</a:t>
            </a:fld>
            <a:endParaRPr lang="en-US"/>
          </a:p>
        </p:txBody>
      </p:sp>
    </p:spTree>
    <p:extLst>
      <p:ext uri="{BB962C8B-B14F-4D97-AF65-F5344CB8AC3E}">
        <p14:creationId xmlns:p14="http://schemas.microsoft.com/office/powerpoint/2010/main" val="176011187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12/12/2024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52827501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E51444-4091-4ECF-9934-F5B0389C52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384796-0C99-4FC1-B4D7-9729405336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6F9FE8-2D60-490F-86FD-4116DC9861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5A77D-1913-48B8-A0A0-D660E35015C3}" type="datetimeFigureOut">
              <a:rPr lang="en-GB" smtClean="0"/>
              <a:t>12/12/2024</a:t>
            </a:fld>
            <a:endParaRPr lang="en-GB"/>
          </a:p>
        </p:txBody>
      </p:sp>
      <p:sp>
        <p:nvSpPr>
          <p:cNvPr id="5" name="Footer Placeholder 4">
            <a:extLst>
              <a:ext uri="{FF2B5EF4-FFF2-40B4-BE49-F238E27FC236}">
                <a16:creationId xmlns:a16="http://schemas.microsoft.com/office/drawing/2014/main" id="{12A16395-16AB-4B23-86D1-8E70C1D4AC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4DCC37-4323-406B-BDC7-5A6D8DBC7F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A754B-DCFB-492B-BAD0-4D22FB42DD41}" type="slidenum">
              <a:rPr lang="en-GB" smtClean="0"/>
              <a:t>‹#›</a:t>
            </a:fld>
            <a:endParaRPr lang="en-GB"/>
          </a:p>
        </p:txBody>
      </p:sp>
      <p:grpSp>
        <p:nvGrpSpPr>
          <p:cNvPr id="7" name="Group 6"/>
          <p:cNvGrpSpPr/>
          <p:nvPr userDrawn="1"/>
        </p:nvGrpSpPr>
        <p:grpSpPr>
          <a:xfrm rot="1276055">
            <a:off x="193152" y="311980"/>
            <a:ext cx="1311514" cy="1311252"/>
            <a:chOff x="7938" y="-3175"/>
            <a:chExt cx="8029575" cy="8027988"/>
          </a:xfrm>
          <a:solidFill>
            <a:schemeClr val="accent1">
              <a:lumMod val="60000"/>
              <a:lumOff val="40000"/>
              <a:alpha val="11000"/>
            </a:schemeClr>
          </a:solidFill>
        </p:grpSpPr>
        <p:sp>
          <p:nvSpPr>
            <p:cNvPr id="8" name="Freeform 23"/>
            <p:cNvSpPr>
              <a:spLocks noEditPoints="1"/>
            </p:cNvSpPr>
            <p:nvPr/>
          </p:nvSpPr>
          <p:spPr bwMode="auto">
            <a:xfrm>
              <a:off x="7938" y="-3175"/>
              <a:ext cx="8029575" cy="8027988"/>
            </a:xfrm>
            <a:custGeom>
              <a:avLst/>
              <a:gdLst>
                <a:gd name="T0" fmla="*/ 818 w 2138"/>
                <a:gd name="T1" fmla="*/ 1635 h 2138"/>
                <a:gd name="T2" fmla="*/ 818 w 2138"/>
                <a:gd name="T3" fmla="*/ 1635 h 2138"/>
                <a:gd name="T4" fmla="*/ 1257 w 2138"/>
                <a:gd name="T5" fmla="*/ 1507 h 2138"/>
                <a:gd name="T6" fmla="*/ 1301 w 2138"/>
                <a:gd name="T7" fmla="*/ 1550 h 2138"/>
                <a:gd name="T8" fmla="*/ 1249 w 2138"/>
                <a:gd name="T9" fmla="*/ 1602 h 2138"/>
                <a:gd name="T10" fmla="*/ 1711 w 2138"/>
                <a:gd name="T11" fmla="*/ 2064 h 2138"/>
                <a:gd name="T12" fmla="*/ 1888 w 2138"/>
                <a:gd name="T13" fmla="*/ 2138 h 2138"/>
                <a:gd name="T14" fmla="*/ 2065 w 2138"/>
                <a:gd name="T15" fmla="*/ 2064 h 2138"/>
                <a:gd name="T16" fmla="*/ 2138 w 2138"/>
                <a:gd name="T17" fmla="*/ 1888 h 2138"/>
                <a:gd name="T18" fmla="*/ 2065 w 2138"/>
                <a:gd name="T19" fmla="*/ 1711 h 2138"/>
                <a:gd name="T20" fmla="*/ 1603 w 2138"/>
                <a:gd name="T21" fmla="*/ 1248 h 2138"/>
                <a:gd name="T22" fmla="*/ 1551 w 2138"/>
                <a:gd name="T23" fmla="*/ 1300 h 2138"/>
                <a:gd name="T24" fmla="*/ 1507 w 2138"/>
                <a:gd name="T25" fmla="*/ 1257 h 2138"/>
                <a:gd name="T26" fmla="*/ 1633 w 2138"/>
                <a:gd name="T27" fmla="*/ 760 h 2138"/>
                <a:gd name="T28" fmla="*/ 1396 w 2138"/>
                <a:gd name="T29" fmla="*/ 239 h 2138"/>
                <a:gd name="T30" fmla="*/ 818 w 2138"/>
                <a:gd name="T31" fmla="*/ 0 h 2138"/>
                <a:gd name="T32" fmla="*/ 240 w 2138"/>
                <a:gd name="T33" fmla="*/ 239 h 2138"/>
                <a:gd name="T34" fmla="*/ 0 w 2138"/>
                <a:gd name="T35" fmla="*/ 817 h 2138"/>
                <a:gd name="T36" fmla="*/ 240 w 2138"/>
                <a:gd name="T37" fmla="*/ 1395 h 2138"/>
                <a:gd name="T38" fmla="*/ 818 w 2138"/>
                <a:gd name="T39" fmla="*/ 1635 h 2138"/>
                <a:gd name="T40" fmla="*/ 2009 w 2138"/>
                <a:gd name="T41" fmla="*/ 1888 h 2138"/>
                <a:gd name="T42" fmla="*/ 1973 w 2138"/>
                <a:gd name="T43" fmla="*/ 1973 h 2138"/>
                <a:gd name="T44" fmla="*/ 1888 w 2138"/>
                <a:gd name="T45" fmla="*/ 2008 h 2138"/>
                <a:gd name="T46" fmla="*/ 1803 w 2138"/>
                <a:gd name="T47" fmla="*/ 1973 h 2138"/>
                <a:gd name="T48" fmla="*/ 1444 w 2138"/>
                <a:gd name="T49" fmla="*/ 1614 h 2138"/>
                <a:gd name="T50" fmla="*/ 1614 w 2138"/>
                <a:gd name="T51" fmla="*/ 1444 h 2138"/>
                <a:gd name="T52" fmla="*/ 1973 w 2138"/>
                <a:gd name="T53" fmla="*/ 1802 h 2138"/>
                <a:gd name="T54" fmla="*/ 2009 w 2138"/>
                <a:gd name="T55" fmla="*/ 1888 h 2138"/>
                <a:gd name="T56" fmla="*/ 1392 w 2138"/>
                <a:gd name="T57" fmla="*/ 1459 h 2138"/>
                <a:gd name="T58" fmla="*/ 1361 w 2138"/>
                <a:gd name="T59" fmla="*/ 1427 h 2138"/>
                <a:gd name="T60" fmla="*/ 1362 w 2138"/>
                <a:gd name="T61" fmla="*/ 1427 h 2138"/>
                <a:gd name="T62" fmla="*/ 1377 w 2138"/>
                <a:gd name="T63" fmla="*/ 1413 h 2138"/>
                <a:gd name="T64" fmla="*/ 1380 w 2138"/>
                <a:gd name="T65" fmla="*/ 1410 h 2138"/>
                <a:gd name="T66" fmla="*/ 1396 w 2138"/>
                <a:gd name="T67" fmla="*/ 1395 h 2138"/>
                <a:gd name="T68" fmla="*/ 1411 w 2138"/>
                <a:gd name="T69" fmla="*/ 1380 h 2138"/>
                <a:gd name="T70" fmla="*/ 1413 w 2138"/>
                <a:gd name="T71" fmla="*/ 1377 h 2138"/>
                <a:gd name="T72" fmla="*/ 1428 w 2138"/>
                <a:gd name="T73" fmla="*/ 1361 h 2138"/>
                <a:gd name="T74" fmla="*/ 1428 w 2138"/>
                <a:gd name="T75" fmla="*/ 1361 h 2138"/>
                <a:gd name="T76" fmla="*/ 1459 w 2138"/>
                <a:gd name="T77" fmla="*/ 1392 h 2138"/>
                <a:gd name="T78" fmla="*/ 1392 w 2138"/>
                <a:gd name="T79" fmla="*/ 1459 h 2138"/>
                <a:gd name="T80" fmla="*/ 331 w 2138"/>
                <a:gd name="T81" fmla="*/ 331 h 2138"/>
                <a:gd name="T82" fmla="*/ 818 w 2138"/>
                <a:gd name="T83" fmla="*/ 129 h 2138"/>
                <a:gd name="T84" fmla="*/ 1304 w 2138"/>
                <a:gd name="T85" fmla="*/ 331 h 2138"/>
                <a:gd name="T86" fmla="*/ 1504 w 2138"/>
                <a:gd name="T87" fmla="*/ 769 h 2138"/>
                <a:gd name="T88" fmla="*/ 1371 w 2138"/>
                <a:gd name="T89" fmla="*/ 1226 h 2138"/>
                <a:gd name="T90" fmla="*/ 1371 w 2138"/>
                <a:gd name="T91" fmla="*/ 1226 h 2138"/>
                <a:gd name="T92" fmla="*/ 1304 w 2138"/>
                <a:gd name="T93" fmla="*/ 1303 h 2138"/>
                <a:gd name="T94" fmla="*/ 1280 w 2138"/>
                <a:gd name="T95" fmla="*/ 1326 h 2138"/>
                <a:gd name="T96" fmla="*/ 1226 w 2138"/>
                <a:gd name="T97" fmla="*/ 1370 h 2138"/>
                <a:gd name="T98" fmla="*/ 818 w 2138"/>
                <a:gd name="T99" fmla="*/ 1505 h 2138"/>
                <a:gd name="T100" fmla="*/ 331 w 2138"/>
                <a:gd name="T101" fmla="*/ 1303 h 2138"/>
                <a:gd name="T102" fmla="*/ 331 w 2138"/>
                <a:gd name="T103" fmla="*/ 331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8" h="2138">
                  <a:moveTo>
                    <a:pt x="818" y="1635"/>
                  </a:moveTo>
                  <a:cubicBezTo>
                    <a:pt x="818" y="1635"/>
                    <a:pt x="818" y="1635"/>
                    <a:pt x="818" y="1635"/>
                  </a:cubicBezTo>
                  <a:cubicBezTo>
                    <a:pt x="975" y="1635"/>
                    <a:pt x="1126" y="1590"/>
                    <a:pt x="1257" y="1507"/>
                  </a:cubicBezTo>
                  <a:cubicBezTo>
                    <a:pt x="1301" y="1550"/>
                    <a:pt x="1301" y="1550"/>
                    <a:pt x="1301" y="1550"/>
                  </a:cubicBezTo>
                  <a:cubicBezTo>
                    <a:pt x="1249" y="1602"/>
                    <a:pt x="1249" y="1602"/>
                    <a:pt x="1249" y="1602"/>
                  </a:cubicBezTo>
                  <a:cubicBezTo>
                    <a:pt x="1711" y="2064"/>
                    <a:pt x="1711" y="2064"/>
                    <a:pt x="1711" y="2064"/>
                  </a:cubicBezTo>
                  <a:cubicBezTo>
                    <a:pt x="1758" y="2112"/>
                    <a:pt x="1821" y="2138"/>
                    <a:pt x="1888" y="2138"/>
                  </a:cubicBezTo>
                  <a:cubicBezTo>
                    <a:pt x="1955" y="2138"/>
                    <a:pt x="2018" y="2112"/>
                    <a:pt x="2065" y="2064"/>
                  </a:cubicBezTo>
                  <a:cubicBezTo>
                    <a:pt x="2112" y="2017"/>
                    <a:pt x="2138" y="1954"/>
                    <a:pt x="2138" y="1888"/>
                  </a:cubicBezTo>
                  <a:cubicBezTo>
                    <a:pt x="2138" y="1821"/>
                    <a:pt x="2112" y="1758"/>
                    <a:pt x="2065" y="1711"/>
                  </a:cubicBezTo>
                  <a:cubicBezTo>
                    <a:pt x="1603" y="1248"/>
                    <a:pt x="1603" y="1248"/>
                    <a:pt x="1603" y="1248"/>
                  </a:cubicBezTo>
                  <a:cubicBezTo>
                    <a:pt x="1551" y="1300"/>
                    <a:pt x="1551" y="1300"/>
                    <a:pt x="1551" y="1300"/>
                  </a:cubicBezTo>
                  <a:cubicBezTo>
                    <a:pt x="1507" y="1257"/>
                    <a:pt x="1507" y="1257"/>
                    <a:pt x="1507" y="1257"/>
                  </a:cubicBezTo>
                  <a:cubicBezTo>
                    <a:pt x="1601" y="1110"/>
                    <a:pt x="1645" y="935"/>
                    <a:pt x="1633" y="760"/>
                  </a:cubicBezTo>
                  <a:cubicBezTo>
                    <a:pt x="1619" y="563"/>
                    <a:pt x="1535" y="379"/>
                    <a:pt x="1396" y="239"/>
                  </a:cubicBezTo>
                  <a:cubicBezTo>
                    <a:pt x="1241" y="85"/>
                    <a:pt x="1036" y="0"/>
                    <a:pt x="818" y="0"/>
                  </a:cubicBezTo>
                  <a:cubicBezTo>
                    <a:pt x="599" y="0"/>
                    <a:pt x="394" y="85"/>
                    <a:pt x="240" y="239"/>
                  </a:cubicBezTo>
                  <a:cubicBezTo>
                    <a:pt x="85" y="394"/>
                    <a:pt x="0" y="599"/>
                    <a:pt x="0" y="817"/>
                  </a:cubicBezTo>
                  <a:cubicBezTo>
                    <a:pt x="0" y="1036"/>
                    <a:pt x="85" y="1241"/>
                    <a:pt x="240" y="1395"/>
                  </a:cubicBezTo>
                  <a:cubicBezTo>
                    <a:pt x="394" y="1550"/>
                    <a:pt x="599" y="1635"/>
                    <a:pt x="818" y="1635"/>
                  </a:cubicBezTo>
                  <a:close/>
                  <a:moveTo>
                    <a:pt x="2009" y="1888"/>
                  </a:moveTo>
                  <a:cubicBezTo>
                    <a:pt x="2009" y="1920"/>
                    <a:pt x="1996" y="1950"/>
                    <a:pt x="1973" y="1973"/>
                  </a:cubicBezTo>
                  <a:cubicBezTo>
                    <a:pt x="1950" y="1996"/>
                    <a:pt x="1920" y="2008"/>
                    <a:pt x="1888" y="2008"/>
                  </a:cubicBezTo>
                  <a:cubicBezTo>
                    <a:pt x="1856" y="2008"/>
                    <a:pt x="1826" y="1996"/>
                    <a:pt x="1803" y="1973"/>
                  </a:cubicBezTo>
                  <a:cubicBezTo>
                    <a:pt x="1444" y="1614"/>
                    <a:pt x="1444" y="1614"/>
                    <a:pt x="1444" y="1614"/>
                  </a:cubicBezTo>
                  <a:cubicBezTo>
                    <a:pt x="1614" y="1444"/>
                    <a:pt x="1614" y="1444"/>
                    <a:pt x="1614" y="1444"/>
                  </a:cubicBezTo>
                  <a:cubicBezTo>
                    <a:pt x="1973" y="1802"/>
                    <a:pt x="1973" y="1802"/>
                    <a:pt x="1973" y="1802"/>
                  </a:cubicBezTo>
                  <a:cubicBezTo>
                    <a:pt x="1996" y="1825"/>
                    <a:pt x="2009" y="1855"/>
                    <a:pt x="2009" y="1888"/>
                  </a:cubicBezTo>
                  <a:close/>
                  <a:moveTo>
                    <a:pt x="1392" y="1459"/>
                  </a:moveTo>
                  <a:cubicBezTo>
                    <a:pt x="1361" y="1427"/>
                    <a:pt x="1361" y="1427"/>
                    <a:pt x="1361" y="1427"/>
                  </a:cubicBezTo>
                  <a:cubicBezTo>
                    <a:pt x="1361" y="1427"/>
                    <a:pt x="1362" y="1427"/>
                    <a:pt x="1362" y="1427"/>
                  </a:cubicBezTo>
                  <a:cubicBezTo>
                    <a:pt x="1367" y="1422"/>
                    <a:pt x="1372" y="1418"/>
                    <a:pt x="1377" y="1413"/>
                  </a:cubicBezTo>
                  <a:cubicBezTo>
                    <a:pt x="1378" y="1412"/>
                    <a:pt x="1379" y="1411"/>
                    <a:pt x="1380" y="1410"/>
                  </a:cubicBezTo>
                  <a:cubicBezTo>
                    <a:pt x="1385" y="1405"/>
                    <a:pt x="1391" y="1400"/>
                    <a:pt x="1396" y="1395"/>
                  </a:cubicBezTo>
                  <a:cubicBezTo>
                    <a:pt x="1401" y="1390"/>
                    <a:pt x="1406" y="1385"/>
                    <a:pt x="1411" y="1380"/>
                  </a:cubicBezTo>
                  <a:cubicBezTo>
                    <a:pt x="1411" y="1379"/>
                    <a:pt x="1412" y="1378"/>
                    <a:pt x="1413" y="1377"/>
                  </a:cubicBezTo>
                  <a:cubicBezTo>
                    <a:pt x="1418" y="1372"/>
                    <a:pt x="1423" y="1366"/>
                    <a:pt x="1428" y="1361"/>
                  </a:cubicBezTo>
                  <a:cubicBezTo>
                    <a:pt x="1428" y="1361"/>
                    <a:pt x="1428" y="1361"/>
                    <a:pt x="1428" y="1361"/>
                  </a:cubicBezTo>
                  <a:cubicBezTo>
                    <a:pt x="1459" y="1392"/>
                    <a:pt x="1459" y="1392"/>
                    <a:pt x="1459" y="1392"/>
                  </a:cubicBezTo>
                  <a:lnTo>
                    <a:pt x="1392" y="1459"/>
                  </a:lnTo>
                  <a:close/>
                  <a:moveTo>
                    <a:pt x="331" y="331"/>
                  </a:moveTo>
                  <a:cubicBezTo>
                    <a:pt x="461" y="201"/>
                    <a:pt x="634" y="129"/>
                    <a:pt x="818" y="129"/>
                  </a:cubicBezTo>
                  <a:cubicBezTo>
                    <a:pt x="1001" y="129"/>
                    <a:pt x="1174" y="201"/>
                    <a:pt x="1304" y="331"/>
                  </a:cubicBezTo>
                  <a:cubicBezTo>
                    <a:pt x="1421" y="448"/>
                    <a:pt x="1492" y="604"/>
                    <a:pt x="1504" y="769"/>
                  </a:cubicBezTo>
                  <a:cubicBezTo>
                    <a:pt x="1515" y="932"/>
                    <a:pt x="1468" y="1095"/>
                    <a:pt x="1371" y="1226"/>
                  </a:cubicBezTo>
                  <a:cubicBezTo>
                    <a:pt x="1371" y="1226"/>
                    <a:pt x="1371" y="1226"/>
                    <a:pt x="1371" y="1226"/>
                  </a:cubicBezTo>
                  <a:cubicBezTo>
                    <a:pt x="1351" y="1253"/>
                    <a:pt x="1328" y="1279"/>
                    <a:pt x="1304" y="1303"/>
                  </a:cubicBezTo>
                  <a:cubicBezTo>
                    <a:pt x="1296" y="1311"/>
                    <a:pt x="1288" y="1319"/>
                    <a:pt x="1280" y="1326"/>
                  </a:cubicBezTo>
                  <a:cubicBezTo>
                    <a:pt x="1263" y="1342"/>
                    <a:pt x="1245" y="1357"/>
                    <a:pt x="1226" y="1370"/>
                  </a:cubicBezTo>
                  <a:cubicBezTo>
                    <a:pt x="1107" y="1458"/>
                    <a:pt x="966" y="1505"/>
                    <a:pt x="818" y="1505"/>
                  </a:cubicBezTo>
                  <a:cubicBezTo>
                    <a:pt x="634" y="1505"/>
                    <a:pt x="461" y="1433"/>
                    <a:pt x="331" y="1303"/>
                  </a:cubicBezTo>
                  <a:cubicBezTo>
                    <a:pt x="63" y="1035"/>
                    <a:pt x="63" y="599"/>
                    <a:pt x="331" y="3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 name="Freeform 24"/>
            <p:cNvSpPr>
              <a:spLocks noEditPoints="1"/>
            </p:cNvSpPr>
            <p:nvPr/>
          </p:nvSpPr>
          <p:spPr bwMode="auto">
            <a:xfrm>
              <a:off x="788988" y="976313"/>
              <a:ext cx="4578350" cy="4176713"/>
            </a:xfrm>
            <a:custGeom>
              <a:avLst/>
              <a:gdLst>
                <a:gd name="T0" fmla="*/ 577 w 1219"/>
                <a:gd name="T1" fmla="*/ 1111 h 1112"/>
                <a:gd name="T2" fmla="*/ 577 w 1219"/>
                <a:gd name="T3" fmla="*/ 1112 h 1112"/>
                <a:gd name="T4" fmla="*/ 610 w 1219"/>
                <a:gd name="T5" fmla="*/ 1112 h 1112"/>
                <a:gd name="T6" fmla="*/ 940 w 1219"/>
                <a:gd name="T7" fmla="*/ 1003 h 1112"/>
                <a:gd name="T8" fmla="*/ 1002 w 1219"/>
                <a:gd name="T9" fmla="*/ 949 h 1112"/>
                <a:gd name="T10" fmla="*/ 1057 w 1219"/>
                <a:gd name="T11" fmla="*/ 886 h 1112"/>
                <a:gd name="T12" fmla="*/ 1003 w 1219"/>
                <a:gd name="T13" fmla="*/ 163 h 1112"/>
                <a:gd name="T14" fmla="*/ 610 w 1219"/>
                <a:gd name="T15" fmla="*/ 0 h 1112"/>
                <a:gd name="T16" fmla="*/ 217 w 1219"/>
                <a:gd name="T17" fmla="*/ 163 h 1112"/>
                <a:gd name="T18" fmla="*/ 217 w 1219"/>
                <a:gd name="T19" fmla="*/ 949 h 1112"/>
                <a:gd name="T20" fmla="*/ 577 w 1219"/>
                <a:gd name="T21" fmla="*/ 1111 h 1112"/>
                <a:gd name="T22" fmla="*/ 262 w 1219"/>
                <a:gd name="T23" fmla="*/ 209 h 1112"/>
                <a:gd name="T24" fmla="*/ 610 w 1219"/>
                <a:gd name="T25" fmla="*/ 65 h 1112"/>
                <a:gd name="T26" fmla="*/ 957 w 1219"/>
                <a:gd name="T27" fmla="*/ 209 h 1112"/>
                <a:gd name="T28" fmla="*/ 1005 w 1219"/>
                <a:gd name="T29" fmla="*/ 848 h 1112"/>
                <a:gd name="T30" fmla="*/ 957 w 1219"/>
                <a:gd name="T31" fmla="*/ 903 h 1112"/>
                <a:gd name="T32" fmla="*/ 901 w 1219"/>
                <a:gd name="T33" fmla="*/ 951 h 1112"/>
                <a:gd name="T34" fmla="*/ 612 w 1219"/>
                <a:gd name="T35" fmla="*/ 1047 h 1112"/>
                <a:gd name="T36" fmla="*/ 610 w 1219"/>
                <a:gd name="T37" fmla="*/ 1047 h 1112"/>
                <a:gd name="T38" fmla="*/ 262 w 1219"/>
                <a:gd name="T39" fmla="*/ 903 h 1112"/>
                <a:gd name="T40" fmla="*/ 262 w 1219"/>
                <a:gd name="T41" fmla="*/ 209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9" h="1112">
                  <a:moveTo>
                    <a:pt x="577" y="1111"/>
                  </a:moveTo>
                  <a:cubicBezTo>
                    <a:pt x="577" y="1112"/>
                    <a:pt x="577" y="1112"/>
                    <a:pt x="577" y="1112"/>
                  </a:cubicBezTo>
                  <a:cubicBezTo>
                    <a:pt x="610" y="1112"/>
                    <a:pt x="610" y="1112"/>
                    <a:pt x="610" y="1112"/>
                  </a:cubicBezTo>
                  <a:cubicBezTo>
                    <a:pt x="730" y="1112"/>
                    <a:pt x="844" y="1074"/>
                    <a:pt x="940" y="1003"/>
                  </a:cubicBezTo>
                  <a:cubicBezTo>
                    <a:pt x="962" y="987"/>
                    <a:pt x="983" y="969"/>
                    <a:pt x="1002" y="949"/>
                  </a:cubicBezTo>
                  <a:cubicBezTo>
                    <a:pt x="1022" y="930"/>
                    <a:pt x="1040" y="908"/>
                    <a:pt x="1057" y="886"/>
                  </a:cubicBezTo>
                  <a:cubicBezTo>
                    <a:pt x="1219" y="667"/>
                    <a:pt x="1196" y="356"/>
                    <a:pt x="1003" y="163"/>
                  </a:cubicBezTo>
                  <a:cubicBezTo>
                    <a:pt x="898" y="58"/>
                    <a:pt x="758" y="0"/>
                    <a:pt x="610" y="0"/>
                  </a:cubicBezTo>
                  <a:cubicBezTo>
                    <a:pt x="461" y="0"/>
                    <a:pt x="322" y="58"/>
                    <a:pt x="217" y="163"/>
                  </a:cubicBezTo>
                  <a:cubicBezTo>
                    <a:pt x="0" y="380"/>
                    <a:pt x="0" y="732"/>
                    <a:pt x="217" y="949"/>
                  </a:cubicBezTo>
                  <a:cubicBezTo>
                    <a:pt x="314" y="1046"/>
                    <a:pt x="441" y="1103"/>
                    <a:pt x="577" y="1111"/>
                  </a:cubicBezTo>
                  <a:close/>
                  <a:moveTo>
                    <a:pt x="262" y="209"/>
                  </a:moveTo>
                  <a:cubicBezTo>
                    <a:pt x="355" y="116"/>
                    <a:pt x="478" y="65"/>
                    <a:pt x="610" y="65"/>
                  </a:cubicBezTo>
                  <a:cubicBezTo>
                    <a:pt x="741" y="65"/>
                    <a:pt x="864" y="116"/>
                    <a:pt x="957" y="209"/>
                  </a:cubicBezTo>
                  <a:cubicBezTo>
                    <a:pt x="1127" y="380"/>
                    <a:pt x="1148" y="654"/>
                    <a:pt x="1005" y="848"/>
                  </a:cubicBezTo>
                  <a:cubicBezTo>
                    <a:pt x="990" y="867"/>
                    <a:pt x="974" y="886"/>
                    <a:pt x="957" y="903"/>
                  </a:cubicBezTo>
                  <a:cubicBezTo>
                    <a:pt x="939" y="921"/>
                    <a:pt x="921" y="937"/>
                    <a:pt x="901" y="951"/>
                  </a:cubicBezTo>
                  <a:cubicBezTo>
                    <a:pt x="817" y="1013"/>
                    <a:pt x="717" y="1046"/>
                    <a:pt x="612" y="1047"/>
                  </a:cubicBezTo>
                  <a:cubicBezTo>
                    <a:pt x="610" y="1047"/>
                    <a:pt x="610" y="1047"/>
                    <a:pt x="610" y="1047"/>
                  </a:cubicBezTo>
                  <a:cubicBezTo>
                    <a:pt x="478" y="1047"/>
                    <a:pt x="355" y="996"/>
                    <a:pt x="262" y="903"/>
                  </a:cubicBezTo>
                  <a:cubicBezTo>
                    <a:pt x="71" y="712"/>
                    <a:pt x="71" y="400"/>
                    <a:pt x="262"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grpSp>
        <p:nvGrpSpPr>
          <p:cNvPr id="10" name="Group 336"/>
          <p:cNvGrpSpPr>
            <a:grpSpLocks/>
          </p:cNvGrpSpPr>
          <p:nvPr userDrawn="1"/>
        </p:nvGrpSpPr>
        <p:grpSpPr bwMode="auto">
          <a:xfrm rot="16750367">
            <a:off x="9430178" y="2406022"/>
            <a:ext cx="1203492" cy="1203492"/>
            <a:chOff x="0" y="0"/>
            <a:chExt cx="573" cy="574"/>
          </a:xfrm>
          <a:solidFill>
            <a:schemeClr val="accent1">
              <a:lumMod val="60000"/>
              <a:lumOff val="40000"/>
              <a:alpha val="11000"/>
            </a:schemeClr>
          </a:solidFill>
        </p:grpSpPr>
        <p:sp>
          <p:nvSpPr>
            <p:cNvPr id="11" name="AutoShape 334"/>
            <p:cNvSpPr>
              <a:spLocks/>
            </p:cNvSpPr>
            <p:nvPr/>
          </p:nvSpPr>
          <p:spPr bwMode="auto">
            <a:xfrm>
              <a:off x="0" y="104"/>
              <a:ext cx="470" cy="4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16781" y="0"/>
                  </a:moveTo>
                  <a:lnTo>
                    <a:pt x="2322" y="14460"/>
                  </a:lnTo>
                  <a:lnTo>
                    <a:pt x="2320" y="14460"/>
                  </a:lnTo>
                  <a:lnTo>
                    <a:pt x="2320" y="14462"/>
                  </a:lnTo>
                  <a:lnTo>
                    <a:pt x="2319" y="14462"/>
                  </a:lnTo>
                  <a:lnTo>
                    <a:pt x="2320" y="14462"/>
                  </a:lnTo>
                  <a:lnTo>
                    <a:pt x="0" y="21600"/>
                  </a:lnTo>
                  <a:lnTo>
                    <a:pt x="7138" y="19281"/>
                  </a:lnTo>
                  <a:lnTo>
                    <a:pt x="7138" y="19282"/>
                  </a:lnTo>
                  <a:lnTo>
                    <a:pt x="7139" y="19281"/>
                  </a:lnTo>
                  <a:lnTo>
                    <a:pt x="7140" y="19281"/>
                  </a:lnTo>
                  <a:lnTo>
                    <a:pt x="7140" y="19280"/>
                  </a:lnTo>
                  <a:lnTo>
                    <a:pt x="21600" y="4819"/>
                  </a:lnTo>
                  <a:lnTo>
                    <a:pt x="16781" y="0"/>
                  </a:lnTo>
                  <a:close/>
                  <a:moveTo>
                    <a:pt x="5635" y="15236"/>
                  </a:moveTo>
                  <a:lnTo>
                    <a:pt x="4841" y="14442"/>
                  </a:lnTo>
                  <a:lnTo>
                    <a:pt x="16794" y="2489"/>
                  </a:lnTo>
                  <a:lnTo>
                    <a:pt x="17588" y="3282"/>
                  </a:lnTo>
                  <a:lnTo>
                    <a:pt x="5635" y="15236"/>
                  </a:lnTo>
                  <a:close/>
                  <a:moveTo>
                    <a:pt x="5635" y="1523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350"/>
            </a:p>
          </p:txBody>
        </p:sp>
        <p:sp>
          <p:nvSpPr>
            <p:cNvPr id="12" name="AutoShape 335"/>
            <p:cNvSpPr>
              <a:spLocks/>
            </p:cNvSpPr>
            <p:nvPr/>
          </p:nvSpPr>
          <p:spPr bwMode="auto">
            <a:xfrm>
              <a:off x="400" y="0"/>
              <a:ext cx="173" cy="1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8577"/>
                  </a:moveTo>
                  <a:lnTo>
                    <a:pt x="8574" y="0"/>
                  </a:lnTo>
                  <a:lnTo>
                    <a:pt x="21600" y="13023"/>
                  </a:lnTo>
                  <a:lnTo>
                    <a:pt x="13026" y="21600"/>
                  </a:lnTo>
                  <a:lnTo>
                    <a:pt x="0" y="8577"/>
                  </a:lnTo>
                  <a:close/>
                  <a:moveTo>
                    <a:pt x="0" y="857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350"/>
            </a:p>
          </p:txBody>
        </p:sp>
      </p:grpSp>
      <p:sp>
        <p:nvSpPr>
          <p:cNvPr id="13" name="Freeform 386">
            <a:extLst>
              <a:ext uri="{FF2B5EF4-FFF2-40B4-BE49-F238E27FC236}">
                <a16:creationId xmlns:a16="http://schemas.microsoft.com/office/drawing/2014/main" id="{DCBD0E39-A70F-4736-BE9A-DDFCC4CC8AAD}"/>
              </a:ext>
            </a:extLst>
          </p:cNvPr>
          <p:cNvSpPr>
            <a:spLocks/>
          </p:cNvSpPr>
          <p:nvPr userDrawn="1"/>
        </p:nvSpPr>
        <p:spPr bwMode="auto">
          <a:xfrm rot="1762581">
            <a:off x="1934655" y="2370771"/>
            <a:ext cx="1278598" cy="1336341"/>
          </a:xfrm>
          <a:custGeom>
            <a:avLst/>
            <a:gdLst>
              <a:gd name="T0" fmla="*/ 44 w 195"/>
              <a:gd name="T1" fmla="*/ 25 h 204"/>
              <a:gd name="T2" fmla="*/ 51 w 195"/>
              <a:gd name="T3" fmla="*/ 157 h 204"/>
              <a:gd name="T4" fmla="*/ 34 w 195"/>
              <a:gd name="T5" fmla="*/ 154 h 204"/>
              <a:gd name="T6" fmla="*/ 0 w 195"/>
              <a:gd name="T7" fmla="*/ 179 h 204"/>
              <a:gd name="T8" fmla="*/ 34 w 195"/>
              <a:gd name="T9" fmla="*/ 204 h 204"/>
              <a:gd name="T10" fmla="*/ 59 w 195"/>
              <a:gd name="T11" fmla="*/ 197 h 204"/>
              <a:gd name="T12" fmla="*/ 72 w 195"/>
              <a:gd name="T13" fmla="*/ 170 h 204"/>
              <a:gd name="T14" fmla="*/ 75 w 195"/>
              <a:gd name="T15" fmla="*/ 50 h 204"/>
              <a:gd name="T16" fmla="*/ 163 w 195"/>
              <a:gd name="T17" fmla="*/ 41 h 204"/>
              <a:gd name="T18" fmla="*/ 166 w 195"/>
              <a:gd name="T19" fmla="*/ 136 h 204"/>
              <a:gd name="T20" fmla="*/ 148 w 195"/>
              <a:gd name="T21" fmla="*/ 132 h 204"/>
              <a:gd name="T22" fmla="*/ 113 w 195"/>
              <a:gd name="T23" fmla="*/ 157 h 204"/>
              <a:gd name="T24" fmla="*/ 148 w 195"/>
              <a:gd name="T25" fmla="*/ 182 h 204"/>
              <a:gd name="T26" fmla="*/ 173 w 195"/>
              <a:gd name="T27" fmla="*/ 175 h 204"/>
              <a:gd name="T28" fmla="*/ 185 w 195"/>
              <a:gd name="T29" fmla="*/ 148 h 204"/>
              <a:gd name="T30" fmla="*/ 195 w 195"/>
              <a:gd name="T31" fmla="*/ 0 h 204"/>
              <a:gd name="T32" fmla="*/ 44 w 195"/>
              <a:gd name="T33"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204">
                <a:moveTo>
                  <a:pt x="44" y="25"/>
                </a:moveTo>
                <a:cubicBezTo>
                  <a:pt x="51" y="157"/>
                  <a:pt x="51" y="157"/>
                  <a:pt x="51" y="157"/>
                </a:cubicBezTo>
                <a:cubicBezTo>
                  <a:pt x="46" y="155"/>
                  <a:pt x="40" y="154"/>
                  <a:pt x="34" y="154"/>
                </a:cubicBezTo>
                <a:cubicBezTo>
                  <a:pt x="15" y="154"/>
                  <a:pt x="0" y="165"/>
                  <a:pt x="0" y="179"/>
                </a:cubicBezTo>
                <a:cubicBezTo>
                  <a:pt x="0" y="193"/>
                  <a:pt x="15" y="204"/>
                  <a:pt x="34" y="204"/>
                </a:cubicBezTo>
                <a:cubicBezTo>
                  <a:pt x="44" y="204"/>
                  <a:pt x="53" y="201"/>
                  <a:pt x="59" y="197"/>
                </a:cubicBezTo>
                <a:cubicBezTo>
                  <a:pt x="68" y="192"/>
                  <a:pt x="72" y="180"/>
                  <a:pt x="72" y="170"/>
                </a:cubicBezTo>
                <a:cubicBezTo>
                  <a:pt x="75" y="50"/>
                  <a:pt x="75" y="50"/>
                  <a:pt x="75" y="50"/>
                </a:cubicBezTo>
                <a:cubicBezTo>
                  <a:pt x="163" y="41"/>
                  <a:pt x="163" y="41"/>
                  <a:pt x="163" y="41"/>
                </a:cubicBezTo>
                <a:cubicBezTo>
                  <a:pt x="166" y="136"/>
                  <a:pt x="166" y="136"/>
                  <a:pt x="166" y="136"/>
                </a:cubicBezTo>
                <a:cubicBezTo>
                  <a:pt x="160" y="133"/>
                  <a:pt x="154" y="132"/>
                  <a:pt x="148" y="132"/>
                </a:cubicBezTo>
                <a:cubicBezTo>
                  <a:pt x="128" y="132"/>
                  <a:pt x="113" y="143"/>
                  <a:pt x="113" y="157"/>
                </a:cubicBezTo>
                <a:cubicBezTo>
                  <a:pt x="113" y="171"/>
                  <a:pt x="128" y="182"/>
                  <a:pt x="148" y="182"/>
                </a:cubicBezTo>
                <a:cubicBezTo>
                  <a:pt x="157" y="182"/>
                  <a:pt x="166" y="179"/>
                  <a:pt x="173" y="175"/>
                </a:cubicBezTo>
                <a:cubicBezTo>
                  <a:pt x="181" y="170"/>
                  <a:pt x="185" y="158"/>
                  <a:pt x="185" y="148"/>
                </a:cubicBezTo>
                <a:cubicBezTo>
                  <a:pt x="195" y="0"/>
                  <a:pt x="195" y="0"/>
                  <a:pt x="195" y="0"/>
                </a:cubicBezTo>
                <a:lnTo>
                  <a:pt x="44" y="25"/>
                </a:lnTo>
                <a:close/>
              </a:path>
            </a:pathLst>
          </a:custGeom>
          <a:solidFill>
            <a:schemeClr val="accent1">
              <a:lumMod val="60000"/>
              <a:lumOff val="40000"/>
              <a:alpha val="11000"/>
            </a:schemeClr>
          </a:solidFill>
          <a:ln>
            <a:noFill/>
          </a:ln>
        </p:spPr>
        <p:txBody>
          <a:bodyPr vert="horz" wrap="square" lIns="51434" tIns="25717" rIns="51434" bIns="25717" numCol="1" anchor="t" anchorCtr="0" compatLnSpc="1">
            <a:prstTxWarp prst="textNoShape">
              <a:avLst/>
            </a:prstTxWarp>
            <a:normAutofit/>
          </a:bodyPr>
          <a:lstStyle/>
          <a:p>
            <a:endParaRPr lang="id-ID" sz="1350"/>
          </a:p>
        </p:txBody>
      </p:sp>
      <p:grpSp>
        <p:nvGrpSpPr>
          <p:cNvPr id="14" name="Group 13">
            <a:extLst>
              <a:ext uri="{FF2B5EF4-FFF2-40B4-BE49-F238E27FC236}">
                <a16:creationId xmlns:a16="http://schemas.microsoft.com/office/drawing/2014/main" id="{93982D67-B254-4E01-93E1-0801B6D6A2B9}"/>
              </a:ext>
            </a:extLst>
          </p:cNvPr>
          <p:cNvGrpSpPr/>
          <p:nvPr userDrawn="1"/>
        </p:nvGrpSpPr>
        <p:grpSpPr>
          <a:xfrm rot="1350730">
            <a:off x="2339120" y="5466407"/>
            <a:ext cx="1327472" cy="1182516"/>
            <a:chOff x="3746500" y="809625"/>
            <a:chExt cx="276225" cy="246063"/>
          </a:xfrm>
          <a:solidFill>
            <a:schemeClr val="accent1">
              <a:lumMod val="60000"/>
              <a:lumOff val="40000"/>
              <a:alpha val="11000"/>
            </a:schemeClr>
          </a:solidFill>
        </p:grpSpPr>
        <p:sp>
          <p:nvSpPr>
            <p:cNvPr id="15" name="Freeform 666">
              <a:extLst>
                <a:ext uri="{FF2B5EF4-FFF2-40B4-BE49-F238E27FC236}">
                  <a16:creationId xmlns:a16="http://schemas.microsoft.com/office/drawing/2014/main" id="{A8A0EF32-B4AA-4501-8A69-75D8CF6FFB7E}"/>
                </a:ext>
              </a:extLst>
            </p:cNvPr>
            <p:cNvSpPr>
              <a:spLocks noEditPoints="1"/>
            </p:cNvSpPr>
            <p:nvPr/>
          </p:nvSpPr>
          <p:spPr bwMode="auto">
            <a:xfrm>
              <a:off x="3746500" y="809625"/>
              <a:ext cx="133350" cy="246063"/>
            </a:xfrm>
            <a:custGeom>
              <a:avLst/>
              <a:gdLst>
                <a:gd name="T0" fmla="*/ 201 w 421"/>
                <a:gd name="T1" fmla="*/ 524 h 774"/>
                <a:gd name="T2" fmla="*/ 321 w 421"/>
                <a:gd name="T3" fmla="*/ 552 h 774"/>
                <a:gd name="T4" fmla="*/ 354 w 421"/>
                <a:gd name="T5" fmla="*/ 566 h 774"/>
                <a:gd name="T6" fmla="*/ 357 w 421"/>
                <a:gd name="T7" fmla="*/ 577 h 774"/>
                <a:gd name="T8" fmla="*/ 346 w 421"/>
                <a:gd name="T9" fmla="*/ 590 h 774"/>
                <a:gd name="T10" fmla="*/ 312 w 421"/>
                <a:gd name="T11" fmla="*/ 581 h 774"/>
                <a:gd name="T12" fmla="*/ 196 w 421"/>
                <a:gd name="T13" fmla="*/ 554 h 774"/>
                <a:gd name="T14" fmla="*/ 91 w 421"/>
                <a:gd name="T15" fmla="*/ 542 h 774"/>
                <a:gd name="T16" fmla="*/ 82 w 421"/>
                <a:gd name="T17" fmla="*/ 535 h 774"/>
                <a:gd name="T18" fmla="*/ 80 w 421"/>
                <a:gd name="T19" fmla="*/ 524 h 774"/>
                <a:gd name="T20" fmla="*/ 88 w 421"/>
                <a:gd name="T21" fmla="*/ 514 h 774"/>
                <a:gd name="T22" fmla="*/ 96 w 421"/>
                <a:gd name="T23" fmla="*/ 399 h 774"/>
                <a:gd name="T24" fmla="*/ 234 w 421"/>
                <a:gd name="T25" fmla="*/ 416 h 774"/>
                <a:gd name="T26" fmla="*/ 347 w 421"/>
                <a:gd name="T27" fmla="*/ 447 h 774"/>
                <a:gd name="T28" fmla="*/ 356 w 421"/>
                <a:gd name="T29" fmla="*/ 454 h 774"/>
                <a:gd name="T30" fmla="*/ 356 w 421"/>
                <a:gd name="T31" fmla="*/ 466 h 774"/>
                <a:gd name="T32" fmla="*/ 342 w 421"/>
                <a:gd name="T33" fmla="*/ 476 h 774"/>
                <a:gd name="T34" fmla="*/ 286 w 421"/>
                <a:gd name="T35" fmla="*/ 459 h 774"/>
                <a:gd name="T36" fmla="*/ 164 w 421"/>
                <a:gd name="T37" fmla="*/ 435 h 774"/>
                <a:gd name="T38" fmla="*/ 88 w 421"/>
                <a:gd name="T39" fmla="*/ 428 h 774"/>
                <a:gd name="T40" fmla="*/ 80 w 421"/>
                <a:gd name="T41" fmla="*/ 419 h 774"/>
                <a:gd name="T42" fmla="*/ 81 w 421"/>
                <a:gd name="T43" fmla="*/ 407 h 774"/>
                <a:gd name="T44" fmla="*/ 90 w 421"/>
                <a:gd name="T45" fmla="*/ 400 h 774"/>
                <a:gd name="T46" fmla="*/ 96 w 421"/>
                <a:gd name="T47" fmla="*/ 285 h 774"/>
                <a:gd name="T48" fmla="*/ 234 w 421"/>
                <a:gd name="T49" fmla="*/ 302 h 774"/>
                <a:gd name="T50" fmla="*/ 347 w 421"/>
                <a:gd name="T51" fmla="*/ 333 h 774"/>
                <a:gd name="T52" fmla="*/ 356 w 421"/>
                <a:gd name="T53" fmla="*/ 341 h 774"/>
                <a:gd name="T54" fmla="*/ 356 w 421"/>
                <a:gd name="T55" fmla="*/ 352 h 774"/>
                <a:gd name="T56" fmla="*/ 342 w 421"/>
                <a:gd name="T57" fmla="*/ 362 h 774"/>
                <a:gd name="T58" fmla="*/ 286 w 421"/>
                <a:gd name="T59" fmla="*/ 345 h 774"/>
                <a:gd name="T60" fmla="*/ 164 w 421"/>
                <a:gd name="T61" fmla="*/ 321 h 774"/>
                <a:gd name="T62" fmla="*/ 88 w 421"/>
                <a:gd name="T63" fmla="*/ 314 h 774"/>
                <a:gd name="T64" fmla="*/ 80 w 421"/>
                <a:gd name="T65" fmla="*/ 305 h 774"/>
                <a:gd name="T66" fmla="*/ 81 w 421"/>
                <a:gd name="T67" fmla="*/ 293 h 774"/>
                <a:gd name="T68" fmla="*/ 90 w 421"/>
                <a:gd name="T69" fmla="*/ 286 h 774"/>
                <a:gd name="T70" fmla="*/ 96 w 421"/>
                <a:gd name="T71" fmla="*/ 171 h 774"/>
                <a:gd name="T72" fmla="*/ 234 w 421"/>
                <a:gd name="T73" fmla="*/ 188 h 774"/>
                <a:gd name="T74" fmla="*/ 347 w 421"/>
                <a:gd name="T75" fmla="*/ 219 h 774"/>
                <a:gd name="T76" fmla="*/ 356 w 421"/>
                <a:gd name="T77" fmla="*/ 227 h 774"/>
                <a:gd name="T78" fmla="*/ 356 w 421"/>
                <a:gd name="T79" fmla="*/ 239 h 774"/>
                <a:gd name="T80" fmla="*/ 342 w 421"/>
                <a:gd name="T81" fmla="*/ 248 h 774"/>
                <a:gd name="T82" fmla="*/ 286 w 421"/>
                <a:gd name="T83" fmla="*/ 231 h 774"/>
                <a:gd name="T84" fmla="*/ 164 w 421"/>
                <a:gd name="T85" fmla="*/ 208 h 774"/>
                <a:gd name="T86" fmla="*/ 88 w 421"/>
                <a:gd name="T87" fmla="*/ 199 h 774"/>
                <a:gd name="T88" fmla="*/ 80 w 421"/>
                <a:gd name="T89" fmla="*/ 191 h 774"/>
                <a:gd name="T90" fmla="*/ 81 w 421"/>
                <a:gd name="T91" fmla="*/ 179 h 774"/>
                <a:gd name="T92" fmla="*/ 90 w 421"/>
                <a:gd name="T93" fmla="*/ 171 h 774"/>
                <a:gd name="T94" fmla="*/ 0 w 421"/>
                <a:gd name="T95" fmla="*/ 641 h 774"/>
                <a:gd name="T96" fmla="*/ 4 w 421"/>
                <a:gd name="T97" fmla="*/ 652 h 774"/>
                <a:gd name="T98" fmla="*/ 15 w 421"/>
                <a:gd name="T99" fmla="*/ 657 h 774"/>
                <a:gd name="T100" fmla="*/ 181 w 421"/>
                <a:gd name="T101" fmla="*/ 667 h 774"/>
                <a:gd name="T102" fmla="*/ 310 w 421"/>
                <a:gd name="T103" fmla="*/ 695 h 774"/>
                <a:gd name="T104" fmla="*/ 392 w 421"/>
                <a:gd name="T105" fmla="*/ 732 h 774"/>
                <a:gd name="T106" fmla="*/ 414 w 421"/>
                <a:gd name="T107" fmla="*/ 753 h 774"/>
                <a:gd name="T108" fmla="*/ 421 w 421"/>
                <a:gd name="T109" fmla="*/ 774 h 774"/>
                <a:gd name="T110" fmla="*/ 377 w 421"/>
                <a:gd name="T111" fmla="*/ 63 h 774"/>
                <a:gd name="T112" fmla="*/ 292 w 421"/>
                <a:gd name="T113" fmla="*/ 32 h 774"/>
                <a:gd name="T114" fmla="*/ 182 w 421"/>
                <a:gd name="T115" fmla="*/ 10 h 774"/>
                <a:gd name="T116" fmla="*/ 50 w 421"/>
                <a:gd name="T117" fmla="*/ 1 h 774"/>
                <a:gd name="T118" fmla="*/ 6 w 421"/>
                <a:gd name="T119" fmla="*/ 3 h 774"/>
                <a:gd name="T120" fmla="*/ 1 w 421"/>
                <a:gd name="T121" fmla="*/ 12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 h="774">
                  <a:moveTo>
                    <a:pt x="96" y="512"/>
                  </a:moveTo>
                  <a:lnTo>
                    <a:pt x="133" y="516"/>
                  </a:lnTo>
                  <a:lnTo>
                    <a:pt x="168" y="520"/>
                  </a:lnTo>
                  <a:lnTo>
                    <a:pt x="201" y="524"/>
                  </a:lnTo>
                  <a:lnTo>
                    <a:pt x="234" y="531"/>
                  </a:lnTo>
                  <a:lnTo>
                    <a:pt x="266" y="537"/>
                  </a:lnTo>
                  <a:lnTo>
                    <a:pt x="295" y="543"/>
                  </a:lnTo>
                  <a:lnTo>
                    <a:pt x="321" y="552"/>
                  </a:lnTo>
                  <a:lnTo>
                    <a:pt x="347" y="561"/>
                  </a:lnTo>
                  <a:lnTo>
                    <a:pt x="349" y="562"/>
                  </a:lnTo>
                  <a:lnTo>
                    <a:pt x="352" y="564"/>
                  </a:lnTo>
                  <a:lnTo>
                    <a:pt x="354" y="566"/>
                  </a:lnTo>
                  <a:lnTo>
                    <a:pt x="356" y="569"/>
                  </a:lnTo>
                  <a:lnTo>
                    <a:pt x="356" y="571"/>
                  </a:lnTo>
                  <a:lnTo>
                    <a:pt x="357" y="575"/>
                  </a:lnTo>
                  <a:lnTo>
                    <a:pt x="357" y="577"/>
                  </a:lnTo>
                  <a:lnTo>
                    <a:pt x="356" y="580"/>
                  </a:lnTo>
                  <a:lnTo>
                    <a:pt x="354" y="584"/>
                  </a:lnTo>
                  <a:lnTo>
                    <a:pt x="350" y="587"/>
                  </a:lnTo>
                  <a:lnTo>
                    <a:pt x="346" y="590"/>
                  </a:lnTo>
                  <a:lnTo>
                    <a:pt x="342" y="590"/>
                  </a:lnTo>
                  <a:lnTo>
                    <a:pt x="339" y="590"/>
                  </a:lnTo>
                  <a:lnTo>
                    <a:pt x="336" y="588"/>
                  </a:lnTo>
                  <a:lnTo>
                    <a:pt x="312" y="581"/>
                  </a:lnTo>
                  <a:lnTo>
                    <a:pt x="286" y="572"/>
                  </a:lnTo>
                  <a:lnTo>
                    <a:pt x="258" y="566"/>
                  </a:lnTo>
                  <a:lnTo>
                    <a:pt x="228" y="559"/>
                  </a:lnTo>
                  <a:lnTo>
                    <a:pt x="196" y="554"/>
                  </a:lnTo>
                  <a:lnTo>
                    <a:pt x="164" y="550"/>
                  </a:lnTo>
                  <a:lnTo>
                    <a:pt x="129" y="546"/>
                  </a:lnTo>
                  <a:lnTo>
                    <a:pt x="94" y="542"/>
                  </a:lnTo>
                  <a:lnTo>
                    <a:pt x="91" y="542"/>
                  </a:lnTo>
                  <a:lnTo>
                    <a:pt x="88" y="541"/>
                  </a:lnTo>
                  <a:lnTo>
                    <a:pt x="85" y="539"/>
                  </a:lnTo>
                  <a:lnTo>
                    <a:pt x="83" y="538"/>
                  </a:lnTo>
                  <a:lnTo>
                    <a:pt x="82" y="535"/>
                  </a:lnTo>
                  <a:lnTo>
                    <a:pt x="80" y="533"/>
                  </a:lnTo>
                  <a:lnTo>
                    <a:pt x="80" y="529"/>
                  </a:lnTo>
                  <a:lnTo>
                    <a:pt x="80" y="526"/>
                  </a:lnTo>
                  <a:lnTo>
                    <a:pt x="80" y="524"/>
                  </a:lnTo>
                  <a:lnTo>
                    <a:pt x="81" y="521"/>
                  </a:lnTo>
                  <a:lnTo>
                    <a:pt x="83" y="519"/>
                  </a:lnTo>
                  <a:lnTo>
                    <a:pt x="85" y="517"/>
                  </a:lnTo>
                  <a:lnTo>
                    <a:pt x="88" y="514"/>
                  </a:lnTo>
                  <a:lnTo>
                    <a:pt x="90" y="513"/>
                  </a:lnTo>
                  <a:lnTo>
                    <a:pt x="93" y="512"/>
                  </a:lnTo>
                  <a:lnTo>
                    <a:pt x="96" y="512"/>
                  </a:lnTo>
                  <a:close/>
                  <a:moveTo>
                    <a:pt x="96" y="399"/>
                  </a:moveTo>
                  <a:lnTo>
                    <a:pt x="133" y="402"/>
                  </a:lnTo>
                  <a:lnTo>
                    <a:pt x="168" y="406"/>
                  </a:lnTo>
                  <a:lnTo>
                    <a:pt x="201" y="410"/>
                  </a:lnTo>
                  <a:lnTo>
                    <a:pt x="234" y="416"/>
                  </a:lnTo>
                  <a:lnTo>
                    <a:pt x="266" y="422"/>
                  </a:lnTo>
                  <a:lnTo>
                    <a:pt x="295" y="430"/>
                  </a:lnTo>
                  <a:lnTo>
                    <a:pt x="321" y="438"/>
                  </a:lnTo>
                  <a:lnTo>
                    <a:pt x="347" y="447"/>
                  </a:lnTo>
                  <a:lnTo>
                    <a:pt x="349" y="448"/>
                  </a:lnTo>
                  <a:lnTo>
                    <a:pt x="352" y="450"/>
                  </a:lnTo>
                  <a:lnTo>
                    <a:pt x="354" y="452"/>
                  </a:lnTo>
                  <a:lnTo>
                    <a:pt x="356" y="454"/>
                  </a:lnTo>
                  <a:lnTo>
                    <a:pt x="356" y="458"/>
                  </a:lnTo>
                  <a:lnTo>
                    <a:pt x="357" y="461"/>
                  </a:lnTo>
                  <a:lnTo>
                    <a:pt x="357" y="463"/>
                  </a:lnTo>
                  <a:lnTo>
                    <a:pt x="356" y="466"/>
                  </a:lnTo>
                  <a:lnTo>
                    <a:pt x="354" y="470"/>
                  </a:lnTo>
                  <a:lnTo>
                    <a:pt x="350" y="474"/>
                  </a:lnTo>
                  <a:lnTo>
                    <a:pt x="346" y="475"/>
                  </a:lnTo>
                  <a:lnTo>
                    <a:pt x="342" y="476"/>
                  </a:lnTo>
                  <a:lnTo>
                    <a:pt x="339" y="476"/>
                  </a:lnTo>
                  <a:lnTo>
                    <a:pt x="336" y="475"/>
                  </a:lnTo>
                  <a:lnTo>
                    <a:pt x="312" y="466"/>
                  </a:lnTo>
                  <a:lnTo>
                    <a:pt x="286" y="459"/>
                  </a:lnTo>
                  <a:lnTo>
                    <a:pt x="258" y="452"/>
                  </a:lnTo>
                  <a:lnTo>
                    <a:pt x="228" y="446"/>
                  </a:lnTo>
                  <a:lnTo>
                    <a:pt x="196" y="440"/>
                  </a:lnTo>
                  <a:lnTo>
                    <a:pt x="164" y="435"/>
                  </a:lnTo>
                  <a:lnTo>
                    <a:pt x="129" y="432"/>
                  </a:lnTo>
                  <a:lnTo>
                    <a:pt x="94" y="429"/>
                  </a:lnTo>
                  <a:lnTo>
                    <a:pt x="91" y="429"/>
                  </a:lnTo>
                  <a:lnTo>
                    <a:pt x="88" y="428"/>
                  </a:lnTo>
                  <a:lnTo>
                    <a:pt x="85" y="425"/>
                  </a:lnTo>
                  <a:lnTo>
                    <a:pt x="83" y="423"/>
                  </a:lnTo>
                  <a:lnTo>
                    <a:pt x="82" y="421"/>
                  </a:lnTo>
                  <a:lnTo>
                    <a:pt x="80" y="419"/>
                  </a:lnTo>
                  <a:lnTo>
                    <a:pt x="80" y="416"/>
                  </a:lnTo>
                  <a:lnTo>
                    <a:pt x="80" y="413"/>
                  </a:lnTo>
                  <a:lnTo>
                    <a:pt x="80" y="409"/>
                  </a:lnTo>
                  <a:lnTo>
                    <a:pt x="81" y="407"/>
                  </a:lnTo>
                  <a:lnTo>
                    <a:pt x="83" y="405"/>
                  </a:lnTo>
                  <a:lnTo>
                    <a:pt x="84" y="403"/>
                  </a:lnTo>
                  <a:lnTo>
                    <a:pt x="88" y="401"/>
                  </a:lnTo>
                  <a:lnTo>
                    <a:pt x="90" y="400"/>
                  </a:lnTo>
                  <a:lnTo>
                    <a:pt x="93" y="399"/>
                  </a:lnTo>
                  <a:lnTo>
                    <a:pt x="96" y="399"/>
                  </a:lnTo>
                  <a:lnTo>
                    <a:pt x="96" y="399"/>
                  </a:lnTo>
                  <a:close/>
                  <a:moveTo>
                    <a:pt x="96" y="285"/>
                  </a:moveTo>
                  <a:lnTo>
                    <a:pt x="133" y="288"/>
                  </a:lnTo>
                  <a:lnTo>
                    <a:pt x="168" y="291"/>
                  </a:lnTo>
                  <a:lnTo>
                    <a:pt x="201" y="297"/>
                  </a:lnTo>
                  <a:lnTo>
                    <a:pt x="234" y="302"/>
                  </a:lnTo>
                  <a:lnTo>
                    <a:pt x="266" y="309"/>
                  </a:lnTo>
                  <a:lnTo>
                    <a:pt x="295" y="316"/>
                  </a:lnTo>
                  <a:lnTo>
                    <a:pt x="321" y="325"/>
                  </a:lnTo>
                  <a:lnTo>
                    <a:pt x="347" y="333"/>
                  </a:lnTo>
                  <a:lnTo>
                    <a:pt x="349" y="334"/>
                  </a:lnTo>
                  <a:lnTo>
                    <a:pt x="352" y="336"/>
                  </a:lnTo>
                  <a:lnTo>
                    <a:pt x="354" y="339"/>
                  </a:lnTo>
                  <a:lnTo>
                    <a:pt x="356" y="341"/>
                  </a:lnTo>
                  <a:lnTo>
                    <a:pt x="356" y="344"/>
                  </a:lnTo>
                  <a:lnTo>
                    <a:pt x="357" y="346"/>
                  </a:lnTo>
                  <a:lnTo>
                    <a:pt x="357" y="349"/>
                  </a:lnTo>
                  <a:lnTo>
                    <a:pt x="356" y="352"/>
                  </a:lnTo>
                  <a:lnTo>
                    <a:pt x="354" y="357"/>
                  </a:lnTo>
                  <a:lnTo>
                    <a:pt x="350" y="359"/>
                  </a:lnTo>
                  <a:lnTo>
                    <a:pt x="346" y="361"/>
                  </a:lnTo>
                  <a:lnTo>
                    <a:pt x="342" y="362"/>
                  </a:lnTo>
                  <a:lnTo>
                    <a:pt x="339" y="362"/>
                  </a:lnTo>
                  <a:lnTo>
                    <a:pt x="336" y="361"/>
                  </a:lnTo>
                  <a:lnTo>
                    <a:pt x="312" y="352"/>
                  </a:lnTo>
                  <a:lnTo>
                    <a:pt x="286" y="345"/>
                  </a:lnTo>
                  <a:lnTo>
                    <a:pt x="258" y="337"/>
                  </a:lnTo>
                  <a:lnTo>
                    <a:pt x="228" y="332"/>
                  </a:lnTo>
                  <a:lnTo>
                    <a:pt x="196" y="326"/>
                  </a:lnTo>
                  <a:lnTo>
                    <a:pt x="164" y="321"/>
                  </a:lnTo>
                  <a:lnTo>
                    <a:pt x="129" y="318"/>
                  </a:lnTo>
                  <a:lnTo>
                    <a:pt x="94" y="315"/>
                  </a:lnTo>
                  <a:lnTo>
                    <a:pt x="91" y="315"/>
                  </a:lnTo>
                  <a:lnTo>
                    <a:pt x="88" y="314"/>
                  </a:lnTo>
                  <a:lnTo>
                    <a:pt x="85" y="312"/>
                  </a:lnTo>
                  <a:lnTo>
                    <a:pt x="83" y="310"/>
                  </a:lnTo>
                  <a:lnTo>
                    <a:pt x="82" y="307"/>
                  </a:lnTo>
                  <a:lnTo>
                    <a:pt x="80" y="305"/>
                  </a:lnTo>
                  <a:lnTo>
                    <a:pt x="80" y="302"/>
                  </a:lnTo>
                  <a:lnTo>
                    <a:pt x="80" y="299"/>
                  </a:lnTo>
                  <a:lnTo>
                    <a:pt x="80" y="296"/>
                  </a:lnTo>
                  <a:lnTo>
                    <a:pt x="81" y="293"/>
                  </a:lnTo>
                  <a:lnTo>
                    <a:pt x="83" y="290"/>
                  </a:lnTo>
                  <a:lnTo>
                    <a:pt x="85" y="288"/>
                  </a:lnTo>
                  <a:lnTo>
                    <a:pt x="88" y="287"/>
                  </a:lnTo>
                  <a:lnTo>
                    <a:pt x="90" y="286"/>
                  </a:lnTo>
                  <a:lnTo>
                    <a:pt x="93" y="285"/>
                  </a:lnTo>
                  <a:lnTo>
                    <a:pt x="96" y="285"/>
                  </a:lnTo>
                  <a:lnTo>
                    <a:pt x="96" y="285"/>
                  </a:lnTo>
                  <a:close/>
                  <a:moveTo>
                    <a:pt x="96" y="171"/>
                  </a:moveTo>
                  <a:lnTo>
                    <a:pt x="133" y="174"/>
                  </a:lnTo>
                  <a:lnTo>
                    <a:pt x="168" y="178"/>
                  </a:lnTo>
                  <a:lnTo>
                    <a:pt x="201" y="183"/>
                  </a:lnTo>
                  <a:lnTo>
                    <a:pt x="234" y="188"/>
                  </a:lnTo>
                  <a:lnTo>
                    <a:pt x="266" y="195"/>
                  </a:lnTo>
                  <a:lnTo>
                    <a:pt x="295" y="202"/>
                  </a:lnTo>
                  <a:lnTo>
                    <a:pt x="321" y="210"/>
                  </a:lnTo>
                  <a:lnTo>
                    <a:pt x="347" y="219"/>
                  </a:lnTo>
                  <a:lnTo>
                    <a:pt x="349" y="221"/>
                  </a:lnTo>
                  <a:lnTo>
                    <a:pt x="352" y="223"/>
                  </a:lnTo>
                  <a:lnTo>
                    <a:pt x="354" y="225"/>
                  </a:lnTo>
                  <a:lnTo>
                    <a:pt x="356" y="227"/>
                  </a:lnTo>
                  <a:lnTo>
                    <a:pt x="356" y="230"/>
                  </a:lnTo>
                  <a:lnTo>
                    <a:pt x="357" y="232"/>
                  </a:lnTo>
                  <a:lnTo>
                    <a:pt x="357" y="236"/>
                  </a:lnTo>
                  <a:lnTo>
                    <a:pt x="356" y="239"/>
                  </a:lnTo>
                  <a:lnTo>
                    <a:pt x="354" y="242"/>
                  </a:lnTo>
                  <a:lnTo>
                    <a:pt x="350" y="245"/>
                  </a:lnTo>
                  <a:lnTo>
                    <a:pt x="346" y="247"/>
                  </a:lnTo>
                  <a:lnTo>
                    <a:pt x="342" y="248"/>
                  </a:lnTo>
                  <a:lnTo>
                    <a:pt x="339" y="248"/>
                  </a:lnTo>
                  <a:lnTo>
                    <a:pt x="336" y="247"/>
                  </a:lnTo>
                  <a:lnTo>
                    <a:pt x="312" y="239"/>
                  </a:lnTo>
                  <a:lnTo>
                    <a:pt x="286" y="231"/>
                  </a:lnTo>
                  <a:lnTo>
                    <a:pt x="258" y="224"/>
                  </a:lnTo>
                  <a:lnTo>
                    <a:pt x="228" y="217"/>
                  </a:lnTo>
                  <a:lnTo>
                    <a:pt x="196" y="212"/>
                  </a:lnTo>
                  <a:lnTo>
                    <a:pt x="164" y="208"/>
                  </a:lnTo>
                  <a:lnTo>
                    <a:pt x="129" y="204"/>
                  </a:lnTo>
                  <a:lnTo>
                    <a:pt x="94" y="201"/>
                  </a:lnTo>
                  <a:lnTo>
                    <a:pt x="91" y="200"/>
                  </a:lnTo>
                  <a:lnTo>
                    <a:pt x="88" y="199"/>
                  </a:lnTo>
                  <a:lnTo>
                    <a:pt x="85" y="198"/>
                  </a:lnTo>
                  <a:lnTo>
                    <a:pt x="83" y="196"/>
                  </a:lnTo>
                  <a:lnTo>
                    <a:pt x="82" y="194"/>
                  </a:lnTo>
                  <a:lnTo>
                    <a:pt x="80" y="191"/>
                  </a:lnTo>
                  <a:lnTo>
                    <a:pt x="80" y="188"/>
                  </a:lnTo>
                  <a:lnTo>
                    <a:pt x="80" y="185"/>
                  </a:lnTo>
                  <a:lnTo>
                    <a:pt x="80" y="182"/>
                  </a:lnTo>
                  <a:lnTo>
                    <a:pt x="81" y="179"/>
                  </a:lnTo>
                  <a:lnTo>
                    <a:pt x="83" y="177"/>
                  </a:lnTo>
                  <a:lnTo>
                    <a:pt x="84" y="174"/>
                  </a:lnTo>
                  <a:lnTo>
                    <a:pt x="88" y="173"/>
                  </a:lnTo>
                  <a:lnTo>
                    <a:pt x="90" y="171"/>
                  </a:lnTo>
                  <a:lnTo>
                    <a:pt x="93" y="171"/>
                  </a:lnTo>
                  <a:lnTo>
                    <a:pt x="96" y="171"/>
                  </a:lnTo>
                  <a:close/>
                  <a:moveTo>
                    <a:pt x="0" y="15"/>
                  </a:moveTo>
                  <a:lnTo>
                    <a:pt x="0" y="641"/>
                  </a:lnTo>
                  <a:lnTo>
                    <a:pt x="1" y="644"/>
                  </a:lnTo>
                  <a:lnTo>
                    <a:pt x="1" y="647"/>
                  </a:lnTo>
                  <a:lnTo>
                    <a:pt x="3" y="650"/>
                  </a:lnTo>
                  <a:lnTo>
                    <a:pt x="4" y="652"/>
                  </a:lnTo>
                  <a:lnTo>
                    <a:pt x="6" y="654"/>
                  </a:lnTo>
                  <a:lnTo>
                    <a:pt x="9" y="655"/>
                  </a:lnTo>
                  <a:lnTo>
                    <a:pt x="11" y="656"/>
                  </a:lnTo>
                  <a:lnTo>
                    <a:pt x="15" y="657"/>
                  </a:lnTo>
                  <a:lnTo>
                    <a:pt x="60" y="657"/>
                  </a:lnTo>
                  <a:lnTo>
                    <a:pt x="103" y="659"/>
                  </a:lnTo>
                  <a:lnTo>
                    <a:pt x="142" y="662"/>
                  </a:lnTo>
                  <a:lnTo>
                    <a:pt x="181" y="667"/>
                  </a:lnTo>
                  <a:lnTo>
                    <a:pt x="217" y="672"/>
                  </a:lnTo>
                  <a:lnTo>
                    <a:pt x="251" y="679"/>
                  </a:lnTo>
                  <a:lnTo>
                    <a:pt x="282" y="686"/>
                  </a:lnTo>
                  <a:lnTo>
                    <a:pt x="310" y="695"/>
                  </a:lnTo>
                  <a:lnTo>
                    <a:pt x="334" y="703"/>
                  </a:lnTo>
                  <a:lnTo>
                    <a:pt x="357" y="712"/>
                  </a:lnTo>
                  <a:lnTo>
                    <a:pt x="376" y="721"/>
                  </a:lnTo>
                  <a:lnTo>
                    <a:pt x="392" y="732"/>
                  </a:lnTo>
                  <a:lnTo>
                    <a:pt x="399" y="738"/>
                  </a:lnTo>
                  <a:lnTo>
                    <a:pt x="405" y="743"/>
                  </a:lnTo>
                  <a:lnTo>
                    <a:pt x="409" y="748"/>
                  </a:lnTo>
                  <a:lnTo>
                    <a:pt x="414" y="753"/>
                  </a:lnTo>
                  <a:lnTo>
                    <a:pt x="417" y="758"/>
                  </a:lnTo>
                  <a:lnTo>
                    <a:pt x="419" y="763"/>
                  </a:lnTo>
                  <a:lnTo>
                    <a:pt x="421" y="769"/>
                  </a:lnTo>
                  <a:lnTo>
                    <a:pt x="421" y="774"/>
                  </a:lnTo>
                  <a:lnTo>
                    <a:pt x="421" y="92"/>
                  </a:lnTo>
                  <a:lnTo>
                    <a:pt x="408" y="81"/>
                  </a:lnTo>
                  <a:lnTo>
                    <a:pt x="394" y="71"/>
                  </a:lnTo>
                  <a:lnTo>
                    <a:pt x="377" y="63"/>
                  </a:lnTo>
                  <a:lnTo>
                    <a:pt x="359" y="54"/>
                  </a:lnTo>
                  <a:lnTo>
                    <a:pt x="339" y="46"/>
                  </a:lnTo>
                  <a:lnTo>
                    <a:pt x="316" y="38"/>
                  </a:lnTo>
                  <a:lnTo>
                    <a:pt x="292" y="32"/>
                  </a:lnTo>
                  <a:lnTo>
                    <a:pt x="268" y="25"/>
                  </a:lnTo>
                  <a:lnTo>
                    <a:pt x="240" y="19"/>
                  </a:lnTo>
                  <a:lnTo>
                    <a:pt x="212" y="15"/>
                  </a:lnTo>
                  <a:lnTo>
                    <a:pt x="182" y="10"/>
                  </a:lnTo>
                  <a:lnTo>
                    <a:pt x="151" y="7"/>
                  </a:lnTo>
                  <a:lnTo>
                    <a:pt x="119" y="4"/>
                  </a:lnTo>
                  <a:lnTo>
                    <a:pt x="85" y="2"/>
                  </a:lnTo>
                  <a:lnTo>
                    <a:pt x="50" y="1"/>
                  </a:lnTo>
                  <a:lnTo>
                    <a:pt x="15" y="0"/>
                  </a:lnTo>
                  <a:lnTo>
                    <a:pt x="11" y="1"/>
                  </a:lnTo>
                  <a:lnTo>
                    <a:pt x="9" y="2"/>
                  </a:lnTo>
                  <a:lnTo>
                    <a:pt x="6" y="3"/>
                  </a:lnTo>
                  <a:lnTo>
                    <a:pt x="4" y="5"/>
                  </a:lnTo>
                  <a:lnTo>
                    <a:pt x="3" y="7"/>
                  </a:lnTo>
                  <a:lnTo>
                    <a:pt x="1" y="9"/>
                  </a:lnTo>
                  <a:lnTo>
                    <a:pt x="1" y="12"/>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350"/>
            </a:p>
          </p:txBody>
        </p:sp>
        <p:sp>
          <p:nvSpPr>
            <p:cNvPr id="16" name="Freeform 667">
              <a:extLst>
                <a:ext uri="{FF2B5EF4-FFF2-40B4-BE49-F238E27FC236}">
                  <a16:creationId xmlns:a16="http://schemas.microsoft.com/office/drawing/2014/main" id="{F942D7C3-46FB-4A88-BD31-E803B272B57C}"/>
                </a:ext>
              </a:extLst>
            </p:cNvPr>
            <p:cNvSpPr>
              <a:spLocks noEditPoints="1"/>
            </p:cNvSpPr>
            <p:nvPr/>
          </p:nvSpPr>
          <p:spPr bwMode="auto">
            <a:xfrm>
              <a:off x="3889375" y="809625"/>
              <a:ext cx="133350" cy="246063"/>
            </a:xfrm>
            <a:custGeom>
              <a:avLst/>
              <a:gdLst>
                <a:gd name="T0" fmla="*/ 225 w 422"/>
                <a:gd name="T1" fmla="*/ 212 h 774"/>
                <a:gd name="T2" fmla="*/ 110 w 422"/>
                <a:gd name="T3" fmla="*/ 239 h 774"/>
                <a:gd name="T4" fmla="*/ 76 w 422"/>
                <a:gd name="T5" fmla="*/ 247 h 774"/>
                <a:gd name="T6" fmla="*/ 66 w 422"/>
                <a:gd name="T7" fmla="*/ 236 h 774"/>
                <a:gd name="T8" fmla="*/ 68 w 422"/>
                <a:gd name="T9" fmla="*/ 225 h 774"/>
                <a:gd name="T10" fmla="*/ 100 w 422"/>
                <a:gd name="T11" fmla="*/ 210 h 774"/>
                <a:gd name="T12" fmla="*/ 220 w 422"/>
                <a:gd name="T13" fmla="*/ 183 h 774"/>
                <a:gd name="T14" fmla="*/ 329 w 422"/>
                <a:gd name="T15" fmla="*/ 171 h 774"/>
                <a:gd name="T16" fmla="*/ 339 w 422"/>
                <a:gd name="T17" fmla="*/ 177 h 774"/>
                <a:gd name="T18" fmla="*/ 342 w 422"/>
                <a:gd name="T19" fmla="*/ 188 h 774"/>
                <a:gd name="T20" fmla="*/ 336 w 422"/>
                <a:gd name="T21" fmla="*/ 198 h 774"/>
                <a:gd name="T22" fmla="*/ 328 w 422"/>
                <a:gd name="T23" fmla="*/ 315 h 774"/>
                <a:gd name="T24" fmla="*/ 194 w 422"/>
                <a:gd name="T25" fmla="*/ 332 h 774"/>
                <a:gd name="T26" fmla="*/ 86 w 422"/>
                <a:gd name="T27" fmla="*/ 361 h 774"/>
                <a:gd name="T28" fmla="*/ 72 w 422"/>
                <a:gd name="T29" fmla="*/ 359 h 774"/>
                <a:gd name="T30" fmla="*/ 66 w 422"/>
                <a:gd name="T31" fmla="*/ 346 h 774"/>
                <a:gd name="T32" fmla="*/ 70 w 422"/>
                <a:gd name="T33" fmla="*/ 336 h 774"/>
                <a:gd name="T34" fmla="*/ 127 w 422"/>
                <a:gd name="T35" fmla="*/ 316 h 774"/>
                <a:gd name="T36" fmla="*/ 254 w 422"/>
                <a:gd name="T37" fmla="*/ 291 h 774"/>
                <a:gd name="T38" fmla="*/ 332 w 422"/>
                <a:gd name="T39" fmla="*/ 286 h 774"/>
                <a:gd name="T40" fmla="*/ 340 w 422"/>
                <a:gd name="T41" fmla="*/ 293 h 774"/>
                <a:gd name="T42" fmla="*/ 341 w 422"/>
                <a:gd name="T43" fmla="*/ 305 h 774"/>
                <a:gd name="T44" fmla="*/ 334 w 422"/>
                <a:gd name="T45" fmla="*/ 314 h 774"/>
                <a:gd name="T46" fmla="*/ 293 w 422"/>
                <a:gd name="T47" fmla="*/ 432 h 774"/>
                <a:gd name="T48" fmla="*/ 164 w 422"/>
                <a:gd name="T49" fmla="*/ 452 h 774"/>
                <a:gd name="T50" fmla="*/ 83 w 422"/>
                <a:gd name="T51" fmla="*/ 476 h 774"/>
                <a:gd name="T52" fmla="*/ 69 w 422"/>
                <a:gd name="T53" fmla="*/ 470 h 774"/>
                <a:gd name="T54" fmla="*/ 66 w 422"/>
                <a:gd name="T55" fmla="*/ 458 h 774"/>
                <a:gd name="T56" fmla="*/ 72 w 422"/>
                <a:gd name="T57" fmla="*/ 448 h 774"/>
                <a:gd name="T58" fmla="*/ 157 w 422"/>
                <a:gd name="T59" fmla="*/ 422 h 774"/>
                <a:gd name="T60" fmla="*/ 290 w 422"/>
                <a:gd name="T61" fmla="*/ 402 h 774"/>
                <a:gd name="T62" fmla="*/ 335 w 422"/>
                <a:gd name="T63" fmla="*/ 401 h 774"/>
                <a:gd name="T64" fmla="*/ 341 w 422"/>
                <a:gd name="T65" fmla="*/ 409 h 774"/>
                <a:gd name="T66" fmla="*/ 340 w 422"/>
                <a:gd name="T67" fmla="*/ 421 h 774"/>
                <a:gd name="T68" fmla="*/ 332 w 422"/>
                <a:gd name="T69" fmla="*/ 429 h 774"/>
                <a:gd name="T70" fmla="*/ 259 w 422"/>
                <a:gd name="T71" fmla="*/ 549 h 774"/>
                <a:gd name="T72" fmla="*/ 136 w 422"/>
                <a:gd name="T73" fmla="*/ 572 h 774"/>
                <a:gd name="T74" fmla="*/ 81 w 422"/>
                <a:gd name="T75" fmla="*/ 590 h 774"/>
                <a:gd name="T76" fmla="*/ 67 w 422"/>
                <a:gd name="T77" fmla="*/ 580 h 774"/>
                <a:gd name="T78" fmla="*/ 67 w 422"/>
                <a:gd name="T79" fmla="*/ 569 h 774"/>
                <a:gd name="T80" fmla="*/ 75 w 422"/>
                <a:gd name="T81" fmla="*/ 561 h 774"/>
                <a:gd name="T82" fmla="*/ 188 w 422"/>
                <a:gd name="T83" fmla="*/ 531 h 774"/>
                <a:gd name="T84" fmla="*/ 326 w 422"/>
                <a:gd name="T85" fmla="*/ 512 h 774"/>
                <a:gd name="T86" fmla="*/ 337 w 422"/>
                <a:gd name="T87" fmla="*/ 517 h 774"/>
                <a:gd name="T88" fmla="*/ 342 w 422"/>
                <a:gd name="T89" fmla="*/ 526 h 774"/>
                <a:gd name="T90" fmla="*/ 338 w 422"/>
                <a:gd name="T91" fmla="*/ 538 h 774"/>
                <a:gd name="T92" fmla="*/ 328 w 422"/>
                <a:gd name="T93" fmla="*/ 542 h 774"/>
                <a:gd name="T94" fmla="*/ 304 w 422"/>
                <a:gd name="T95" fmla="*/ 4 h 774"/>
                <a:gd name="T96" fmla="*/ 181 w 422"/>
                <a:gd name="T97" fmla="*/ 19 h 774"/>
                <a:gd name="T98" fmla="*/ 84 w 422"/>
                <a:gd name="T99" fmla="*/ 46 h 774"/>
                <a:gd name="T100" fmla="*/ 13 w 422"/>
                <a:gd name="T101" fmla="*/ 81 h 774"/>
                <a:gd name="T102" fmla="*/ 2 w 422"/>
                <a:gd name="T103" fmla="*/ 763 h 774"/>
                <a:gd name="T104" fmla="*/ 17 w 422"/>
                <a:gd name="T105" fmla="*/ 743 h 774"/>
                <a:gd name="T106" fmla="*/ 64 w 422"/>
                <a:gd name="T107" fmla="*/ 712 h 774"/>
                <a:gd name="T108" fmla="*/ 172 w 422"/>
                <a:gd name="T109" fmla="*/ 679 h 774"/>
                <a:gd name="T110" fmla="*/ 320 w 422"/>
                <a:gd name="T111" fmla="*/ 659 h 774"/>
                <a:gd name="T112" fmla="*/ 413 w 422"/>
                <a:gd name="T113" fmla="*/ 655 h 774"/>
                <a:gd name="T114" fmla="*/ 421 w 422"/>
                <a:gd name="T115" fmla="*/ 647 h 774"/>
                <a:gd name="T116" fmla="*/ 422 w 422"/>
                <a:gd name="T117" fmla="*/ 12 h 774"/>
                <a:gd name="T118" fmla="*/ 415 w 422"/>
                <a:gd name="T119" fmla="*/ 3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2" h="774">
                  <a:moveTo>
                    <a:pt x="328" y="201"/>
                  </a:moveTo>
                  <a:lnTo>
                    <a:pt x="293" y="204"/>
                  </a:lnTo>
                  <a:lnTo>
                    <a:pt x="259" y="208"/>
                  </a:lnTo>
                  <a:lnTo>
                    <a:pt x="225" y="212"/>
                  </a:lnTo>
                  <a:lnTo>
                    <a:pt x="194" y="217"/>
                  </a:lnTo>
                  <a:lnTo>
                    <a:pt x="164" y="224"/>
                  </a:lnTo>
                  <a:lnTo>
                    <a:pt x="136" y="231"/>
                  </a:lnTo>
                  <a:lnTo>
                    <a:pt x="110" y="239"/>
                  </a:lnTo>
                  <a:lnTo>
                    <a:pt x="86" y="247"/>
                  </a:lnTo>
                  <a:lnTo>
                    <a:pt x="83" y="248"/>
                  </a:lnTo>
                  <a:lnTo>
                    <a:pt x="81" y="248"/>
                  </a:lnTo>
                  <a:lnTo>
                    <a:pt x="76" y="247"/>
                  </a:lnTo>
                  <a:lnTo>
                    <a:pt x="72" y="245"/>
                  </a:lnTo>
                  <a:lnTo>
                    <a:pt x="69" y="242"/>
                  </a:lnTo>
                  <a:lnTo>
                    <a:pt x="67" y="239"/>
                  </a:lnTo>
                  <a:lnTo>
                    <a:pt x="66" y="236"/>
                  </a:lnTo>
                  <a:lnTo>
                    <a:pt x="66" y="232"/>
                  </a:lnTo>
                  <a:lnTo>
                    <a:pt x="66" y="229"/>
                  </a:lnTo>
                  <a:lnTo>
                    <a:pt x="67" y="227"/>
                  </a:lnTo>
                  <a:lnTo>
                    <a:pt x="68" y="225"/>
                  </a:lnTo>
                  <a:lnTo>
                    <a:pt x="70" y="223"/>
                  </a:lnTo>
                  <a:lnTo>
                    <a:pt x="72" y="221"/>
                  </a:lnTo>
                  <a:lnTo>
                    <a:pt x="75" y="219"/>
                  </a:lnTo>
                  <a:lnTo>
                    <a:pt x="100" y="210"/>
                  </a:lnTo>
                  <a:lnTo>
                    <a:pt x="128" y="202"/>
                  </a:lnTo>
                  <a:lnTo>
                    <a:pt x="157" y="195"/>
                  </a:lnTo>
                  <a:lnTo>
                    <a:pt x="188" y="188"/>
                  </a:lnTo>
                  <a:lnTo>
                    <a:pt x="220" y="183"/>
                  </a:lnTo>
                  <a:lnTo>
                    <a:pt x="254" y="178"/>
                  </a:lnTo>
                  <a:lnTo>
                    <a:pt x="290" y="174"/>
                  </a:lnTo>
                  <a:lnTo>
                    <a:pt x="326" y="171"/>
                  </a:lnTo>
                  <a:lnTo>
                    <a:pt x="329" y="171"/>
                  </a:lnTo>
                  <a:lnTo>
                    <a:pt x="333" y="171"/>
                  </a:lnTo>
                  <a:lnTo>
                    <a:pt x="335" y="173"/>
                  </a:lnTo>
                  <a:lnTo>
                    <a:pt x="337" y="174"/>
                  </a:lnTo>
                  <a:lnTo>
                    <a:pt x="339" y="177"/>
                  </a:lnTo>
                  <a:lnTo>
                    <a:pt x="340" y="179"/>
                  </a:lnTo>
                  <a:lnTo>
                    <a:pt x="341" y="182"/>
                  </a:lnTo>
                  <a:lnTo>
                    <a:pt x="342" y="185"/>
                  </a:lnTo>
                  <a:lnTo>
                    <a:pt x="342" y="188"/>
                  </a:lnTo>
                  <a:lnTo>
                    <a:pt x="341" y="191"/>
                  </a:lnTo>
                  <a:lnTo>
                    <a:pt x="340" y="194"/>
                  </a:lnTo>
                  <a:lnTo>
                    <a:pt x="338" y="196"/>
                  </a:lnTo>
                  <a:lnTo>
                    <a:pt x="336" y="198"/>
                  </a:lnTo>
                  <a:lnTo>
                    <a:pt x="334" y="199"/>
                  </a:lnTo>
                  <a:lnTo>
                    <a:pt x="332" y="200"/>
                  </a:lnTo>
                  <a:lnTo>
                    <a:pt x="328" y="201"/>
                  </a:lnTo>
                  <a:close/>
                  <a:moveTo>
                    <a:pt x="328" y="315"/>
                  </a:moveTo>
                  <a:lnTo>
                    <a:pt x="293" y="318"/>
                  </a:lnTo>
                  <a:lnTo>
                    <a:pt x="259" y="321"/>
                  </a:lnTo>
                  <a:lnTo>
                    <a:pt x="225" y="326"/>
                  </a:lnTo>
                  <a:lnTo>
                    <a:pt x="194" y="332"/>
                  </a:lnTo>
                  <a:lnTo>
                    <a:pt x="164" y="337"/>
                  </a:lnTo>
                  <a:lnTo>
                    <a:pt x="136" y="345"/>
                  </a:lnTo>
                  <a:lnTo>
                    <a:pt x="110" y="352"/>
                  </a:lnTo>
                  <a:lnTo>
                    <a:pt x="86" y="361"/>
                  </a:lnTo>
                  <a:lnTo>
                    <a:pt x="83" y="362"/>
                  </a:lnTo>
                  <a:lnTo>
                    <a:pt x="81" y="362"/>
                  </a:lnTo>
                  <a:lnTo>
                    <a:pt x="76" y="361"/>
                  </a:lnTo>
                  <a:lnTo>
                    <a:pt x="72" y="359"/>
                  </a:lnTo>
                  <a:lnTo>
                    <a:pt x="69" y="357"/>
                  </a:lnTo>
                  <a:lnTo>
                    <a:pt x="67" y="352"/>
                  </a:lnTo>
                  <a:lnTo>
                    <a:pt x="66" y="349"/>
                  </a:lnTo>
                  <a:lnTo>
                    <a:pt x="66" y="346"/>
                  </a:lnTo>
                  <a:lnTo>
                    <a:pt x="66" y="344"/>
                  </a:lnTo>
                  <a:lnTo>
                    <a:pt x="67" y="341"/>
                  </a:lnTo>
                  <a:lnTo>
                    <a:pt x="68" y="339"/>
                  </a:lnTo>
                  <a:lnTo>
                    <a:pt x="70" y="336"/>
                  </a:lnTo>
                  <a:lnTo>
                    <a:pt x="72" y="334"/>
                  </a:lnTo>
                  <a:lnTo>
                    <a:pt x="75" y="333"/>
                  </a:lnTo>
                  <a:lnTo>
                    <a:pt x="100" y="325"/>
                  </a:lnTo>
                  <a:lnTo>
                    <a:pt x="127" y="316"/>
                  </a:lnTo>
                  <a:lnTo>
                    <a:pt x="157" y="309"/>
                  </a:lnTo>
                  <a:lnTo>
                    <a:pt x="188" y="302"/>
                  </a:lnTo>
                  <a:lnTo>
                    <a:pt x="220" y="297"/>
                  </a:lnTo>
                  <a:lnTo>
                    <a:pt x="254" y="291"/>
                  </a:lnTo>
                  <a:lnTo>
                    <a:pt x="290" y="288"/>
                  </a:lnTo>
                  <a:lnTo>
                    <a:pt x="326" y="285"/>
                  </a:lnTo>
                  <a:lnTo>
                    <a:pt x="329" y="285"/>
                  </a:lnTo>
                  <a:lnTo>
                    <a:pt x="332" y="286"/>
                  </a:lnTo>
                  <a:lnTo>
                    <a:pt x="335" y="287"/>
                  </a:lnTo>
                  <a:lnTo>
                    <a:pt x="337" y="288"/>
                  </a:lnTo>
                  <a:lnTo>
                    <a:pt x="339" y="290"/>
                  </a:lnTo>
                  <a:lnTo>
                    <a:pt x="340" y="293"/>
                  </a:lnTo>
                  <a:lnTo>
                    <a:pt x="341" y="296"/>
                  </a:lnTo>
                  <a:lnTo>
                    <a:pt x="342" y="299"/>
                  </a:lnTo>
                  <a:lnTo>
                    <a:pt x="342" y="302"/>
                  </a:lnTo>
                  <a:lnTo>
                    <a:pt x="341" y="305"/>
                  </a:lnTo>
                  <a:lnTo>
                    <a:pt x="340" y="307"/>
                  </a:lnTo>
                  <a:lnTo>
                    <a:pt x="338" y="310"/>
                  </a:lnTo>
                  <a:lnTo>
                    <a:pt x="336" y="312"/>
                  </a:lnTo>
                  <a:lnTo>
                    <a:pt x="334" y="314"/>
                  </a:lnTo>
                  <a:lnTo>
                    <a:pt x="332" y="315"/>
                  </a:lnTo>
                  <a:lnTo>
                    <a:pt x="328" y="315"/>
                  </a:lnTo>
                  <a:close/>
                  <a:moveTo>
                    <a:pt x="328" y="429"/>
                  </a:moveTo>
                  <a:lnTo>
                    <a:pt x="293" y="432"/>
                  </a:lnTo>
                  <a:lnTo>
                    <a:pt x="259" y="435"/>
                  </a:lnTo>
                  <a:lnTo>
                    <a:pt x="225" y="440"/>
                  </a:lnTo>
                  <a:lnTo>
                    <a:pt x="194" y="446"/>
                  </a:lnTo>
                  <a:lnTo>
                    <a:pt x="164" y="452"/>
                  </a:lnTo>
                  <a:lnTo>
                    <a:pt x="136" y="459"/>
                  </a:lnTo>
                  <a:lnTo>
                    <a:pt x="110" y="466"/>
                  </a:lnTo>
                  <a:lnTo>
                    <a:pt x="86" y="475"/>
                  </a:lnTo>
                  <a:lnTo>
                    <a:pt x="83" y="476"/>
                  </a:lnTo>
                  <a:lnTo>
                    <a:pt x="81" y="476"/>
                  </a:lnTo>
                  <a:lnTo>
                    <a:pt x="76" y="475"/>
                  </a:lnTo>
                  <a:lnTo>
                    <a:pt x="72" y="474"/>
                  </a:lnTo>
                  <a:lnTo>
                    <a:pt x="69" y="470"/>
                  </a:lnTo>
                  <a:lnTo>
                    <a:pt x="67" y="466"/>
                  </a:lnTo>
                  <a:lnTo>
                    <a:pt x="66" y="463"/>
                  </a:lnTo>
                  <a:lnTo>
                    <a:pt x="66" y="461"/>
                  </a:lnTo>
                  <a:lnTo>
                    <a:pt x="66" y="458"/>
                  </a:lnTo>
                  <a:lnTo>
                    <a:pt x="67" y="454"/>
                  </a:lnTo>
                  <a:lnTo>
                    <a:pt x="68" y="452"/>
                  </a:lnTo>
                  <a:lnTo>
                    <a:pt x="70" y="450"/>
                  </a:lnTo>
                  <a:lnTo>
                    <a:pt x="72" y="448"/>
                  </a:lnTo>
                  <a:lnTo>
                    <a:pt x="75" y="447"/>
                  </a:lnTo>
                  <a:lnTo>
                    <a:pt x="100" y="438"/>
                  </a:lnTo>
                  <a:lnTo>
                    <a:pt x="128" y="430"/>
                  </a:lnTo>
                  <a:lnTo>
                    <a:pt x="157" y="422"/>
                  </a:lnTo>
                  <a:lnTo>
                    <a:pt x="188" y="416"/>
                  </a:lnTo>
                  <a:lnTo>
                    <a:pt x="220" y="410"/>
                  </a:lnTo>
                  <a:lnTo>
                    <a:pt x="254" y="406"/>
                  </a:lnTo>
                  <a:lnTo>
                    <a:pt x="290" y="402"/>
                  </a:lnTo>
                  <a:lnTo>
                    <a:pt x="326" y="399"/>
                  </a:lnTo>
                  <a:lnTo>
                    <a:pt x="329" y="399"/>
                  </a:lnTo>
                  <a:lnTo>
                    <a:pt x="333" y="400"/>
                  </a:lnTo>
                  <a:lnTo>
                    <a:pt x="335" y="401"/>
                  </a:lnTo>
                  <a:lnTo>
                    <a:pt x="337" y="403"/>
                  </a:lnTo>
                  <a:lnTo>
                    <a:pt x="339" y="405"/>
                  </a:lnTo>
                  <a:lnTo>
                    <a:pt x="340" y="407"/>
                  </a:lnTo>
                  <a:lnTo>
                    <a:pt x="341" y="409"/>
                  </a:lnTo>
                  <a:lnTo>
                    <a:pt x="342" y="413"/>
                  </a:lnTo>
                  <a:lnTo>
                    <a:pt x="342" y="416"/>
                  </a:lnTo>
                  <a:lnTo>
                    <a:pt x="341" y="419"/>
                  </a:lnTo>
                  <a:lnTo>
                    <a:pt x="340" y="421"/>
                  </a:lnTo>
                  <a:lnTo>
                    <a:pt x="338" y="423"/>
                  </a:lnTo>
                  <a:lnTo>
                    <a:pt x="336" y="425"/>
                  </a:lnTo>
                  <a:lnTo>
                    <a:pt x="334" y="428"/>
                  </a:lnTo>
                  <a:lnTo>
                    <a:pt x="332" y="429"/>
                  </a:lnTo>
                  <a:lnTo>
                    <a:pt x="328" y="429"/>
                  </a:lnTo>
                  <a:close/>
                  <a:moveTo>
                    <a:pt x="328" y="542"/>
                  </a:moveTo>
                  <a:lnTo>
                    <a:pt x="293" y="546"/>
                  </a:lnTo>
                  <a:lnTo>
                    <a:pt x="259" y="549"/>
                  </a:lnTo>
                  <a:lnTo>
                    <a:pt x="225" y="554"/>
                  </a:lnTo>
                  <a:lnTo>
                    <a:pt x="194" y="559"/>
                  </a:lnTo>
                  <a:lnTo>
                    <a:pt x="164" y="566"/>
                  </a:lnTo>
                  <a:lnTo>
                    <a:pt x="136" y="572"/>
                  </a:lnTo>
                  <a:lnTo>
                    <a:pt x="110" y="581"/>
                  </a:lnTo>
                  <a:lnTo>
                    <a:pt x="86" y="588"/>
                  </a:lnTo>
                  <a:lnTo>
                    <a:pt x="83" y="590"/>
                  </a:lnTo>
                  <a:lnTo>
                    <a:pt x="81" y="590"/>
                  </a:lnTo>
                  <a:lnTo>
                    <a:pt x="76" y="590"/>
                  </a:lnTo>
                  <a:lnTo>
                    <a:pt x="72" y="587"/>
                  </a:lnTo>
                  <a:lnTo>
                    <a:pt x="69" y="584"/>
                  </a:lnTo>
                  <a:lnTo>
                    <a:pt x="67" y="580"/>
                  </a:lnTo>
                  <a:lnTo>
                    <a:pt x="66" y="577"/>
                  </a:lnTo>
                  <a:lnTo>
                    <a:pt x="66" y="575"/>
                  </a:lnTo>
                  <a:lnTo>
                    <a:pt x="66" y="571"/>
                  </a:lnTo>
                  <a:lnTo>
                    <a:pt x="67" y="569"/>
                  </a:lnTo>
                  <a:lnTo>
                    <a:pt x="68" y="566"/>
                  </a:lnTo>
                  <a:lnTo>
                    <a:pt x="70" y="564"/>
                  </a:lnTo>
                  <a:lnTo>
                    <a:pt x="72" y="562"/>
                  </a:lnTo>
                  <a:lnTo>
                    <a:pt x="75" y="561"/>
                  </a:lnTo>
                  <a:lnTo>
                    <a:pt x="100" y="552"/>
                  </a:lnTo>
                  <a:lnTo>
                    <a:pt x="128" y="543"/>
                  </a:lnTo>
                  <a:lnTo>
                    <a:pt x="157" y="537"/>
                  </a:lnTo>
                  <a:lnTo>
                    <a:pt x="188" y="531"/>
                  </a:lnTo>
                  <a:lnTo>
                    <a:pt x="220" y="524"/>
                  </a:lnTo>
                  <a:lnTo>
                    <a:pt x="254" y="520"/>
                  </a:lnTo>
                  <a:lnTo>
                    <a:pt x="290" y="516"/>
                  </a:lnTo>
                  <a:lnTo>
                    <a:pt x="326" y="512"/>
                  </a:lnTo>
                  <a:lnTo>
                    <a:pt x="329" y="512"/>
                  </a:lnTo>
                  <a:lnTo>
                    <a:pt x="332" y="513"/>
                  </a:lnTo>
                  <a:lnTo>
                    <a:pt x="335" y="514"/>
                  </a:lnTo>
                  <a:lnTo>
                    <a:pt x="337" y="517"/>
                  </a:lnTo>
                  <a:lnTo>
                    <a:pt x="339" y="519"/>
                  </a:lnTo>
                  <a:lnTo>
                    <a:pt x="340" y="521"/>
                  </a:lnTo>
                  <a:lnTo>
                    <a:pt x="341" y="524"/>
                  </a:lnTo>
                  <a:lnTo>
                    <a:pt x="342" y="526"/>
                  </a:lnTo>
                  <a:lnTo>
                    <a:pt x="342" y="529"/>
                  </a:lnTo>
                  <a:lnTo>
                    <a:pt x="341" y="533"/>
                  </a:lnTo>
                  <a:lnTo>
                    <a:pt x="340" y="535"/>
                  </a:lnTo>
                  <a:lnTo>
                    <a:pt x="338" y="538"/>
                  </a:lnTo>
                  <a:lnTo>
                    <a:pt x="336" y="539"/>
                  </a:lnTo>
                  <a:lnTo>
                    <a:pt x="334" y="541"/>
                  </a:lnTo>
                  <a:lnTo>
                    <a:pt x="332" y="542"/>
                  </a:lnTo>
                  <a:lnTo>
                    <a:pt x="328" y="542"/>
                  </a:lnTo>
                  <a:close/>
                  <a:moveTo>
                    <a:pt x="407" y="0"/>
                  </a:moveTo>
                  <a:lnTo>
                    <a:pt x="371" y="1"/>
                  </a:lnTo>
                  <a:lnTo>
                    <a:pt x="337" y="2"/>
                  </a:lnTo>
                  <a:lnTo>
                    <a:pt x="304" y="4"/>
                  </a:lnTo>
                  <a:lnTo>
                    <a:pt x="270" y="7"/>
                  </a:lnTo>
                  <a:lnTo>
                    <a:pt x="239" y="10"/>
                  </a:lnTo>
                  <a:lnTo>
                    <a:pt x="210" y="15"/>
                  </a:lnTo>
                  <a:lnTo>
                    <a:pt x="181" y="19"/>
                  </a:lnTo>
                  <a:lnTo>
                    <a:pt x="155" y="25"/>
                  </a:lnTo>
                  <a:lnTo>
                    <a:pt x="129" y="32"/>
                  </a:lnTo>
                  <a:lnTo>
                    <a:pt x="105" y="38"/>
                  </a:lnTo>
                  <a:lnTo>
                    <a:pt x="84" y="46"/>
                  </a:lnTo>
                  <a:lnTo>
                    <a:pt x="63" y="54"/>
                  </a:lnTo>
                  <a:lnTo>
                    <a:pt x="44" y="63"/>
                  </a:lnTo>
                  <a:lnTo>
                    <a:pt x="28" y="71"/>
                  </a:lnTo>
                  <a:lnTo>
                    <a:pt x="13" y="81"/>
                  </a:lnTo>
                  <a:lnTo>
                    <a:pt x="0" y="92"/>
                  </a:lnTo>
                  <a:lnTo>
                    <a:pt x="0" y="774"/>
                  </a:lnTo>
                  <a:lnTo>
                    <a:pt x="1" y="769"/>
                  </a:lnTo>
                  <a:lnTo>
                    <a:pt x="2" y="763"/>
                  </a:lnTo>
                  <a:lnTo>
                    <a:pt x="4" y="758"/>
                  </a:lnTo>
                  <a:lnTo>
                    <a:pt x="8" y="753"/>
                  </a:lnTo>
                  <a:lnTo>
                    <a:pt x="12" y="747"/>
                  </a:lnTo>
                  <a:lnTo>
                    <a:pt x="17" y="743"/>
                  </a:lnTo>
                  <a:lnTo>
                    <a:pt x="23" y="738"/>
                  </a:lnTo>
                  <a:lnTo>
                    <a:pt x="30" y="732"/>
                  </a:lnTo>
                  <a:lnTo>
                    <a:pt x="46" y="721"/>
                  </a:lnTo>
                  <a:lnTo>
                    <a:pt x="64" y="712"/>
                  </a:lnTo>
                  <a:lnTo>
                    <a:pt x="87" y="703"/>
                  </a:lnTo>
                  <a:lnTo>
                    <a:pt x="113" y="695"/>
                  </a:lnTo>
                  <a:lnTo>
                    <a:pt x="141" y="686"/>
                  </a:lnTo>
                  <a:lnTo>
                    <a:pt x="172" y="679"/>
                  </a:lnTo>
                  <a:lnTo>
                    <a:pt x="205" y="672"/>
                  </a:lnTo>
                  <a:lnTo>
                    <a:pt x="240" y="667"/>
                  </a:lnTo>
                  <a:lnTo>
                    <a:pt x="279" y="662"/>
                  </a:lnTo>
                  <a:lnTo>
                    <a:pt x="320" y="659"/>
                  </a:lnTo>
                  <a:lnTo>
                    <a:pt x="363" y="657"/>
                  </a:lnTo>
                  <a:lnTo>
                    <a:pt x="407" y="657"/>
                  </a:lnTo>
                  <a:lnTo>
                    <a:pt x="410" y="656"/>
                  </a:lnTo>
                  <a:lnTo>
                    <a:pt x="413" y="655"/>
                  </a:lnTo>
                  <a:lnTo>
                    <a:pt x="415" y="654"/>
                  </a:lnTo>
                  <a:lnTo>
                    <a:pt x="417" y="652"/>
                  </a:lnTo>
                  <a:lnTo>
                    <a:pt x="419" y="650"/>
                  </a:lnTo>
                  <a:lnTo>
                    <a:pt x="421" y="647"/>
                  </a:lnTo>
                  <a:lnTo>
                    <a:pt x="422" y="644"/>
                  </a:lnTo>
                  <a:lnTo>
                    <a:pt x="422" y="642"/>
                  </a:lnTo>
                  <a:lnTo>
                    <a:pt x="422" y="15"/>
                  </a:lnTo>
                  <a:lnTo>
                    <a:pt x="422" y="12"/>
                  </a:lnTo>
                  <a:lnTo>
                    <a:pt x="421" y="9"/>
                  </a:lnTo>
                  <a:lnTo>
                    <a:pt x="419" y="7"/>
                  </a:lnTo>
                  <a:lnTo>
                    <a:pt x="417" y="5"/>
                  </a:lnTo>
                  <a:lnTo>
                    <a:pt x="415" y="3"/>
                  </a:lnTo>
                  <a:lnTo>
                    <a:pt x="413" y="2"/>
                  </a:lnTo>
                  <a:lnTo>
                    <a:pt x="410" y="1"/>
                  </a:lnTo>
                  <a:lnTo>
                    <a:pt x="4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350"/>
            </a:p>
          </p:txBody>
        </p:sp>
      </p:grpSp>
      <p:grpSp>
        <p:nvGrpSpPr>
          <p:cNvPr id="17" name="Group 16"/>
          <p:cNvGrpSpPr/>
          <p:nvPr userDrawn="1"/>
        </p:nvGrpSpPr>
        <p:grpSpPr>
          <a:xfrm>
            <a:off x="3238366" y="169010"/>
            <a:ext cx="1599313" cy="1599313"/>
            <a:chOff x="7613650" y="1387475"/>
            <a:chExt cx="284163" cy="284163"/>
          </a:xfrm>
          <a:solidFill>
            <a:schemeClr val="accent1">
              <a:lumMod val="60000"/>
              <a:lumOff val="40000"/>
              <a:alpha val="11000"/>
            </a:schemeClr>
          </a:solidFill>
        </p:grpSpPr>
        <p:sp>
          <p:nvSpPr>
            <p:cNvPr id="18" name="Freeform 4359"/>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4360"/>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0" name="Group 19">
            <a:extLst>
              <a:ext uri="{FF2B5EF4-FFF2-40B4-BE49-F238E27FC236}">
                <a16:creationId xmlns:a16="http://schemas.microsoft.com/office/drawing/2014/main" id="{ED50E466-083A-4FF0-B186-EE86E90A89B7}"/>
              </a:ext>
            </a:extLst>
          </p:cNvPr>
          <p:cNvGrpSpPr/>
          <p:nvPr userDrawn="1"/>
        </p:nvGrpSpPr>
        <p:grpSpPr>
          <a:xfrm rot="20733007">
            <a:off x="299423" y="4794075"/>
            <a:ext cx="1160917" cy="1160917"/>
            <a:chOff x="1450975" y="771525"/>
            <a:chExt cx="287338" cy="287338"/>
          </a:xfrm>
          <a:solidFill>
            <a:schemeClr val="accent1">
              <a:lumMod val="60000"/>
              <a:lumOff val="40000"/>
              <a:alpha val="11000"/>
            </a:schemeClr>
          </a:solidFill>
        </p:grpSpPr>
        <p:sp>
          <p:nvSpPr>
            <p:cNvPr id="21" name="Freeform 277">
              <a:extLst>
                <a:ext uri="{FF2B5EF4-FFF2-40B4-BE49-F238E27FC236}">
                  <a16:creationId xmlns:a16="http://schemas.microsoft.com/office/drawing/2014/main" id="{50648C8A-E3BA-4D82-9220-9D86E894F067}"/>
                </a:ext>
              </a:extLst>
            </p:cNvPr>
            <p:cNvSpPr>
              <a:spLocks noEditPoints="1"/>
            </p:cNvSpPr>
            <p:nvPr/>
          </p:nvSpPr>
          <p:spPr bwMode="auto">
            <a:xfrm>
              <a:off x="1450975" y="771525"/>
              <a:ext cx="134938" cy="133350"/>
            </a:xfrm>
            <a:custGeom>
              <a:avLst/>
              <a:gdLst>
                <a:gd name="T0" fmla="*/ 211 w 422"/>
                <a:gd name="T1" fmla="*/ 135 h 422"/>
                <a:gd name="T2" fmla="*/ 213 w 422"/>
                <a:gd name="T3" fmla="*/ 130 h 422"/>
                <a:gd name="T4" fmla="*/ 216 w 422"/>
                <a:gd name="T5" fmla="*/ 124 h 422"/>
                <a:gd name="T6" fmla="*/ 221 w 422"/>
                <a:gd name="T7" fmla="*/ 121 h 422"/>
                <a:gd name="T8" fmla="*/ 226 w 422"/>
                <a:gd name="T9" fmla="*/ 120 h 422"/>
                <a:gd name="T10" fmla="*/ 232 w 422"/>
                <a:gd name="T11" fmla="*/ 121 h 422"/>
                <a:gd name="T12" fmla="*/ 237 w 422"/>
                <a:gd name="T13" fmla="*/ 124 h 422"/>
                <a:gd name="T14" fmla="*/ 240 w 422"/>
                <a:gd name="T15" fmla="*/ 130 h 422"/>
                <a:gd name="T16" fmla="*/ 241 w 422"/>
                <a:gd name="T17" fmla="*/ 135 h 422"/>
                <a:gd name="T18" fmla="*/ 317 w 422"/>
                <a:gd name="T19" fmla="*/ 211 h 422"/>
                <a:gd name="T20" fmla="*/ 323 w 422"/>
                <a:gd name="T21" fmla="*/ 212 h 422"/>
                <a:gd name="T22" fmla="*/ 327 w 422"/>
                <a:gd name="T23" fmla="*/ 216 h 422"/>
                <a:gd name="T24" fmla="*/ 331 w 422"/>
                <a:gd name="T25" fmla="*/ 220 h 422"/>
                <a:gd name="T26" fmla="*/ 332 w 422"/>
                <a:gd name="T27" fmla="*/ 226 h 422"/>
                <a:gd name="T28" fmla="*/ 331 w 422"/>
                <a:gd name="T29" fmla="*/ 232 h 422"/>
                <a:gd name="T30" fmla="*/ 327 w 422"/>
                <a:gd name="T31" fmla="*/ 237 h 422"/>
                <a:gd name="T32" fmla="*/ 323 w 422"/>
                <a:gd name="T33" fmla="*/ 240 h 422"/>
                <a:gd name="T34" fmla="*/ 317 w 422"/>
                <a:gd name="T35" fmla="*/ 241 h 422"/>
                <a:gd name="T36" fmla="*/ 241 w 422"/>
                <a:gd name="T37" fmla="*/ 316 h 422"/>
                <a:gd name="T38" fmla="*/ 240 w 422"/>
                <a:gd name="T39" fmla="*/ 322 h 422"/>
                <a:gd name="T40" fmla="*/ 237 w 422"/>
                <a:gd name="T41" fmla="*/ 327 h 422"/>
                <a:gd name="T42" fmla="*/ 232 w 422"/>
                <a:gd name="T43" fmla="*/ 330 h 422"/>
                <a:gd name="T44" fmla="*/ 226 w 422"/>
                <a:gd name="T45" fmla="*/ 331 h 422"/>
                <a:gd name="T46" fmla="*/ 221 w 422"/>
                <a:gd name="T47" fmla="*/ 330 h 422"/>
                <a:gd name="T48" fmla="*/ 216 w 422"/>
                <a:gd name="T49" fmla="*/ 327 h 422"/>
                <a:gd name="T50" fmla="*/ 213 w 422"/>
                <a:gd name="T51" fmla="*/ 322 h 422"/>
                <a:gd name="T52" fmla="*/ 211 w 422"/>
                <a:gd name="T53" fmla="*/ 316 h 422"/>
                <a:gd name="T54" fmla="*/ 136 w 422"/>
                <a:gd name="T55" fmla="*/ 241 h 422"/>
                <a:gd name="T56" fmla="*/ 130 w 422"/>
                <a:gd name="T57" fmla="*/ 240 h 422"/>
                <a:gd name="T58" fmla="*/ 126 w 422"/>
                <a:gd name="T59" fmla="*/ 237 h 422"/>
                <a:gd name="T60" fmla="*/ 122 w 422"/>
                <a:gd name="T61" fmla="*/ 232 h 422"/>
                <a:gd name="T62" fmla="*/ 121 w 422"/>
                <a:gd name="T63" fmla="*/ 226 h 422"/>
                <a:gd name="T64" fmla="*/ 122 w 422"/>
                <a:gd name="T65" fmla="*/ 220 h 422"/>
                <a:gd name="T66" fmla="*/ 126 w 422"/>
                <a:gd name="T67" fmla="*/ 216 h 422"/>
                <a:gd name="T68" fmla="*/ 130 w 422"/>
                <a:gd name="T69" fmla="*/ 212 h 422"/>
                <a:gd name="T70" fmla="*/ 136 w 422"/>
                <a:gd name="T71" fmla="*/ 211 h 422"/>
                <a:gd name="T72" fmla="*/ 0 w 422"/>
                <a:gd name="T73" fmla="*/ 129 h 422"/>
                <a:gd name="T74" fmla="*/ 422 w 422"/>
                <a:gd name="T75" fmla="*/ 422 h 422"/>
                <a:gd name="T76" fmla="*/ 130 w 422"/>
                <a:gd name="T77" fmla="*/ 0 h 422"/>
                <a:gd name="T78" fmla="*/ 103 w 422"/>
                <a:gd name="T79" fmla="*/ 2 h 422"/>
                <a:gd name="T80" fmla="*/ 80 w 422"/>
                <a:gd name="T81" fmla="*/ 10 h 422"/>
                <a:gd name="T82" fmla="*/ 57 w 422"/>
                <a:gd name="T83" fmla="*/ 23 h 422"/>
                <a:gd name="T84" fmla="*/ 39 w 422"/>
                <a:gd name="T85" fmla="*/ 38 h 422"/>
                <a:gd name="T86" fmla="*/ 23 w 422"/>
                <a:gd name="T87" fmla="*/ 57 h 422"/>
                <a:gd name="T88" fmla="*/ 11 w 422"/>
                <a:gd name="T89" fmla="*/ 79 h 422"/>
                <a:gd name="T90" fmla="*/ 3 w 422"/>
                <a:gd name="T91" fmla="*/ 103 h 422"/>
                <a:gd name="T92" fmla="*/ 0 w 422"/>
                <a:gd name="T93" fmla="*/ 129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2" h="422">
                  <a:moveTo>
                    <a:pt x="211" y="211"/>
                  </a:moveTo>
                  <a:lnTo>
                    <a:pt x="211" y="135"/>
                  </a:lnTo>
                  <a:lnTo>
                    <a:pt x="211" y="133"/>
                  </a:lnTo>
                  <a:lnTo>
                    <a:pt x="213" y="130"/>
                  </a:lnTo>
                  <a:lnTo>
                    <a:pt x="214" y="128"/>
                  </a:lnTo>
                  <a:lnTo>
                    <a:pt x="216" y="124"/>
                  </a:lnTo>
                  <a:lnTo>
                    <a:pt x="218" y="123"/>
                  </a:lnTo>
                  <a:lnTo>
                    <a:pt x="221" y="121"/>
                  </a:lnTo>
                  <a:lnTo>
                    <a:pt x="223" y="121"/>
                  </a:lnTo>
                  <a:lnTo>
                    <a:pt x="226" y="120"/>
                  </a:lnTo>
                  <a:lnTo>
                    <a:pt x="230" y="121"/>
                  </a:lnTo>
                  <a:lnTo>
                    <a:pt x="232" y="121"/>
                  </a:lnTo>
                  <a:lnTo>
                    <a:pt x="235" y="123"/>
                  </a:lnTo>
                  <a:lnTo>
                    <a:pt x="237" y="124"/>
                  </a:lnTo>
                  <a:lnTo>
                    <a:pt x="239" y="128"/>
                  </a:lnTo>
                  <a:lnTo>
                    <a:pt x="240" y="130"/>
                  </a:lnTo>
                  <a:lnTo>
                    <a:pt x="241" y="133"/>
                  </a:lnTo>
                  <a:lnTo>
                    <a:pt x="241" y="135"/>
                  </a:lnTo>
                  <a:lnTo>
                    <a:pt x="241" y="211"/>
                  </a:lnTo>
                  <a:lnTo>
                    <a:pt x="317" y="211"/>
                  </a:lnTo>
                  <a:lnTo>
                    <a:pt x="320" y="211"/>
                  </a:lnTo>
                  <a:lnTo>
                    <a:pt x="323" y="212"/>
                  </a:lnTo>
                  <a:lnTo>
                    <a:pt x="325" y="213"/>
                  </a:lnTo>
                  <a:lnTo>
                    <a:pt x="327" y="216"/>
                  </a:lnTo>
                  <a:lnTo>
                    <a:pt x="329" y="218"/>
                  </a:lnTo>
                  <a:lnTo>
                    <a:pt x="331" y="220"/>
                  </a:lnTo>
                  <a:lnTo>
                    <a:pt x="332" y="223"/>
                  </a:lnTo>
                  <a:lnTo>
                    <a:pt x="332" y="226"/>
                  </a:lnTo>
                  <a:lnTo>
                    <a:pt x="332" y="228"/>
                  </a:lnTo>
                  <a:lnTo>
                    <a:pt x="331" y="232"/>
                  </a:lnTo>
                  <a:lnTo>
                    <a:pt x="329" y="234"/>
                  </a:lnTo>
                  <a:lnTo>
                    <a:pt x="327" y="237"/>
                  </a:lnTo>
                  <a:lnTo>
                    <a:pt x="325" y="238"/>
                  </a:lnTo>
                  <a:lnTo>
                    <a:pt x="323" y="240"/>
                  </a:lnTo>
                  <a:lnTo>
                    <a:pt x="320" y="240"/>
                  </a:lnTo>
                  <a:lnTo>
                    <a:pt x="317" y="241"/>
                  </a:lnTo>
                  <a:lnTo>
                    <a:pt x="241" y="241"/>
                  </a:lnTo>
                  <a:lnTo>
                    <a:pt x="241" y="316"/>
                  </a:lnTo>
                  <a:lnTo>
                    <a:pt x="241" y="320"/>
                  </a:lnTo>
                  <a:lnTo>
                    <a:pt x="240" y="322"/>
                  </a:lnTo>
                  <a:lnTo>
                    <a:pt x="239" y="325"/>
                  </a:lnTo>
                  <a:lnTo>
                    <a:pt x="237" y="327"/>
                  </a:lnTo>
                  <a:lnTo>
                    <a:pt x="235" y="328"/>
                  </a:lnTo>
                  <a:lnTo>
                    <a:pt x="232" y="330"/>
                  </a:lnTo>
                  <a:lnTo>
                    <a:pt x="230" y="331"/>
                  </a:lnTo>
                  <a:lnTo>
                    <a:pt x="226" y="331"/>
                  </a:lnTo>
                  <a:lnTo>
                    <a:pt x="223" y="331"/>
                  </a:lnTo>
                  <a:lnTo>
                    <a:pt x="221" y="330"/>
                  </a:lnTo>
                  <a:lnTo>
                    <a:pt x="218" y="328"/>
                  </a:lnTo>
                  <a:lnTo>
                    <a:pt x="216" y="327"/>
                  </a:lnTo>
                  <a:lnTo>
                    <a:pt x="214" y="325"/>
                  </a:lnTo>
                  <a:lnTo>
                    <a:pt x="213" y="322"/>
                  </a:lnTo>
                  <a:lnTo>
                    <a:pt x="211" y="320"/>
                  </a:lnTo>
                  <a:lnTo>
                    <a:pt x="211" y="316"/>
                  </a:lnTo>
                  <a:lnTo>
                    <a:pt x="211" y="241"/>
                  </a:lnTo>
                  <a:lnTo>
                    <a:pt x="136" y="241"/>
                  </a:lnTo>
                  <a:lnTo>
                    <a:pt x="133" y="240"/>
                  </a:lnTo>
                  <a:lnTo>
                    <a:pt x="130" y="240"/>
                  </a:lnTo>
                  <a:lnTo>
                    <a:pt x="128" y="238"/>
                  </a:lnTo>
                  <a:lnTo>
                    <a:pt x="126" y="237"/>
                  </a:lnTo>
                  <a:lnTo>
                    <a:pt x="124" y="234"/>
                  </a:lnTo>
                  <a:lnTo>
                    <a:pt x="122" y="232"/>
                  </a:lnTo>
                  <a:lnTo>
                    <a:pt x="121" y="228"/>
                  </a:lnTo>
                  <a:lnTo>
                    <a:pt x="121" y="226"/>
                  </a:lnTo>
                  <a:lnTo>
                    <a:pt x="121" y="223"/>
                  </a:lnTo>
                  <a:lnTo>
                    <a:pt x="122" y="220"/>
                  </a:lnTo>
                  <a:lnTo>
                    <a:pt x="124" y="218"/>
                  </a:lnTo>
                  <a:lnTo>
                    <a:pt x="126" y="216"/>
                  </a:lnTo>
                  <a:lnTo>
                    <a:pt x="128" y="213"/>
                  </a:lnTo>
                  <a:lnTo>
                    <a:pt x="130" y="212"/>
                  </a:lnTo>
                  <a:lnTo>
                    <a:pt x="133" y="211"/>
                  </a:lnTo>
                  <a:lnTo>
                    <a:pt x="136" y="211"/>
                  </a:lnTo>
                  <a:lnTo>
                    <a:pt x="211" y="211"/>
                  </a:lnTo>
                  <a:close/>
                  <a:moveTo>
                    <a:pt x="0" y="129"/>
                  </a:moveTo>
                  <a:lnTo>
                    <a:pt x="0" y="422"/>
                  </a:lnTo>
                  <a:lnTo>
                    <a:pt x="422" y="422"/>
                  </a:lnTo>
                  <a:lnTo>
                    <a:pt x="422" y="0"/>
                  </a:lnTo>
                  <a:lnTo>
                    <a:pt x="130" y="0"/>
                  </a:lnTo>
                  <a:lnTo>
                    <a:pt x="116" y="1"/>
                  </a:lnTo>
                  <a:lnTo>
                    <a:pt x="103" y="2"/>
                  </a:lnTo>
                  <a:lnTo>
                    <a:pt x="91" y="5"/>
                  </a:lnTo>
                  <a:lnTo>
                    <a:pt x="80" y="10"/>
                  </a:lnTo>
                  <a:lnTo>
                    <a:pt x="68" y="16"/>
                  </a:lnTo>
                  <a:lnTo>
                    <a:pt x="57" y="23"/>
                  </a:lnTo>
                  <a:lnTo>
                    <a:pt x="47" y="30"/>
                  </a:lnTo>
                  <a:lnTo>
                    <a:pt x="39" y="38"/>
                  </a:lnTo>
                  <a:lnTo>
                    <a:pt x="30" y="47"/>
                  </a:lnTo>
                  <a:lnTo>
                    <a:pt x="23" y="57"/>
                  </a:lnTo>
                  <a:lnTo>
                    <a:pt x="16" y="68"/>
                  </a:lnTo>
                  <a:lnTo>
                    <a:pt x="11" y="79"/>
                  </a:lnTo>
                  <a:lnTo>
                    <a:pt x="7" y="91"/>
                  </a:lnTo>
                  <a:lnTo>
                    <a:pt x="3" y="103"/>
                  </a:lnTo>
                  <a:lnTo>
                    <a:pt x="1" y="116"/>
                  </a:lnTo>
                  <a:lnTo>
                    <a:pt x="0"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 name="Freeform 278">
              <a:extLst>
                <a:ext uri="{FF2B5EF4-FFF2-40B4-BE49-F238E27FC236}">
                  <a16:creationId xmlns:a16="http://schemas.microsoft.com/office/drawing/2014/main" id="{D754983C-B4BB-4772-B3B7-407E0DABAF84}"/>
                </a:ext>
              </a:extLst>
            </p:cNvPr>
            <p:cNvSpPr>
              <a:spLocks noEditPoints="1"/>
            </p:cNvSpPr>
            <p:nvPr/>
          </p:nvSpPr>
          <p:spPr bwMode="auto">
            <a:xfrm>
              <a:off x="1450975" y="914400"/>
              <a:ext cx="134938" cy="144463"/>
            </a:xfrm>
            <a:custGeom>
              <a:avLst/>
              <a:gdLst>
                <a:gd name="T0" fmla="*/ 139 w 422"/>
                <a:gd name="T1" fmla="*/ 143 h 451"/>
                <a:gd name="T2" fmla="*/ 136 w 422"/>
                <a:gd name="T3" fmla="*/ 138 h 451"/>
                <a:gd name="T4" fmla="*/ 136 w 422"/>
                <a:gd name="T5" fmla="*/ 133 h 451"/>
                <a:gd name="T6" fmla="*/ 139 w 422"/>
                <a:gd name="T7" fmla="*/ 127 h 451"/>
                <a:gd name="T8" fmla="*/ 143 w 422"/>
                <a:gd name="T9" fmla="*/ 123 h 451"/>
                <a:gd name="T10" fmla="*/ 148 w 422"/>
                <a:gd name="T11" fmla="*/ 121 h 451"/>
                <a:gd name="T12" fmla="*/ 154 w 422"/>
                <a:gd name="T13" fmla="*/ 121 h 451"/>
                <a:gd name="T14" fmla="*/ 160 w 422"/>
                <a:gd name="T15" fmla="*/ 123 h 451"/>
                <a:gd name="T16" fmla="*/ 226 w 422"/>
                <a:gd name="T17" fmla="*/ 189 h 451"/>
                <a:gd name="T18" fmla="*/ 293 w 422"/>
                <a:gd name="T19" fmla="*/ 123 h 451"/>
                <a:gd name="T20" fmla="*/ 298 w 422"/>
                <a:gd name="T21" fmla="*/ 121 h 451"/>
                <a:gd name="T22" fmla="*/ 305 w 422"/>
                <a:gd name="T23" fmla="*/ 121 h 451"/>
                <a:gd name="T24" fmla="*/ 310 w 422"/>
                <a:gd name="T25" fmla="*/ 123 h 451"/>
                <a:gd name="T26" fmla="*/ 314 w 422"/>
                <a:gd name="T27" fmla="*/ 127 h 451"/>
                <a:gd name="T28" fmla="*/ 317 w 422"/>
                <a:gd name="T29" fmla="*/ 133 h 451"/>
                <a:gd name="T30" fmla="*/ 317 w 422"/>
                <a:gd name="T31" fmla="*/ 138 h 451"/>
                <a:gd name="T32" fmla="*/ 314 w 422"/>
                <a:gd name="T33" fmla="*/ 143 h 451"/>
                <a:gd name="T34" fmla="*/ 248 w 422"/>
                <a:gd name="T35" fmla="*/ 211 h 451"/>
                <a:gd name="T36" fmla="*/ 314 w 422"/>
                <a:gd name="T37" fmla="*/ 277 h 451"/>
                <a:gd name="T38" fmla="*/ 317 w 422"/>
                <a:gd name="T39" fmla="*/ 283 h 451"/>
                <a:gd name="T40" fmla="*/ 317 w 422"/>
                <a:gd name="T41" fmla="*/ 289 h 451"/>
                <a:gd name="T42" fmla="*/ 314 w 422"/>
                <a:gd name="T43" fmla="*/ 295 h 451"/>
                <a:gd name="T44" fmla="*/ 310 w 422"/>
                <a:gd name="T45" fmla="*/ 299 h 451"/>
                <a:gd name="T46" fmla="*/ 305 w 422"/>
                <a:gd name="T47" fmla="*/ 301 h 451"/>
                <a:gd name="T48" fmla="*/ 298 w 422"/>
                <a:gd name="T49" fmla="*/ 301 h 451"/>
                <a:gd name="T50" fmla="*/ 293 w 422"/>
                <a:gd name="T51" fmla="*/ 299 h 451"/>
                <a:gd name="T52" fmla="*/ 226 w 422"/>
                <a:gd name="T53" fmla="*/ 231 h 451"/>
                <a:gd name="T54" fmla="*/ 160 w 422"/>
                <a:gd name="T55" fmla="*/ 298 h 451"/>
                <a:gd name="T56" fmla="*/ 154 w 422"/>
                <a:gd name="T57" fmla="*/ 301 h 451"/>
                <a:gd name="T58" fmla="*/ 148 w 422"/>
                <a:gd name="T59" fmla="*/ 301 h 451"/>
                <a:gd name="T60" fmla="*/ 143 w 422"/>
                <a:gd name="T61" fmla="*/ 299 h 451"/>
                <a:gd name="T62" fmla="*/ 139 w 422"/>
                <a:gd name="T63" fmla="*/ 295 h 451"/>
                <a:gd name="T64" fmla="*/ 136 w 422"/>
                <a:gd name="T65" fmla="*/ 288 h 451"/>
                <a:gd name="T66" fmla="*/ 136 w 422"/>
                <a:gd name="T67" fmla="*/ 283 h 451"/>
                <a:gd name="T68" fmla="*/ 139 w 422"/>
                <a:gd name="T69" fmla="*/ 277 h 451"/>
                <a:gd name="T70" fmla="*/ 205 w 422"/>
                <a:gd name="T71" fmla="*/ 211 h 451"/>
                <a:gd name="T72" fmla="*/ 0 w 422"/>
                <a:gd name="T73" fmla="*/ 322 h 451"/>
                <a:gd name="T74" fmla="*/ 3 w 422"/>
                <a:gd name="T75" fmla="*/ 348 h 451"/>
                <a:gd name="T76" fmla="*/ 11 w 422"/>
                <a:gd name="T77" fmla="*/ 373 h 451"/>
                <a:gd name="T78" fmla="*/ 23 w 422"/>
                <a:gd name="T79" fmla="*/ 394 h 451"/>
                <a:gd name="T80" fmla="*/ 39 w 422"/>
                <a:gd name="T81" fmla="*/ 414 h 451"/>
                <a:gd name="T82" fmla="*/ 57 w 422"/>
                <a:gd name="T83" fmla="*/ 430 h 451"/>
                <a:gd name="T84" fmla="*/ 80 w 422"/>
                <a:gd name="T85" fmla="*/ 442 h 451"/>
                <a:gd name="T86" fmla="*/ 103 w 422"/>
                <a:gd name="T87" fmla="*/ 449 h 451"/>
                <a:gd name="T88" fmla="*/ 130 w 422"/>
                <a:gd name="T89" fmla="*/ 451 h 451"/>
                <a:gd name="T90" fmla="*/ 422 w 422"/>
                <a:gd name="T91" fmla="*/ 0 h 451"/>
                <a:gd name="T92" fmla="*/ 0 w 422"/>
                <a:gd name="T93" fmla="*/ 32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2" h="451">
                  <a:moveTo>
                    <a:pt x="141" y="145"/>
                  </a:moveTo>
                  <a:lnTo>
                    <a:pt x="139" y="143"/>
                  </a:lnTo>
                  <a:lnTo>
                    <a:pt x="137" y="141"/>
                  </a:lnTo>
                  <a:lnTo>
                    <a:pt x="136" y="138"/>
                  </a:lnTo>
                  <a:lnTo>
                    <a:pt x="136" y="135"/>
                  </a:lnTo>
                  <a:lnTo>
                    <a:pt x="136" y="133"/>
                  </a:lnTo>
                  <a:lnTo>
                    <a:pt x="137" y="129"/>
                  </a:lnTo>
                  <a:lnTo>
                    <a:pt x="139" y="127"/>
                  </a:lnTo>
                  <a:lnTo>
                    <a:pt x="141" y="125"/>
                  </a:lnTo>
                  <a:lnTo>
                    <a:pt x="143" y="123"/>
                  </a:lnTo>
                  <a:lnTo>
                    <a:pt x="145" y="121"/>
                  </a:lnTo>
                  <a:lnTo>
                    <a:pt x="148" y="121"/>
                  </a:lnTo>
                  <a:lnTo>
                    <a:pt x="151" y="120"/>
                  </a:lnTo>
                  <a:lnTo>
                    <a:pt x="154" y="121"/>
                  </a:lnTo>
                  <a:lnTo>
                    <a:pt x="157" y="121"/>
                  </a:lnTo>
                  <a:lnTo>
                    <a:pt x="160" y="123"/>
                  </a:lnTo>
                  <a:lnTo>
                    <a:pt x="162" y="125"/>
                  </a:lnTo>
                  <a:lnTo>
                    <a:pt x="226" y="189"/>
                  </a:lnTo>
                  <a:lnTo>
                    <a:pt x="291" y="124"/>
                  </a:lnTo>
                  <a:lnTo>
                    <a:pt x="293" y="123"/>
                  </a:lnTo>
                  <a:lnTo>
                    <a:pt x="296" y="121"/>
                  </a:lnTo>
                  <a:lnTo>
                    <a:pt x="298" y="121"/>
                  </a:lnTo>
                  <a:lnTo>
                    <a:pt x="302" y="120"/>
                  </a:lnTo>
                  <a:lnTo>
                    <a:pt x="305" y="121"/>
                  </a:lnTo>
                  <a:lnTo>
                    <a:pt x="307" y="121"/>
                  </a:lnTo>
                  <a:lnTo>
                    <a:pt x="310" y="123"/>
                  </a:lnTo>
                  <a:lnTo>
                    <a:pt x="312" y="125"/>
                  </a:lnTo>
                  <a:lnTo>
                    <a:pt x="314" y="127"/>
                  </a:lnTo>
                  <a:lnTo>
                    <a:pt x="315" y="129"/>
                  </a:lnTo>
                  <a:lnTo>
                    <a:pt x="317" y="133"/>
                  </a:lnTo>
                  <a:lnTo>
                    <a:pt x="317" y="135"/>
                  </a:lnTo>
                  <a:lnTo>
                    <a:pt x="317" y="138"/>
                  </a:lnTo>
                  <a:lnTo>
                    <a:pt x="315" y="141"/>
                  </a:lnTo>
                  <a:lnTo>
                    <a:pt x="314" y="143"/>
                  </a:lnTo>
                  <a:lnTo>
                    <a:pt x="312" y="145"/>
                  </a:lnTo>
                  <a:lnTo>
                    <a:pt x="248" y="211"/>
                  </a:lnTo>
                  <a:lnTo>
                    <a:pt x="312" y="275"/>
                  </a:lnTo>
                  <a:lnTo>
                    <a:pt x="314" y="277"/>
                  </a:lnTo>
                  <a:lnTo>
                    <a:pt x="315" y="281"/>
                  </a:lnTo>
                  <a:lnTo>
                    <a:pt x="317" y="283"/>
                  </a:lnTo>
                  <a:lnTo>
                    <a:pt x="317" y="286"/>
                  </a:lnTo>
                  <a:lnTo>
                    <a:pt x="317" y="289"/>
                  </a:lnTo>
                  <a:lnTo>
                    <a:pt x="315" y="291"/>
                  </a:lnTo>
                  <a:lnTo>
                    <a:pt x="314" y="295"/>
                  </a:lnTo>
                  <a:lnTo>
                    <a:pt x="312" y="297"/>
                  </a:lnTo>
                  <a:lnTo>
                    <a:pt x="310" y="299"/>
                  </a:lnTo>
                  <a:lnTo>
                    <a:pt x="307" y="300"/>
                  </a:lnTo>
                  <a:lnTo>
                    <a:pt x="305" y="301"/>
                  </a:lnTo>
                  <a:lnTo>
                    <a:pt x="302" y="301"/>
                  </a:lnTo>
                  <a:lnTo>
                    <a:pt x="298" y="301"/>
                  </a:lnTo>
                  <a:lnTo>
                    <a:pt x="296" y="300"/>
                  </a:lnTo>
                  <a:lnTo>
                    <a:pt x="293" y="299"/>
                  </a:lnTo>
                  <a:lnTo>
                    <a:pt x="291" y="297"/>
                  </a:lnTo>
                  <a:lnTo>
                    <a:pt x="226" y="231"/>
                  </a:lnTo>
                  <a:lnTo>
                    <a:pt x="162" y="297"/>
                  </a:lnTo>
                  <a:lnTo>
                    <a:pt x="160" y="298"/>
                  </a:lnTo>
                  <a:lnTo>
                    <a:pt x="157" y="300"/>
                  </a:lnTo>
                  <a:lnTo>
                    <a:pt x="154" y="301"/>
                  </a:lnTo>
                  <a:lnTo>
                    <a:pt x="151" y="301"/>
                  </a:lnTo>
                  <a:lnTo>
                    <a:pt x="148" y="301"/>
                  </a:lnTo>
                  <a:lnTo>
                    <a:pt x="145" y="300"/>
                  </a:lnTo>
                  <a:lnTo>
                    <a:pt x="143" y="299"/>
                  </a:lnTo>
                  <a:lnTo>
                    <a:pt x="141" y="297"/>
                  </a:lnTo>
                  <a:lnTo>
                    <a:pt x="139" y="295"/>
                  </a:lnTo>
                  <a:lnTo>
                    <a:pt x="137" y="291"/>
                  </a:lnTo>
                  <a:lnTo>
                    <a:pt x="136" y="288"/>
                  </a:lnTo>
                  <a:lnTo>
                    <a:pt x="136" y="286"/>
                  </a:lnTo>
                  <a:lnTo>
                    <a:pt x="136" y="283"/>
                  </a:lnTo>
                  <a:lnTo>
                    <a:pt x="137" y="281"/>
                  </a:lnTo>
                  <a:lnTo>
                    <a:pt x="139" y="277"/>
                  </a:lnTo>
                  <a:lnTo>
                    <a:pt x="141" y="275"/>
                  </a:lnTo>
                  <a:lnTo>
                    <a:pt x="205" y="211"/>
                  </a:lnTo>
                  <a:lnTo>
                    <a:pt x="141" y="145"/>
                  </a:lnTo>
                  <a:close/>
                  <a:moveTo>
                    <a:pt x="0" y="322"/>
                  </a:moveTo>
                  <a:lnTo>
                    <a:pt x="1" y="335"/>
                  </a:lnTo>
                  <a:lnTo>
                    <a:pt x="3" y="348"/>
                  </a:lnTo>
                  <a:lnTo>
                    <a:pt x="7" y="361"/>
                  </a:lnTo>
                  <a:lnTo>
                    <a:pt x="11" y="373"/>
                  </a:lnTo>
                  <a:lnTo>
                    <a:pt x="16" y="384"/>
                  </a:lnTo>
                  <a:lnTo>
                    <a:pt x="23" y="394"/>
                  </a:lnTo>
                  <a:lnTo>
                    <a:pt x="30" y="404"/>
                  </a:lnTo>
                  <a:lnTo>
                    <a:pt x="39" y="414"/>
                  </a:lnTo>
                  <a:lnTo>
                    <a:pt x="47" y="422"/>
                  </a:lnTo>
                  <a:lnTo>
                    <a:pt x="57" y="430"/>
                  </a:lnTo>
                  <a:lnTo>
                    <a:pt x="68" y="436"/>
                  </a:lnTo>
                  <a:lnTo>
                    <a:pt x="80" y="442"/>
                  </a:lnTo>
                  <a:lnTo>
                    <a:pt x="91" y="446"/>
                  </a:lnTo>
                  <a:lnTo>
                    <a:pt x="103" y="449"/>
                  </a:lnTo>
                  <a:lnTo>
                    <a:pt x="116" y="451"/>
                  </a:lnTo>
                  <a:lnTo>
                    <a:pt x="130" y="451"/>
                  </a:lnTo>
                  <a:lnTo>
                    <a:pt x="422" y="451"/>
                  </a:lnTo>
                  <a:lnTo>
                    <a:pt x="422" y="0"/>
                  </a:lnTo>
                  <a:lnTo>
                    <a:pt x="0" y="0"/>
                  </a:lnTo>
                  <a:lnTo>
                    <a:pt x="0"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279">
              <a:extLst>
                <a:ext uri="{FF2B5EF4-FFF2-40B4-BE49-F238E27FC236}">
                  <a16:creationId xmlns:a16="http://schemas.microsoft.com/office/drawing/2014/main" id="{63A43ED7-EDCE-4EBE-AC39-56F771698B1F}"/>
                </a:ext>
              </a:extLst>
            </p:cNvPr>
            <p:cNvSpPr>
              <a:spLocks noEditPoints="1"/>
            </p:cNvSpPr>
            <p:nvPr/>
          </p:nvSpPr>
          <p:spPr bwMode="auto">
            <a:xfrm>
              <a:off x="1595438" y="771525"/>
              <a:ext cx="142875" cy="133350"/>
            </a:xfrm>
            <a:custGeom>
              <a:avLst/>
              <a:gdLst>
                <a:gd name="T0" fmla="*/ 300 w 451"/>
                <a:gd name="T1" fmla="*/ 241 h 422"/>
                <a:gd name="T2" fmla="*/ 120 w 451"/>
                <a:gd name="T3" fmla="*/ 241 h 422"/>
                <a:gd name="T4" fmla="*/ 105 w 451"/>
                <a:gd name="T5" fmla="*/ 241 h 422"/>
                <a:gd name="T6" fmla="*/ 102 w 451"/>
                <a:gd name="T7" fmla="*/ 240 h 422"/>
                <a:gd name="T8" fmla="*/ 98 w 451"/>
                <a:gd name="T9" fmla="*/ 240 h 422"/>
                <a:gd name="T10" fmla="*/ 96 w 451"/>
                <a:gd name="T11" fmla="*/ 238 h 422"/>
                <a:gd name="T12" fmla="*/ 94 w 451"/>
                <a:gd name="T13" fmla="*/ 237 h 422"/>
                <a:gd name="T14" fmla="*/ 92 w 451"/>
                <a:gd name="T15" fmla="*/ 234 h 422"/>
                <a:gd name="T16" fmla="*/ 91 w 451"/>
                <a:gd name="T17" fmla="*/ 232 h 422"/>
                <a:gd name="T18" fmla="*/ 90 w 451"/>
                <a:gd name="T19" fmla="*/ 228 h 422"/>
                <a:gd name="T20" fmla="*/ 90 w 451"/>
                <a:gd name="T21" fmla="*/ 226 h 422"/>
                <a:gd name="T22" fmla="*/ 90 w 451"/>
                <a:gd name="T23" fmla="*/ 223 h 422"/>
                <a:gd name="T24" fmla="*/ 91 w 451"/>
                <a:gd name="T25" fmla="*/ 220 h 422"/>
                <a:gd name="T26" fmla="*/ 92 w 451"/>
                <a:gd name="T27" fmla="*/ 218 h 422"/>
                <a:gd name="T28" fmla="*/ 94 w 451"/>
                <a:gd name="T29" fmla="*/ 216 h 422"/>
                <a:gd name="T30" fmla="*/ 96 w 451"/>
                <a:gd name="T31" fmla="*/ 213 h 422"/>
                <a:gd name="T32" fmla="*/ 98 w 451"/>
                <a:gd name="T33" fmla="*/ 212 h 422"/>
                <a:gd name="T34" fmla="*/ 102 w 451"/>
                <a:gd name="T35" fmla="*/ 211 h 422"/>
                <a:gd name="T36" fmla="*/ 105 w 451"/>
                <a:gd name="T37" fmla="*/ 211 h 422"/>
                <a:gd name="T38" fmla="*/ 120 w 451"/>
                <a:gd name="T39" fmla="*/ 211 h 422"/>
                <a:gd name="T40" fmla="*/ 300 w 451"/>
                <a:gd name="T41" fmla="*/ 211 h 422"/>
                <a:gd name="T42" fmla="*/ 303 w 451"/>
                <a:gd name="T43" fmla="*/ 211 h 422"/>
                <a:gd name="T44" fmla="*/ 307 w 451"/>
                <a:gd name="T45" fmla="*/ 212 h 422"/>
                <a:gd name="T46" fmla="*/ 309 w 451"/>
                <a:gd name="T47" fmla="*/ 213 h 422"/>
                <a:gd name="T48" fmla="*/ 311 w 451"/>
                <a:gd name="T49" fmla="*/ 216 h 422"/>
                <a:gd name="T50" fmla="*/ 313 w 451"/>
                <a:gd name="T51" fmla="*/ 218 h 422"/>
                <a:gd name="T52" fmla="*/ 314 w 451"/>
                <a:gd name="T53" fmla="*/ 220 h 422"/>
                <a:gd name="T54" fmla="*/ 315 w 451"/>
                <a:gd name="T55" fmla="*/ 223 h 422"/>
                <a:gd name="T56" fmla="*/ 315 w 451"/>
                <a:gd name="T57" fmla="*/ 226 h 422"/>
                <a:gd name="T58" fmla="*/ 315 w 451"/>
                <a:gd name="T59" fmla="*/ 228 h 422"/>
                <a:gd name="T60" fmla="*/ 314 w 451"/>
                <a:gd name="T61" fmla="*/ 232 h 422"/>
                <a:gd name="T62" fmla="*/ 313 w 451"/>
                <a:gd name="T63" fmla="*/ 234 h 422"/>
                <a:gd name="T64" fmla="*/ 311 w 451"/>
                <a:gd name="T65" fmla="*/ 236 h 422"/>
                <a:gd name="T66" fmla="*/ 309 w 451"/>
                <a:gd name="T67" fmla="*/ 238 h 422"/>
                <a:gd name="T68" fmla="*/ 307 w 451"/>
                <a:gd name="T69" fmla="*/ 240 h 422"/>
                <a:gd name="T70" fmla="*/ 303 w 451"/>
                <a:gd name="T71" fmla="*/ 240 h 422"/>
                <a:gd name="T72" fmla="*/ 300 w 451"/>
                <a:gd name="T73" fmla="*/ 241 h 422"/>
                <a:gd name="T74" fmla="*/ 322 w 451"/>
                <a:gd name="T75" fmla="*/ 0 h 422"/>
                <a:gd name="T76" fmla="*/ 0 w 451"/>
                <a:gd name="T77" fmla="*/ 0 h 422"/>
                <a:gd name="T78" fmla="*/ 0 w 451"/>
                <a:gd name="T79" fmla="*/ 422 h 422"/>
                <a:gd name="T80" fmla="*/ 451 w 451"/>
                <a:gd name="T81" fmla="*/ 422 h 422"/>
                <a:gd name="T82" fmla="*/ 451 w 451"/>
                <a:gd name="T83" fmla="*/ 129 h 422"/>
                <a:gd name="T84" fmla="*/ 450 w 451"/>
                <a:gd name="T85" fmla="*/ 116 h 422"/>
                <a:gd name="T86" fmla="*/ 448 w 451"/>
                <a:gd name="T87" fmla="*/ 103 h 422"/>
                <a:gd name="T88" fmla="*/ 445 w 451"/>
                <a:gd name="T89" fmla="*/ 91 h 422"/>
                <a:gd name="T90" fmla="*/ 441 w 451"/>
                <a:gd name="T91" fmla="*/ 78 h 422"/>
                <a:gd name="T92" fmla="*/ 435 w 451"/>
                <a:gd name="T93" fmla="*/ 68 h 422"/>
                <a:gd name="T94" fmla="*/ 429 w 451"/>
                <a:gd name="T95" fmla="*/ 57 h 422"/>
                <a:gd name="T96" fmla="*/ 421 w 451"/>
                <a:gd name="T97" fmla="*/ 47 h 422"/>
                <a:gd name="T98" fmla="*/ 413 w 451"/>
                <a:gd name="T99" fmla="*/ 38 h 422"/>
                <a:gd name="T100" fmla="*/ 404 w 451"/>
                <a:gd name="T101" fmla="*/ 30 h 422"/>
                <a:gd name="T102" fmla="*/ 393 w 451"/>
                <a:gd name="T103" fmla="*/ 23 h 422"/>
                <a:gd name="T104" fmla="*/ 384 w 451"/>
                <a:gd name="T105" fmla="*/ 16 h 422"/>
                <a:gd name="T106" fmla="*/ 372 w 451"/>
                <a:gd name="T107" fmla="*/ 11 h 422"/>
                <a:gd name="T108" fmla="*/ 360 w 451"/>
                <a:gd name="T109" fmla="*/ 5 h 422"/>
                <a:gd name="T110" fmla="*/ 347 w 451"/>
                <a:gd name="T111" fmla="*/ 3 h 422"/>
                <a:gd name="T112" fmla="*/ 335 w 451"/>
                <a:gd name="T113" fmla="*/ 1 h 422"/>
                <a:gd name="T114" fmla="*/ 322 w 451"/>
                <a:gd name="T115" fmla="*/ 0 h 422"/>
                <a:gd name="T116" fmla="*/ 322 w 451"/>
                <a:gd name="T117"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1" h="422">
                  <a:moveTo>
                    <a:pt x="300" y="241"/>
                  </a:moveTo>
                  <a:lnTo>
                    <a:pt x="120" y="241"/>
                  </a:lnTo>
                  <a:lnTo>
                    <a:pt x="105" y="241"/>
                  </a:lnTo>
                  <a:lnTo>
                    <a:pt x="102" y="240"/>
                  </a:lnTo>
                  <a:lnTo>
                    <a:pt x="98" y="240"/>
                  </a:lnTo>
                  <a:lnTo>
                    <a:pt x="96" y="238"/>
                  </a:lnTo>
                  <a:lnTo>
                    <a:pt x="94" y="237"/>
                  </a:lnTo>
                  <a:lnTo>
                    <a:pt x="92" y="234"/>
                  </a:lnTo>
                  <a:lnTo>
                    <a:pt x="91" y="232"/>
                  </a:lnTo>
                  <a:lnTo>
                    <a:pt x="90" y="228"/>
                  </a:lnTo>
                  <a:lnTo>
                    <a:pt x="90" y="226"/>
                  </a:lnTo>
                  <a:lnTo>
                    <a:pt x="90" y="223"/>
                  </a:lnTo>
                  <a:lnTo>
                    <a:pt x="91" y="220"/>
                  </a:lnTo>
                  <a:lnTo>
                    <a:pt x="92" y="218"/>
                  </a:lnTo>
                  <a:lnTo>
                    <a:pt x="94" y="216"/>
                  </a:lnTo>
                  <a:lnTo>
                    <a:pt x="96" y="213"/>
                  </a:lnTo>
                  <a:lnTo>
                    <a:pt x="98" y="212"/>
                  </a:lnTo>
                  <a:lnTo>
                    <a:pt x="102" y="211"/>
                  </a:lnTo>
                  <a:lnTo>
                    <a:pt x="105" y="211"/>
                  </a:lnTo>
                  <a:lnTo>
                    <a:pt x="120" y="211"/>
                  </a:lnTo>
                  <a:lnTo>
                    <a:pt x="300" y="211"/>
                  </a:lnTo>
                  <a:lnTo>
                    <a:pt x="303" y="211"/>
                  </a:lnTo>
                  <a:lnTo>
                    <a:pt x="307" y="212"/>
                  </a:lnTo>
                  <a:lnTo>
                    <a:pt x="309" y="213"/>
                  </a:lnTo>
                  <a:lnTo>
                    <a:pt x="311" y="216"/>
                  </a:lnTo>
                  <a:lnTo>
                    <a:pt x="313" y="218"/>
                  </a:lnTo>
                  <a:lnTo>
                    <a:pt x="314" y="220"/>
                  </a:lnTo>
                  <a:lnTo>
                    <a:pt x="315" y="223"/>
                  </a:lnTo>
                  <a:lnTo>
                    <a:pt x="315" y="226"/>
                  </a:lnTo>
                  <a:lnTo>
                    <a:pt x="315" y="228"/>
                  </a:lnTo>
                  <a:lnTo>
                    <a:pt x="314" y="232"/>
                  </a:lnTo>
                  <a:lnTo>
                    <a:pt x="313" y="234"/>
                  </a:lnTo>
                  <a:lnTo>
                    <a:pt x="311" y="236"/>
                  </a:lnTo>
                  <a:lnTo>
                    <a:pt x="309" y="238"/>
                  </a:lnTo>
                  <a:lnTo>
                    <a:pt x="307" y="240"/>
                  </a:lnTo>
                  <a:lnTo>
                    <a:pt x="303" y="240"/>
                  </a:lnTo>
                  <a:lnTo>
                    <a:pt x="300" y="241"/>
                  </a:lnTo>
                  <a:close/>
                  <a:moveTo>
                    <a:pt x="322" y="0"/>
                  </a:moveTo>
                  <a:lnTo>
                    <a:pt x="0" y="0"/>
                  </a:lnTo>
                  <a:lnTo>
                    <a:pt x="0" y="422"/>
                  </a:lnTo>
                  <a:lnTo>
                    <a:pt x="451" y="422"/>
                  </a:lnTo>
                  <a:lnTo>
                    <a:pt x="451" y="129"/>
                  </a:lnTo>
                  <a:lnTo>
                    <a:pt x="450" y="116"/>
                  </a:lnTo>
                  <a:lnTo>
                    <a:pt x="448" y="103"/>
                  </a:lnTo>
                  <a:lnTo>
                    <a:pt x="445" y="91"/>
                  </a:lnTo>
                  <a:lnTo>
                    <a:pt x="441" y="78"/>
                  </a:lnTo>
                  <a:lnTo>
                    <a:pt x="435" y="68"/>
                  </a:lnTo>
                  <a:lnTo>
                    <a:pt x="429" y="57"/>
                  </a:lnTo>
                  <a:lnTo>
                    <a:pt x="421" y="47"/>
                  </a:lnTo>
                  <a:lnTo>
                    <a:pt x="413" y="38"/>
                  </a:lnTo>
                  <a:lnTo>
                    <a:pt x="404" y="30"/>
                  </a:lnTo>
                  <a:lnTo>
                    <a:pt x="393" y="23"/>
                  </a:lnTo>
                  <a:lnTo>
                    <a:pt x="384" y="16"/>
                  </a:lnTo>
                  <a:lnTo>
                    <a:pt x="372" y="11"/>
                  </a:lnTo>
                  <a:lnTo>
                    <a:pt x="360" y="5"/>
                  </a:lnTo>
                  <a:lnTo>
                    <a:pt x="347" y="3"/>
                  </a:lnTo>
                  <a:lnTo>
                    <a:pt x="335" y="1"/>
                  </a:lnTo>
                  <a:lnTo>
                    <a:pt x="322" y="0"/>
                  </a:lnTo>
                  <a:lnTo>
                    <a:pt x="3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280">
              <a:extLst>
                <a:ext uri="{FF2B5EF4-FFF2-40B4-BE49-F238E27FC236}">
                  <a16:creationId xmlns:a16="http://schemas.microsoft.com/office/drawing/2014/main" id="{90E492FD-4BDC-4840-9F8A-063E8FDD2683}"/>
                </a:ext>
              </a:extLst>
            </p:cNvPr>
            <p:cNvSpPr>
              <a:spLocks noEditPoints="1"/>
            </p:cNvSpPr>
            <p:nvPr/>
          </p:nvSpPr>
          <p:spPr bwMode="auto">
            <a:xfrm>
              <a:off x="1595438" y="914400"/>
              <a:ext cx="142875" cy="144463"/>
            </a:xfrm>
            <a:custGeom>
              <a:avLst/>
              <a:gdLst>
                <a:gd name="T0" fmla="*/ 300 w 451"/>
                <a:gd name="T1" fmla="*/ 241 h 451"/>
                <a:gd name="T2" fmla="*/ 307 w 451"/>
                <a:gd name="T3" fmla="*/ 242 h 451"/>
                <a:gd name="T4" fmla="*/ 311 w 451"/>
                <a:gd name="T5" fmla="*/ 245 h 451"/>
                <a:gd name="T6" fmla="*/ 314 w 451"/>
                <a:gd name="T7" fmla="*/ 250 h 451"/>
                <a:gd name="T8" fmla="*/ 315 w 451"/>
                <a:gd name="T9" fmla="*/ 256 h 451"/>
                <a:gd name="T10" fmla="*/ 314 w 451"/>
                <a:gd name="T11" fmla="*/ 261 h 451"/>
                <a:gd name="T12" fmla="*/ 311 w 451"/>
                <a:gd name="T13" fmla="*/ 267 h 451"/>
                <a:gd name="T14" fmla="*/ 307 w 451"/>
                <a:gd name="T15" fmla="*/ 270 h 451"/>
                <a:gd name="T16" fmla="*/ 300 w 451"/>
                <a:gd name="T17" fmla="*/ 271 h 451"/>
                <a:gd name="T18" fmla="*/ 117 w 451"/>
                <a:gd name="T19" fmla="*/ 270 h 451"/>
                <a:gd name="T20" fmla="*/ 111 w 451"/>
                <a:gd name="T21" fmla="*/ 268 h 451"/>
                <a:gd name="T22" fmla="*/ 107 w 451"/>
                <a:gd name="T23" fmla="*/ 265 h 451"/>
                <a:gd name="T24" fmla="*/ 105 w 451"/>
                <a:gd name="T25" fmla="*/ 259 h 451"/>
                <a:gd name="T26" fmla="*/ 105 w 451"/>
                <a:gd name="T27" fmla="*/ 253 h 451"/>
                <a:gd name="T28" fmla="*/ 107 w 451"/>
                <a:gd name="T29" fmla="*/ 247 h 451"/>
                <a:gd name="T30" fmla="*/ 111 w 451"/>
                <a:gd name="T31" fmla="*/ 243 h 451"/>
                <a:gd name="T32" fmla="*/ 117 w 451"/>
                <a:gd name="T33" fmla="*/ 241 h 451"/>
                <a:gd name="T34" fmla="*/ 120 w 451"/>
                <a:gd name="T35" fmla="*/ 241 h 451"/>
                <a:gd name="T36" fmla="*/ 300 w 451"/>
                <a:gd name="T37" fmla="*/ 150 h 451"/>
                <a:gd name="T38" fmla="*/ 307 w 451"/>
                <a:gd name="T39" fmla="*/ 152 h 451"/>
                <a:gd name="T40" fmla="*/ 311 w 451"/>
                <a:gd name="T41" fmla="*/ 155 h 451"/>
                <a:gd name="T42" fmla="*/ 314 w 451"/>
                <a:gd name="T43" fmla="*/ 159 h 451"/>
                <a:gd name="T44" fmla="*/ 315 w 451"/>
                <a:gd name="T45" fmla="*/ 166 h 451"/>
                <a:gd name="T46" fmla="*/ 314 w 451"/>
                <a:gd name="T47" fmla="*/ 171 h 451"/>
                <a:gd name="T48" fmla="*/ 311 w 451"/>
                <a:gd name="T49" fmla="*/ 176 h 451"/>
                <a:gd name="T50" fmla="*/ 307 w 451"/>
                <a:gd name="T51" fmla="*/ 179 h 451"/>
                <a:gd name="T52" fmla="*/ 300 w 451"/>
                <a:gd name="T53" fmla="*/ 181 h 451"/>
                <a:gd name="T54" fmla="*/ 117 w 451"/>
                <a:gd name="T55" fmla="*/ 180 h 451"/>
                <a:gd name="T56" fmla="*/ 111 w 451"/>
                <a:gd name="T57" fmla="*/ 178 h 451"/>
                <a:gd name="T58" fmla="*/ 107 w 451"/>
                <a:gd name="T59" fmla="*/ 173 h 451"/>
                <a:gd name="T60" fmla="*/ 105 w 451"/>
                <a:gd name="T61" fmla="*/ 168 h 451"/>
                <a:gd name="T62" fmla="*/ 105 w 451"/>
                <a:gd name="T63" fmla="*/ 163 h 451"/>
                <a:gd name="T64" fmla="*/ 107 w 451"/>
                <a:gd name="T65" fmla="*/ 157 h 451"/>
                <a:gd name="T66" fmla="*/ 111 w 451"/>
                <a:gd name="T67" fmla="*/ 153 h 451"/>
                <a:gd name="T68" fmla="*/ 117 w 451"/>
                <a:gd name="T69" fmla="*/ 151 h 451"/>
                <a:gd name="T70" fmla="*/ 0 w 451"/>
                <a:gd name="T71" fmla="*/ 451 h 451"/>
                <a:gd name="T72" fmla="*/ 335 w 451"/>
                <a:gd name="T73" fmla="*/ 451 h 451"/>
                <a:gd name="T74" fmla="*/ 360 w 451"/>
                <a:gd name="T75" fmla="*/ 446 h 451"/>
                <a:gd name="T76" fmla="*/ 384 w 451"/>
                <a:gd name="T77" fmla="*/ 436 h 451"/>
                <a:gd name="T78" fmla="*/ 404 w 451"/>
                <a:gd name="T79" fmla="*/ 422 h 451"/>
                <a:gd name="T80" fmla="*/ 421 w 451"/>
                <a:gd name="T81" fmla="*/ 404 h 451"/>
                <a:gd name="T82" fmla="*/ 435 w 451"/>
                <a:gd name="T83" fmla="*/ 384 h 451"/>
                <a:gd name="T84" fmla="*/ 445 w 451"/>
                <a:gd name="T85" fmla="*/ 361 h 451"/>
                <a:gd name="T86" fmla="*/ 450 w 451"/>
                <a:gd name="T87" fmla="*/ 335 h 451"/>
                <a:gd name="T88" fmla="*/ 451 w 451"/>
                <a:gd name="T89" fmla="*/ 0 h 451"/>
                <a:gd name="T90" fmla="*/ 0 w 451"/>
                <a:gd name="T91"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451">
                  <a:moveTo>
                    <a:pt x="120" y="241"/>
                  </a:moveTo>
                  <a:lnTo>
                    <a:pt x="300" y="241"/>
                  </a:lnTo>
                  <a:lnTo>
                    <a:pt x="303" y="241"/>
                  </a:lnTo>
                  <a:lnTo>
                    <a:pt x="307" y="242"/>
                  </a:lnTo>
                  <a:lnTo>
                    <a:pt x="309" y="243"/>
                  </a:lnTo>
                  <a:lnTo>
                    <a:pt x="311" y="245"/>
                  </a:lnTo>
                  <a:lnTo>
                    <a:pt x="313" y="247"/>
                  </a:lnTo>
                  <a:lnTo>
                    <a:pt x="314" y="250"/>
                  </a:lnTo>
                  <a:lnTo>
                    <a:pt x="315" y="253"/>
                  </a:lnTo>
                  <a:lnTo>
                    <a:pt x="315" y="256"/>
                  </a:lnTo>
                  <a:lnTo>
                    <a:pt x="315" y="259"/>
                  </a:lnTo>
                  <a:lnTo>
                    <a:pt x="314" y="261"/>
                  </a:lnTo>
                  <a:lnTo>
                    <a:pt x="313" y="265"/>
                  </a:lnTo>
                  <a:lnTo>
                    <a:pt x="311" y="267"/>
                  </a:lnTo>
                  <a:lnTo>
                    <a:pt x="309" y="268"/>
                  </a:lnTo>
                  <a:lnTo>
                    <a:pt x="307" y="270"/>
                  </a:lnTo>
                  <a:lnTo>
                    <a:pt x="303" y="270"/>
                  </a:lnTo>
                  <a:lnTo>
                    <a:pt x="300" y="271"/>
                  </a:lnTo>
                  <a:lnTo>
                    <a:pt x="120" y="271"/>
                  </a:lnTo>
                  <a:lnTo>
                    <a:pt x="117" y="270"/>
                  </a:lnTo>
                  <a:lnTo>
                    <a:pt x="113" y="270"/>
                  </a:lnTo>
                  <a:lnTo>
                    <a:pt x="111" y="268"/>
                  </a:lnTo>
                  <a:lnTo>
                    <a:pt x="109" y="267"/>
                  </a:lnTo>
                  <a:lnTo>
                    <a:pt x="107" y="265"/>
                  </a:lnTo>
                  <a:lnTo>
                    <a:pt x="106" y="261"/>
                  </a:lnTo>
                  <a:lnTo>
                    <a:pt x="105" y="259"/>
                  </a:lnTo>
                  <a:lnTo>
                    <a:pt x="105" y="256"/>
                  </a:lnTo>
                  <a:lnTo>
                    <a:pt x="105" y="253"/>
                  </a:lnTo>
                  <a:lnTo>
                    <a:pt x="106" y="250"/>
                  </a:lnTo>
                  <a:lnTo>
                    <a:pt x="107" y="247"/>
                  </a:lnTo>
                  <a:lnTo>
                    <a:pt x="109" y="245"/>
                  </a:lnTo>
                  <a:lnTo>
                    <a:pt x="111" y="243"/>
                  </a:lnTo>
                  <a:lnTo>
                    <a:pt x="113" y="242"/>
                  </a:lnTo>
                  <a:lnTo>
                    <a:pt x="117" y="241"/>
                  </a:lnTo>
                  <a:lnTo>
                    <a:pt x="120" y="241"/>
                  </a:lnTo>
                  <a:lnTo>
                    <a:pt x="120" y="241"/>
                  </a:lnTo>
                  <a:close/>
                  <a:moveTo>
                    <a:pt x="120" y="150"/>
                  </a:moveTo>
                  <a:lnTo>
                    <a:pt x="300" y="150"/>
                  </a:lnTo>
                  <a:lnTo>
                    <a:pt x="303" y="151"/>
                  </a:lnTo>
                  <a:lnTo>
                    <a:pt x="307" y="152"/>
                  </a:lnTo>
                  <a:lnTo>
                    <a:pt x="309" y="153"/>
                  </a:lnTo>
                  <a:lnTo>
                    <a:pt x="311" y="155"/>
                  </a:lnTo>
                  <a:lnTo>
                    <a:pt x="313" y="157"/>
                  </a:lnTo>
                  <a:lnTo>
                    <a:pt x="314" y="159"/>
                  </a:lnTo>
                  <a:lnTo>
                    <a:pt x="315" y="163"/>
                  </a:lnTo>
                  <a:lnTo>
                    <a:pt x="315" y="166"/>
                  </a:lnTo>
                  <a:lnTo>
                    <a:pt x="315" y="168"/>
                  </a:lnTo>
                  <a:lnTo>
                    <a:pt x="314" y="171"/>
                  </a:lnTo>
                  <a:lnTo>
                    <a:pt x="313" y="173"/>
                  </a:lnTo>
                  <a:lnTo>
                    <a:pt x="311" y="176"/>
                  </a:lnTo>
                  <a:lnTo>
                    <a:pt x="309" y="178"/>
                  </a:lnTo>
                  <a:lnTo>
                    <a:pt x="307" y="179"/>
                  </a:lnTo>
                  <a:lnTo>
                    <a:pt x="303" y="180"/>
                  </a:lnTo>
                  <a:lnTo>
                    <a:pt x="300" y="181"/>
                  </a:lnTo>
                  <a:lnTo>
                    <a:pt x="120" y="181"/>
                  </a:lnTo>
                  <a:lnTo>
                    <a:pt x="117" y="180"/>
                  </a:lnTo>
                  <a:lnTo>
                    <a:pt x="113" y="179"/>
                  </a:lnTo>
                  <a:lnTo>
                    <a:pt x="111" y="178"/>
                  </a:lnTo>
                  <a:lnTo>
                    <a:pt x="109" y="176"/>
                  </a:lnTo>
                  <a:lnTo>
                    <a:pt x="107" y="173"/>
                  </a:lnTo>
                  <a:lnTo>
                    <a:pt x="106" y="171"/>
                  </a:lnTo>
                  <a:lnTo>
                    <a:pt x="105" y="168"/>
                  </a:lnTo>
                  <a:lnTo>
                    <a:pt x="105" y="166"/>
                  </a:lnTo>
                  <a:lnTo>
                    <a:pt x="105" y="163"/>
                  </a:lnTo>
                  <a:lnTo>
                    <a:pt x="106" y="159"/>
                  </a:lnTo>
                  <a:lnTo>
                    <a:pt x="107" y="157"/>
                  </a:lnTo>
                  <a:lnTo>
                    <a:pt x="109" y="155"/>
                  </a:lnTo>
                  <a:lnTo>
                    <a:pt x="111" y="153"/>
                  </a:lnTo>
                  <a:lnTo>
                    <a:pt x="113" y="152"/>
                  </a:lnTo>
                  <a:lnTo>
                    <a:pt x="117" y="151"/>
                  </a:lnTo>
                  <a:lnTo>
                    <a:pt x="120" y="150"/>
                  </a:lnTo>
                  <a:close/>
                  <a:moveTo>
                    <a:pt x="0" y="451"/>
                  </a:moveTo>
                  <a:lnTo>
                    <a:pt x="322" y="451"/>
                  </a:lnTo>
                  <a:lnTo>
                    <a:pt x="335" y="451"/>
                  </a:lnTo>
                  <a:lnTo>
                    <a:pt x="347" y="449"/>
                  </a:lnTo>
                  <a:lnTo>
                    <a:pt x="360" y="446"/>
                  </a:lnTo>
                  <a:lnTo>
                    <a:pt x="372" y="442"/>
                  </a:lnTo>
                  <a:lnTo>
                    <a:pt x="384" y="436"/>
                  </a:lnTo>
                  <a:lnTo>
                    <a:pt x="393" y="430"/>
                  </a:lnTo>
                  <a:lnTo>
                    <a:pt x="404" y="422"/>
                  </a:lnTo>
                  <a:lnTo>
                    <a:pt x="413" y="414"/>
                  </a:lnTo>
                  <a:lnTo>
                    <a:pt x="421" y="404"/>
                  </a:lnTo>
                  <a:lnTo>
                    <a:pt x="429" y="394"/>
                  </a:lnTo>
                  <a:lnTo>
                    <a:pt x="435" y="384"/>
                  </a:lnTo>
                  <a:lnTo>
                    <a:pt x="441" y="373"/>
                  </a:lnTo>
                  <a:lnTo>
                    <a:pt x="445" y="361"/>
                  </a:lnTo>
                  <a:lnTo>
                    <a:pt x="448" y="348"/>
                  </a:lnTo>
                  <a:lnTo>
                    <a:pt x="450" y="335"/>
                  </a:lnTo>
                  <a:lnTo>
                    <a:pt x="451" y="322"/>
                  </a:lnTo>
                  <a:lnTo>
                    <a:pt x="451" y="0"/>
                  </a:lnTo>
                  <a:lnTo>
                    <a:pt x="0" y="0"/>
                  </a:lnTo>
                  <a:lnTo>
                    <a:pt x="0" y="4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5" name="Group 24"/>
          <p:cNvGrpSpPr/>
          <p:nvPr userDrawn="1"/>
        </p:nvGrpSpPr>
        <p:grpSpPr>
          <a:xfrm rot="1529794">
            <a:off x="10659156" y="305816"/>
            <a:ext cx="978478" cy="1203899"/>
            <a:chOff x="3103563" y="2217738"/>
            <a:chExt cx="627063" cy="771526"/>
          </a:xfrm>
          <a:solidFill>
            <a:schemeClr val="accent1">
              <a:lumMod val="60000"/>
              <a:lumOff val="40000"/>
              <a:alpha val="11000"/>
            </a:schemeClr>
          </a:solidFill>
        </p:grpSpPr>
        <p:sp>
          <p:nvSpPr>
            <p:cNvPr id="26" name="Freeform 153"/>
            <p:cNvSpPr>
              <a:spLocks/>
            </p:cNvSpPr>
            <p:nvPr/>
          </p:nvSpPr>
          <p:spPr bwMode="auto">
            <a:xfrm>
              <a:off x="3103563" y="2324101"/>
              <a:ext cx="627063" cy="665163"/>
            </a:xfrm>
            <a:custGeom>
              <a:avLst/>
              <a:gdLst>
                <a:gd name="T0" fmla="*/ 166 w 166"/>
                <a:gd name="T1" fmla="*/ 7 h 176"/>
                <a:gd name="T2" fmla="*/ 160 w 166"/>
                <a:gd name="T3" fmla="*/ 0 h 176"/>
                <a:gd name="T4" fmla="*/ 6 w 166"/>
                <a:gd name="T5" fmla="*/ 0 h 176"/>
                <a:gd name="T6" fmla="*/ 0 w 166"/>
                <a:gd name="T7" fmla="*/ 7 h 176"/>
                <a:gd name="T8" fmla="*/ 0 w 166"/>
                <a:gd name="T9" fmla="*/ 170 h 176"/>
                <a:gd name="T10" fmla="*/ 6 w 166"/>
                <a:gd name="T11" fmla="*/ 176 h 176"/>
                <a:gd name="T12" fmla="*/ 160 w 166"/>
                <a:gd name="T13" fmla="*/ 176 h 176"/>
                <a:gd name="T14" fmla="*/ 166 w 166"/>
                <a:gd name="T15" fmla="*/ 170 h 176"/>
                <a:gd name="T16" fmla="*/ 166 w 166"/>
                <a:gd name="T17" fmla="*/ 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76">
                  <a:moveTo>
                    <a:pt x="166" y="7"/>
                  </a:moveTo>
                  <a:cubicBezTo>
                    <a:pt x="166" y="3"/>
                    <a:pt x="163" y="0"/>
                    <a:pt x="160" y="0"/>
                  </a:cubicBezTo>
                  <a:cubicBezTo>
                    <a:pt x="6" y="0"/>
                    <a:pt x="6" y="0"/>
                    <a:pt x="6" y="0"/>
                  </a:cubicBezTo>
                  <a:cubicBezTo>
                    <a:pt x="3" y="0"/>
                    <a:pt x="0" y="3"/>
                    <a:pt x="0" y="7"/>
                  </a:cubicBezTo>
                  <a:cubicBezTo>
                    <a:pt x="0" y="170"/>
                    <a:pt x="0" y="170"/>
                    <a:pt x="0" y="170"/>
                  </a:cubicBezTo>
                  <a:cubicBezTo>
                    <a:pt x="0" y="174"/>
                    <a:pt x="3" y="176"/>
                    <a:pt x="6" y="176"/>
                  </a:cubicBezTo>
                  <a:cubicBezTo>
                    <a:pt x="160" y="176"/>
                    <a:pt x="160" y="176"/>
                    <a:pt x="160" y="176"/>
                  </a:cubicBezTo>
                  <a:cubicBezTo>
                    <a:pt x="163" y="176"/>
                    <a:pt x="166" y="174"/>
                    <a:pt x="166" y="170"/>
                  </a:cubicBezTo>
                  <a:lnTo>
                    <a:pt x="16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7" name="Rectangle 154"/>
            <p:cNvSpPr>
              <a:spLocks noChangeArrowheads="1"/>
            </p:cNvSpPr>
            <p:nvPr/>
          </p:nvSpPr>
          <p:spPr bwMode="auto">
            <a:xfrm>
              <a:off x="3151188" y="2373313"/>
              <a:ext cx="530225" cy="569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8" name="Freeform 155"/>
            <p:cNvSpPr>
              <a:spLocks noEditPoints="1"/>
            </p:cNvSpPr>
            <p:nvPr/>
          </p:nvSpPr>
          <p:spPr bwMode="auto">
            <a:xfrm>
              <a:off x="3273426" y="2217738"/>
              <a:ext cx="287338" cy="215900"/>
            </a:xfrm>
            <a:custGeom>
              <a:avLst/>
              <a:gdLst>
                <a:gd name="T0" fmla="*/ 38 w 76"/>
                <a:gd name="T1" fmla="*/ 6 h 57"/>
                <a:gd name="T2" fmla="*/ 44 w 76"/>
                <a:gd name="T3" fmla="*/ 12 h 57"/>
                <a:gd name="T4" fmla="*/ 38 w 76"/>
                <a:gd name="T5" fmla="*/ 19 h 57"/>
                <a:gd name="T6" fmla="*/ 32 w 76"/>
                <a:gd name="T7" fmla="*/ 12 h 57"/>
                <a:gd name="T8" fmla="*/ 38 w 76"/>
                <a:gd name="T9" fmla="*/ 6 h 57"/>
                <a:gd name="T10" fmla="*/ 70 w 76"/>
                <a:gd name="T11" fmla="*/ 19 h 57"/>
                <a:gd name="T12" fmla="*/ 57 w 76"/>
                <a:gd name="T13" fmla="*/ 19 h 57"/>
                <a:gd name="T14" fmla="*/ 38 w 76"/>
                <a:gd name="T15" fmla="*/ 0 h 57"/>
                <a:gd name="T16" fmla="*/ 19 w 76"/>
                <a:gd name="T17" fmla="*/ 19 h 57"/>
                <a:gd name="T18" fmla="*/ 6 w 76"/>
                <a:gd name="T19" fmla="*/ 19 h 57"/>
                <a:gd name="T20" fmla="*/ 0 w 76"/>
                <a:gd name="T21" fmla="*/ 25 h 57"/>
                <a:gd name="T22" fmla="*/ 0 w 76"/>
                <a:gd name="T23" fmla="*/ 51 h 57"/>
                <a:gd name="T24" fmla="*/ 6 w 76"/>
                <a:gd name="T25" fmla="*/ 57 h 57"/>
                <a:gd name="T26" fmla="*/ 70 w 76"/>
                <a:gd name="T27" fmla="*/ 57 h 57"/>
                <a:gd name="T28" fmla="*/ 76 w 76"/>
                <a:gd name="T29" fmla="*/ 51 h 57"/>
                <a:gd name="T30" fmla="*/ 76 w 76"/>
                <a:gd name="T31" fmla="*/ 25 h 57"/>
                <a:gd name="T32" fmla="*/ 70 w 76"/>
                <a:gd name="T33" fmla="*/ 1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57">
                  <a:moveTo>
                    <a:pt x="38" y="6"/>
                  </a:moveTo>
                  <a:cubicBezTo>
                    <a:pt x="42" y="6"/>
                    <a:pt x="44" y="9"/>
                    <a:pt x="44" y="12"/>
                  </a:cubicBezTo>
                  <a:cubicBezTo>
                    <a:pt x="44" y="16"/>
                    <a:pt x="42" y="19"/>
                    <a:pt x="38" y="19"/>
                  </a:cubicBezTo>
                  <a:cubicBezTo>
                    <a:pt x="34" y="19"/>
                    <a:pt x="32" y="16"/>
                    <a:pt x="32" y="12"/>
                  </a:cubicBezTo>
                  <a:cubicBezTo>
                    <a:pt x="32" y="9"/>
                    <a:pt x="34" y="6"/>
                    <a:pt x="38" y="6"/>
                  </a:cubicBezTo>
                  <a:close/>
                  <a:moveTo>
                    <a:pt x="70" y="19"/>
                  </a:moveTo>
                  <a:cubicBezTo>
                    <a:pt x="57" y="19"/>
                    <a:pt x="57" y="19"/>
                    <a:pt x="57" y="19"/>
                  </a:cubicBezTo>
                  <a:cubicBezTo>
                    <a:pt x="57" y="8"/>
                    <a:pt x="49" y="0"/>
                    <a:pt x="38" y="0"/>
                  </a:cubicBezTo>
                  <a:cubicBezTo>
                    <a:pt x="27" y="0"/>
                    <a:pt x="19" y="8"/>
                    <a:pt x="19" y="19"/>
                  </a:cubicBezTo>
                  <a:cubicBezTo>
                    <a:pt x="6" y="19"/>
                    <a:pt x="6" y="19"/>
                    <a:pt x="6" y="19"/>
                  </a:cubicBezTo>
                  <a:cubicBezTo>
                    <a:pt x="2" y="19"/>
                    <a:pt x="0" y="22"/>
                    <a:pt x="0" y="25"/>
                  </a:cubicBezTo>
                  <a:cubicBezTo>
                    <a:pt x="0" y="51"/>
                    <a:pt x="0" y="51"/>
                    <a:pt x="0" y="51"/>
                  </a:cubicBezTo>
                  <a:cubicBezTo>
                    <a:pt x="0" y="54"/>
                    <a:pt x="2" y="57"/>
                    <a:pt x="6" y="57"/>
                  </a:cubicBezTo>
                  <a:cubicBezTo>
                    <a:pt x="70" y="57"/>
                    <a:pt x="70" y="57"/>
                    <a:pt x="70" y="57"/>
                  </a:cubicBezTo>
                  <a:cubicBezTo>
                    <a:pt x="74" y="57"/>
                    <a:pt x="76" y="54"/>
                    <a:pt x="76" y="51"/>
                  </a:cubicBezTo>
                  <a:cubicBezTo>
                    <a:pt x="76" y="25"/>
                    <a:pt x="76" y="25"/>
                    <a:pt x="76" y="25"/>
                  </a:cubicBezTo>
                  <a:cubicBezTo>
                    <a:pt x="76" y="22"/>
                    <a:pt x="74" y="19"/>
                    <a:pt x="7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9" name="Freeform 156"/>
            <p:cNvSpPr>
              <a:spLocks noEditPoints="1"/>
            </p:cNvSpPr>
            <p:nvPr/>
          </p:nvSpPr>
          <p:spPr bwMode="auto">
            <a:xfrm>
              <a:off x="3397251" y="2743201"/>
              <a:ext cx="147638" cy="142875"/>
            </a:xfrm>
            <a:custGeom>
              <a:avLst/>
              <a:gdLst>
                <a:gd name="T0" fmla="*/ 20 w 39"/>
                <a:gd name="T1" fmla="*/ 9 h 38"/>
                <a:gd name="T2" fmla="*/ 10 w 39"/>
                <a:gd name="T3" fmla="*/ 19 h 38"/>
                <a:gd name="T4" fmla="*/ 20 w 39"/>
                <a:gd name="T5" fmla="*/ 29 h 38"/>
                <a:gd name="T6" fmla="*/ 29 w 39"/>
                <a:gd name="T7" fmla="*/ 19 h 38"/>
                <a:gd name="T8" fmla="*/ 20 w 39"/>
                <a:gd name="T9" fmla="*/ 9 h 38"/>
                <a:gd name="T10" fmla="*/ 20 w 39"/>
                <a:gd name="T11" fmla="*/ 38 h 38"/>
                <a:gd name="T12" fmla="*/ 0 w 39"/>
                <a:gd name="T13" fmla="*/ 19 h 38"/>
                <a:gd name="T14" fmla="*/ 20 w 39"/>
                <a:gd name="T15" fmla="*/ 0 h 38"/>
                <a:gd name="T16" fmla="*/ 39 w 39"/>
                <a:gd name="T17" fmla="*/ 19 h 38"/>
                <a:gd name="T18" fmla="*/ 20 w 39"/>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8">
                  <a:moveTo>
                    <a:pt x="20" y="9"/>
                  </a:moveTo>
                  <a:cubicBezTo>
                    <a:pt x="14" y="9"/>
                    <a:pt x="10" y="14"/>
                    <a:pt x="10" y="19"/>
                  </a:cubicBezTo>
                  <a:cubicBezTo>
                    <a:pt x="10" y="24"/>
                    <a:pt x="14" y="29"/>
                    <a:pt x="20" y="29"/>
                  </a:cubicBezTo>
                  <a:cubicBezTo>
                    <a:pt x="25" y="29"/>
                    <a:pt x="29" y="24"/>
                    <a:pt x="29" y="19"/>
                  </a:cubicBezTo>
                  <a:cubicBezTo>
                    <a:pt x="29" y="14"/>
                    <a:pt x="25" y="9"/>
                    <a:pt x="20" y="9"/>
                  </a:cubicBezTo>
                  <a:close/>
                  <a:moveTo>
                    <a:pt x="20" y="38"/>
                  </a:moveTo>
                  <a:cubicBezTo>
                    <a:pt x="9" y="38"/>
                    <a:pt x="0" y="30"/>
                    <a:pt x="0" y="19"/>
                  </a:cubicBezTo>
                  <a:cubicBezTo>
                    <a:pt x="0" y="8"/>
                    <a:pt x="9" y="0"/>
                    <a:pt x="20" y="0"/>
                  </a:cubicBezTo>
                  <a:cubicBezTo>
                    <a:pt x="30" y="0"/>
                    <a:pt x="39" y="8"/>
                    <a:pt x="39" y="19"/>
                  </a:cubicBezTo>
                  <a:cubicBezTo>
                    <a:pt x="39" y="30"/>
                    <a:pt x="30" y="38"/>
                    <a:pt x="2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0" name="Freeform 157"/>
            <p:cNvSpPr>
              <a:spLocks/>
            </p:cNvSpPr>
            <p:nvPr/>
          </p:nvSpPr>
          <p:spPr bwMode="auto">
            <a:xfrm>
              <a:off x="3514726" y="2565401"/>
              <a:ext cx="109538" cy="109538"/>
            </a:xfrm>
            <a:custGeom>
              <a:avLst/>
              <a:gdLst>
                <a:gd name="T0" fmla="*/ 69 w 69"/>
                <a:gd name="T1" fmla="*/ 14 h 69"/>
                <a:gd name="T2" fmla="*/ 55 w 69"/>
                <a:gd name="T3" fmla="*/ 0 h 69"/>
                <a:gd name="T4" fmla="*/ 33 w 69"/>
                <a:gd name="T5" fmla="*/ 21 h 69"/>
                <a:gd name="T6" fmla="*/ 14 w 69"/>
                <a:gd name="T7" fmla="*/ 0 h 69"/>
                <a:gd name="T8" fmla="*/ 0 w 69"/>
                <a:gd name="T9" fmla="*/ 14 h 69"/>
                <a:gd name="T10" fmla="*/ 22 w 69"/>
                <a:gd name="T11" fmla="*/ 36 h 69"/>
                <a:gd name="T12" fmla="*/ 0 w 69"/>
                <a:gd name="T13" fmla="*/ 55 h 69"/>
                <a:gd name="T14" fmla="*/ 14 w 69"/>
                <a:gd name="T15" fmla="*/ 69 h 69"/>
                <a:gd name="T16" fmla="*/ 33 w 69"/>
                <a:gd name="T17" fmla="*/ 48 h 69"/>
                <a:gd name="T18" fmla="*/ 55 w 69"/>
                <a:gd name="T19" fmla="*/ 69 h 69"/>
                <a:gd name="T20" fmla="*/ 69 w 69"/>
                <a:gd name="T21" fmla="*/ 55 h 69"/>
                <a:gd name="T22" fmla="*/ 48 w 69"/>
                <a:gd name="T23" fmla="*/ 36 h 69"/>
                <a:gd name="T24" fmla="*/ 69 w 69"/>
                <a:gd name="T25"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9">
                  <a:moveTo>
                    <a:pt x="69" y="14"/>
                  </a:moveTo>
                  <a:lnTo>
                    <a:pt x="55" y="0"/>
                  </a:lnTo>
                  <a:lnTo>
                    <a:pt x="33" y="21"/>
                  </a:lnTo>
                  <a:lnTo>
                    <a:pt x="14" y="0"/>
                  </a:lnTo>
                  <a:lnTo>
                    <a:pt x="0" y="14"/>
                  </a:lnTo>
                  <a:lnTo>
                    <a:pt x="22" y="36"/>
                  </a:lnTo>
                  <a:lnTo>
                    <a:pt x="0" y="55"/>
                  </a:lnTo>
                  <a:lnTo>
                    <a:pt x="14" y="69"/>
                  </a:lnTo>
                  <a:lnTo>
                    <a:pt x="33" y="48"/>
                  </a:lnTo>
                  <a:lnTo>
                    <a:pt x="55" y="69"/>
                  </a:lnTo>
                  <a:lnTo>
                    <a:pt x="69" y="55"/>
                  </a:lnTo>
                  <a:lnTo>
                    <a:pt x="48" y="36"/>
                  </a:lnTo>
                  <a:lnTo>
                    <a:pt x="6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1" name="Freeform 158"/>
            <p:cNvSpPr>
              <a:spLocks/>
            </p:cNvSpPr>
            <p:nvPr/>
          </p:nvSpPr>
          <p:spPr bwMode="auto">
            <a:xfrm>
              <a:off x="3224213" y="2493963"/>
              <a:ext cx="109538" cy="109538"/>
            </a:xfrm>
            <a:custGeom>
              <a:avLst/>
              <a:gdLst>
                <a:gd name="T0" fmla="*/ 69 w 69"/>
                <a:gd name="T1" fmla="*/ 14 h 69"/>
                <a:gd name="T2" fmla="*/ 55 w 69"/>
                <a:gd name="T3" fmla="*/ 0 h 69"/>
                <a:gd name="T4" fmla="*/ 33 w 69"/>
                <a:gd name="T5" fmla="*/ 21 h 69"/>
                <a:gd name="T6" fmla="*/ 12 w 69"/>
                <a:gd name="T7" fmla="*/ 0 h 69"/>
                <a:gd name="T8" fmla="*/ 0 w 69"/>
                <a:gd name="T9" fmla="*/ 14 h 69"/>
                <a:gd name="T10" fmla="*/ 21 w 69"/>
                <a:gd name="T11" fmla="*/ 35 h 69"/>
                <a:gd name="T12" fmla="*/ 0 w 69"/>
                <a:gd name="T13" fmla="*/ 55 h 69"/>
                <a:gd name="T14" fmla="*/ 14 w 69"/>
                <a:gd name="T15" fmla="*/ 69 h 69"/>
                <a:gd name="T16" fmla="*/ 33 w 69"/>
                <a:gd name="T17" fmla="*/ 50 h 69"/>
                <a:gd name="T18" fmla="*/ 55 w 69"/>
                <a:gd name="T19" fmla="*/ 69 h 69"/>
                <a:gd name="T20" fmla="*/ 69 w 69"/>
                <a:gd name="T21" fmla="*/ 55 h 69"/>
                <a:gd name="T22" fmla="*/ 47 w 69"/>
                <a:gd name="T23" fmla="*/ 35 h 69"/>
                <a:gd name="T24" fmla="*/ 69 w 69"/>
                <a:gd name="T25"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9">
                  <a:moveTo>
                    <a:pt x="69" y="14"/>
                  </a:moveTo>
                  <a:lnTo>
                    <a:pt x="55" y="0"/>
                  </a:lnTo>
                  <a:lnTo>
                    <a:pt x="33" y="21"/>
                  </a:lnTo>
                  <a:lnTo>
                    <a:pt x="12" y="0"/>
                  </a:lnTo>
                  <a:lnTo>
                    <a:pt x="0" y="14"/>
                  </a:lnTo>
                  <a:lnTo>
                    <a:pt x="21" y="35"/>
                  </a:lnTo>
                  <a:lnTo>
                    <a:pt x="0" y="55"/>
                  </a:lnTo>
                  <a:lnTo>
                    <a:pt x="14" y="69"/>
                  </a:lnTo>
                  <a:lnTo>
                    <a:pt x="33" y="50"/>
                  </a:lnTo>
                  <a:lnTo>
                    <a:pt x="55" y="69"/>
                  </a:lnTo>
                  <a:lnTo>
                    <a:pt x="69" y="55"/>
                  </a:lnTo>
                  <a:lnTo>
                    <a:pt x="47" y="35"/>
                  </a:lnTo>
                  <a:lnTo>
                    <a:pt x="6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 name="Freeform 159"/>
            <p:cNvSpPr>
              <a:spLocks/>
            </p:cNvSpPr>
            <p:nvPr/>
          </p:nvSpPr>
          <p:spPr bwMode="auto">
            <a:xfrm>
              <a:off x="3265488" y="2565401"/>
              <a:ext cx="200025" cy="298450"/>
            </a:xfrm>
            <a:custGeom>
              <a:avLst/>
              <a:gdLst>
                <a:gd name="T0" fmla="*/ 53 w 53"/>
                <a:gd name="T1" fmla="*/ 0 h 79"/>
                <a:gd name="T2" fmla="*/ 27 w 53"/>
                <a:gd name="T3" fmla="*/ 3 h 79"/>
                <a:gd name="T4" fmla="*/ 35 w 53"/>
                <a:gd name="T5" fmla="*/ 11 h 79"/>
                <a:gd name="T6" fmla="*/ 0 w 53"/>
                <a:gd name="T7" fmla="*/ 74 h 79"/>
                <a:gd name="T8" fmla="*/ 5 w 53"/>
                <a:gd name="T9" fmla="*/ 79 h 79"/>
                <a:gd name="T10" fmla="*/ 10 w 53"/>
                <a:gd name="T11" fmla="*/ 74 h 79"/>
                <a:gd name="T12" fmla="*/ 41 w 53"/>
                <a:gd name="T13" fmla="*/ 18 h 79"/>
                <a:gd name="T14" fmla="*/ 49 w 53"/>
                <a:gd name="T15" fmla="*/ 26 h 79"/>
                <a:gd name="T16" fmla="*/ 53 w 53"/>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79">
                  <a:moveTo>
                    <a:pt x="53" y="0"/>
                  </a:moveTo>
                  <a:cubicBezTo>
                    <a:pt x="27" y="3"/>
                    <a:pt x="27" y="3"/>
                    <a:pt x="27" y="3"/>
                  </a:cubicBezTo>
                  <a:cubicBezTo>
                    <a:pt x="35" y="11"/>
                    <a:pt x="35" y="11"/>
                    <a:pt x="35" y="11"/>
                  </a:cubicBezTo>
                  <a:cubicBezTo>
                    <a:pt x="25" y="17"/>
                    <a:pt x="0" y="35"/>
                    <a:pt x="0" y="74"/>
                  </a:cubicBezTo>
                  <a:cubicBezTo>
                    <a:pt x="0" y="77"/>
                    <a:pt x="2" y="79"/>
                    <a:pt x="5" y="79"/>
                  </a:cubicBezTo>
                  <a:cubicBezTo>
                    <a:pt x="8" y="79"/>
                    <a:pt x="10" y="77"/>
                    <a:pt x="10" y="74"/>
                  </a:cubicBezTo>
                  <a:cubicBezTo>
                    <a:pt x="10" y="37"/>
                    <a:pt x="36" y="21"/>
                    <a:pt x="41" y="18"/>
                  </a:cubicBezTo>
                  <a:cubicBezTo>
                    <a:pt x="49" y="26"/>
                    <a:pt x="49" y="26"/>
                    <a:pt x="49" y="26"/>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3" name="Freeform 160"/>
            <p:cNvSpPr>
              <a:spLocks noEditPoints="1"/>
            </p:cNvSpPr>
            <p:nvPr/>
          </p:nvSpPr>
          <p:spPr bwMode="auto">
            <a:xfrm>
              <a:off x="3273426" y="2217738"/>
              <a:ext cx="287338" cy="142875"/>
            </a:xfrm>
            <a:custGeom>
              <a:avLst/>
              <a:gdLst>
                <a:gd name="T0" fmla="*/ 38 w 76"/>
                <a:gd name="T1" fmla="*/ 19 h 38"/>
                <a:gd name="T2" fmla="*/ 32 w 76"/>
                <a:gd name="T3" fmla="*/ 12 h 38"/>
                <a:gd name="T4" fmla="*/ 38 w 76"/>
                <a:gd name="T5" fmla="*/ 6 h 38"/>
                <a:gd name="T6" fmla="*/ 44 w 76"/>
                <a:gd name="T7" fmla="*/ 12 h 38"/>
                <a:gd name="T8" fmla="*/ 38 w 76"/>
                <a:gd name="T9" fmla="*/ 19 h 38"/>
                <a:gd name="T10" fmla="*/ 70 w 76"/>
                <a:gd name="T11" fmla="*/ 19 h 38"/>
                <a:gd name="T12" fmla="*/ 57 w 76"/>
                <a:gd name="T13" fmla="*/ 19 h 38"/>
                <a:gd name="T14" fmla="*/ 38 w 76"/>
                <a:gd name="T15" fmla="*/ 0 h 38"/>
                <a:gd name="T16" fmla="*/ 19 w 76"/>
                <a:gd name="T17" fmla="*/ 19 h 38"/>
                <a:gd name="T18" fmla="*/ 6 w 76"/>
                <a:gd name="T19" fmla="*/ 19 h 38"/>
                <a:gd name="T20" fmla="*/ 0 w 76"/>
                <a:gd name="T21" fmla="*/ 25 h 38"/>
                <a:gd name="T22" fmla="*/ 0 w 76"/>
                <a:gd name="T23" fmla="*/ 38 h 38"/>
                <a:gd name="T24" fmla="*/ 76 w 76"/>
                <a:gd name="T25" fmla="*/ 38 h 38"/>
                <a:gd name="T26" fmla="*/ 76 w 76"/>
                <a:gd name="T27" fmla="*/ 25 h 38"/>
                <a:gd name="T28" fmla="*/ 70 w 76"/>
                <a:gd name="T2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8">
                  <a:moveTo>
                    <a:pt x="38" y="19"/>
                  </a:moveTo>
                  <a:cubicBezTo>
                    <a:pt x="34" y="19"/>
                    <a:pt x="32" y="16"/>
                    <a:pt x="32" y="12"/>
                  </a:cubicBezTo>
                  <a:cubicBezTo>
                    <a:pt x="32" y="9"/>
                    <a:pt x="34" y="6"/>
                    <a:pt x="38" y="6"/>
                  </a:cubicBezTo>
                  <a:cubicBezTo>
                    <a:pt x="42" y="6"/>
                    <a:pt x="44" y="9"/>
                    <a:pt x="44" y="12"/>
                  </a:cubicBezTo>
                  <a:cubicBezTo>
                    <a:pt x="44" y="16"/>
                    <a:pt x="42" y="19"/>
                    <a:pt x="38" y="19"/>
                  </a:cubicBezTo>
                  <a:close/>
                  <a:moveTo>
                    <a:pt x="70" y="19"/>
                  </a:moveTo>
                  <a:cubicBezTo>
                    <a:pt x="57" y="19"/>
                    <a:pt x="57" y="19"/>
                    <a:pt x="57" y="19"/>
                  </a:cubicBezTo>
                  <a:cubicBezTo>
                    <a:pt x="57" y="8"/>
                    <a:pt x="49" y="0"/>
                    <a:pt x="38" y="0"/>
                  </a:cubicBezTo>
                  <a:cubicBezTo>
                    <a:pt x="27" y="0"/>
                    <a:pt x="19" y="8"/>
                    <a:pt x="19" y="19"/>
                  </a:cubicBezTo>
                  <a:cubicBezTo>
                    <a:pt x="6" y="19"/>
                    <a:pt x="6" y="19"/>
                    <a:pt x="6" y="19"/>
                  </a:cubicBezTo>
                  <a:cubicBezTo>
                    <a:pt x="2" y="19"/>
                    <a:pt x="0" y="22"/>
                    <a:pt x="0" y="25"/>
                  </a:cubicBezTo>
                  <a:cubicBezTo>
                    <a:pt x="0" y="38"/>
                    <a:pt x="0" y="38"/>
                    <a:pt x="0" y="38"/>
                  </a:cubicBezTo>
                  <a:cubicBezTo>
                    <a:pt x="76" y="38"/>
                    <a:pt x="76" y="38"/>
                    <a:pt x="76" y="38"/>
                  </a:cubicBezTo>
                  <a:cubicBezTo>
                    <a:pt x="76" y="25"/>
                    <a:pt x="76" y="25"/>
                    <a:pt x="76" y="25"/>
                  </a:cubicBezTo>
                  <a:cubicBezTo>
                    <a:pt x="76" y="22"/>
                    <a:pt x="74" y="19"/>
                    <a:pt x="7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34" name="Group 33"/>
          <p:cNvGrpSpPr/>
          <p:nvPr userDrawn="1"/>
        </p:nvGrpSpPr>
        <p:grpSpPr>
          <a:xfrm rot="20834845">
            <a:off x="3049698" y="3704551"/>
            <a:ext cx="1203915" cy="1144138"/>
            <a:chOff x="5521167" y="4701610"/>
            <a:chExt cx="497353" cy="472658"/>
          </a:xfrm>
          <a:solidFill>
            <a:schemeClr val="accent1">
              <a:lumMod val="60000"/>
              <a:lumOff val="40000"/>
              <a:alpha val="11000"/>
            </a:schemeClr>
          </a:solidFill>
        </p:grpSpPr>
        <p:sp>
          <p:nvSpPr>
            <p:cNvPr id="35" name="Freeform 14">
              <a:extLst>
                <a:ext uri="{FF2B5EF4-FFF2-40B4-BE49-F238E27FC236}">
                  <a16:creationId xmlns:a16="http://schemas.microsoft.com/office/drawing/2014/main" id="{68B1C006-93E2-4146-A47C-19CE9D22C006}"/>
                </a:ext>
              </a:extLst>
            </p:cNvPr>
            <p:cNvSpPr>
              <a:spLocks/>
            </p:cNvSpPr>
            <p:nvPr/>
          </p:nvSpPr>
          <p:spPr bwMode="auto">
            <a:xfrm>
              <a:off x="5521167" y="4701610"/>
              <a:ext cx="248677" cy="472658"/>
            </a:xfrm>
            <a:custGeom>
              <a:avLst/>
              <a:gdLst>
                <a:gd name="T0" fmla="*/ 299 w 433"/>
                <a:gd name="T1" fmla="*/ 271 h 823"/>
                <a:gd name="T2" fmla="*/ 0 w 433"/>
                <a:gd name="T3" fmla="*/ 314 h 823"/>
                <a:gd name="T4" fmla="*/ 217 w 433"/>
                <a:gd name="T5" fmla="*/ 525 h 823"/>
                <a:gd name="T6" fmla="*/ 166 w 433"/>
                <a:gd name="T7" fmla="*/ 823 h 823"/>
                <a:gd name="T8" fmla="*/ 433 w 433"/>
                <a:gd name="T9" fmla="*/ 682 h 823"/>
                <a:gd name="T10" fmla="*/ 433 w 433"/>
                <a:gd name="T11" fmla="*/ 0 h 823"/>
                <a:gd name="T12" fmla="*/ 299 w 433"/>
                <a:gd name="T13" fmla="*/ 271 h 823"/>
              </a:gdLst>
              <a:ahLst/>
              <a:cxnLst>
                <a:cxn ang="0">
                  <a:pos x="T0" y="T1"/>
                </a:cxn>
                <a:cxn ang="0">
                  <a:pos x="T2" y="T3"/>
                </a:cxn>
                <a:cxn ang="0">
                  <a:pos x="T4" y="T5"/>
                </a:cxn>
                <a:cxn ang="0">
                  <a:pos x="T6" y="T7"/>
                </a:cxn>
                <a:cxn ang="0">
                  <a:pos x="T8" y="T9"/>
                </a:cxn>
                <a:cxn ang="0">
                  <a:pos x="T10" y="T11"/>
                </a:cxn>
                <a:cxn ang="0">
                  <a:pos x="T12" y="T13"/>
                </a:cxn>
              </a:cxnLst>
              <a:rect l="0" t="0" r="r" b="b"/>
              <a:pathLst>
                <a:path w="433" h="823">
                  <a:moveTo>
                    <a:pt x="299" y="271"/>
                  </a:moveTo>
                  <a:lnTo>
                    <a:pt x="0" y="314"/>
                  </a:lnTo>
                  <a:lnTo>
                    <a:pt x="217" y="525"/>
                  </a:lnTo>
                  <a:lnTo>
                    <a:pt x="166" y="823"/>
                  </a:lnTo>
                  <a:lnTo>
                    <a:pt x="433" y="682"/>
                  </a:lnTo>
                  <a:lnTo>
                    <a:pt x="433" y="0"/>
                  </a:lnTo>
                  <a:lnTo>
                    <a:pt x="299"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6" name="Freeform 15">
              <a:extLst>
                <a:ext uri="{FF2B5EF4-FFF2-40B4-BE49-F238E27FC236}">
                  <a16:creationId xmlns:a16="http://schemas.microsoft.com/office/drawing/2014/main" id="{BAAD0DFE-4A57-4EC8-BF1B-7FFD0771A2C4}"/>
                </a:ext>
              </a:extLst>
            </p:cNvPr>
            <p:cNvSpPr>
              <a:spLocks/>
            </p:cNvSpPr>
            <p:nvPr/>
          </p:nvSpPr>
          <p:spPr bwMode="auto">
            <a:xfrm>
              <a:off x="5769843" y="4701610"/>
              <a:ext cx="248677" cy="472658"/>
            </a:xfrm>
            <a:custGeom>
              <a:avLst/>
              <a:gdLst>
                <a:gd name="T0" fmla="*/ 433 w 433"/>
                <a:gd name="T1" fmla="*/ 314 h 823"/>
                <a:gd name="T2" fmla="*/ 134 w 433"/>
                <a:gd name="T3" fmla="*/ 271 h 823"/>
                <a:gd name="T4" fmla="*/ 0 w 433"/>
                <a:gd name="T5" fmla="*/ 0 h 823"/>
                <a:gd name="T6" fmla="*/ 0 w 433"/>
                <a:gd name="T7" fmla="*/ 682 h 823"/>
                <a:gd name="T8" fmla="*/ 268 w 433"/>
                <a:gd name="T9" fmla="*/ 823 h 823"/>
                <a:gd name="T10" fmla="*/ 217 w 433"/>
                <a:gd name="T11" fmla="*/ 525 h 823"/>
                <a:gd name="T12" fmla="*/ 433 w 433"/>
                <a:gd name="T13" fmla="*/ 314 h 823"/>
              </a:gdLst>
              <a:ahLst/>
              <a:cxnLst>
                <a:cxn ang="0">
                  <a:pos x="T0" y="T1"/>
                </a:cxn>
                <a:cxn ang="0">
                  <a:pos x="T2" y="T3"/>
                </a:cxn>
                <a:cxn ang="0">
                  <a:pos x="T4" y="T5"/>
                </a:cxn>
                <a:cxn ang="0">
                  <a:pos x="T6" y="T7"/>
                </a:cxn>
                <a:cxn ang="0">
                  <a:pos x="T8" y="T9"/>
                </a:cxn>
                <a:cxn ang="0">
                  <a:pos x="T10" y="T11"/>
                </a:cxn>
                <a:cxn ang="0">
                  <a:pos x="T12" y="T13"/>
                </a:cxn>
              </a:cxnLst>
              <a:rect l="0" t="0" r="r" b="b"/>
              <a:pathLst>
                <a:path w="433" h="823">
                  <a:moveTo>
                    <a:pt x="433" y="314"/>
                  </a:moveTo>
                  <a:lnTo>
                    <a:pt x="134" y="271"/>
                  </a:lnTo>
                  <a:lnTo>
                    <a:pt x="0" y="0"/>
                  </a:lnTo>
                  <a:lnTo>
                    <a:pt x="0" y="682"/>
                  </a:lnTo>
                  <a:lnTo>
                    <a:pt x="268" y="823"/>
                  </a:lnTo>
                  <a:lnTo>
                    <a:pt x="217" y="525"/>
                  </a:lnTo>
                  <a:lnTo>
                    <a:pt x="433"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grpSp>
        <p:nvGrpSpPr>
          <p:cNvPr id="37" name="Group 36">
            <a:extLst>
              <a:ext uri="{FF2B5EF4-FFF2-40B4-BE49-F238E27FC236}">
                <a16:creationId xmlns:a16="http://schemas.microsoft.com/office/drawing/2014/main" id="{2D79BB7D-0CA6-4608-8F9C-A1A2D6B7E40A}"/>
              </a:ext>
            </a:extLst>
          </p:cNvPr>
          <p:cNvGrpSpPr/>
          <p:nvPr userDrawn="1"/>
        </p:nvGrpSpPr>
        <p:grpSpPr>
          <a:xfrm rot="1256635">
            <a:off x="9820769" y="4897476"/>
            <a:ext cx="1758223" cy="1255452"/>
            <a:chOff x="8104888" y="4498452"/>
            <a:chExt cx="931213" cy="664929"/>
          </a:xfrm>
          <a:solidFill>
            <a:schemeClr val="accent1">
              <a:lumMod val="60000"/>
              <a:lumOff val="40000"/>
              <a:alpha val="11000"/>
            </a:schemeClr>
          </a:solidFill>
        </p:grpSpPr>
        <p:grpSp>
          <p:nvGrpSpPr>
            <p:cNvPr id="38" name="Group 37"/>
            <p:cNvGrpSpPr/>
            <p:nvPr/>
          </p:nvGrpSpPr>
          <p:grpSpPr>
            <a:xfrm>
              <a:off x="8104888" y="4498452"/>
              <a:ext cx="645775" cy="664929"/>
              <a:chOff x="6449292" y="-1663367"/>
              <a:chExt cx="810490" cy="834529"/>
            </a:xfrm>
            <a:grpFill/>
          </p:grpSpPr>
          <p:sp>
            <p:nvSpPr>
              <p:cNvPr id="43" name="Freeform 238"/>
              <p:cNvSpPr>
                <a:spLocks noEditPoints="1"/>
              </p:cNvSpPr>
              <p:nvPr/>
            </p:nvSpPr>
            <p:spPr bwMode="auto">
              <a:xfrm>
                <a:off x="6449292" y="-1663367"/>
                <a:ext cx="810490" cy="834529"/>
              </a:xfrm>
              <a:custGeom>
                <a:avLst/>
                <a:gdLst>
                  <a:gd name="T0" fmla="*/ 111 w 198"/>
                  <a:gd name="T1" fmla="*/ 97 h 204"/>
                  <a:gd name="T2" fmla="*/ 106 w 198"/>
                  <a:gd name="T3" fmla="*/ 73 h 204"/>
                  <a:gd name="T4" fmla="*/ 115 w 198"/>
                  <a:gd name="T5" fmla="*/ 59 h 204"/>
                  <a:gd name="T6" fmla="*/ 126 w 198"/>
                  <a:gd name="T7" fmla="*/ 53 h 204"/>
                  <a:gd name="T8" fmla="*/ 153 w 198"/>
                  <a:gd name="T9" fmla="*/ 59 h 204"/>
                  <a:gd name="T10" fmla="*/ 158 w 198"/>
                  <a:gd name="T11" fmla="*/ 80 h 204"/>
                  <a:gd name="T12" fmla="*/ 145 w 198"/>
                  <a:gd name="T13" fmla="*/ 100 h 204"/>
                  <a:gd name="T14" fmla="*/ 111 w 198"/>
                  <a:gd name="T15" fmla="*/ 97 h 204"/>
                  <a:gd name="T16" fmla="*/ 140 w 198"/>
                  <a:gd name="T17" fmla="*/ 130 h 204"/>
                  <a:gd name="T18" fmla="*/ 156 w 198"/>
                  <a:gd name="T19" fmla="*/ 108 h 204"/>
                  <a:gd name="T20" fmla="*/ 176 w 198"/>
                  <a:gd name="T21" fmla="*/ 89 h 204"/>
                  <a:gd name="T22" fmla="*/ 198 w 198"/>
                  <a:gd name="T23" fmla="*/ 50 h 204"/>
                  <a:gd name="T24" fmla="*/ 105 w 198"/>
                  <a:gd name="T25" fmla="*/ 5 h 204"/>
                  <a:gd name="T26" fmla="*/ 66 w 198"/>
                  <a:gd name="T27" fmla="*/ 16 h 204"/>
                  <a:gd name="T28" fmla="*/ 66 w 198"/>
                  <a:gd name="T29" fmla="*/ 16 h 204"/>
                  <a:gd name="T30" fmla="*/ 23 w 198"/>
                  <a:gd name="T31" fmla="*/ 48 h 204"/>
                  <a:gd name="T32" fmla="*/ 0 w 198"/>
                  <a:gd name="T33" fmla="*/ 108 h 204"/>
                  <a:gd name="T34" fmla="*/ 102 w 198"/>
                  <a:gd name="T35" fmla="*/ 204 h 204"/>
                  <a:gd name="T36" fmla="*/ 192 w 198"/>
                  <a:gd name="T37" fmla="*/ 133 h 204"/>
                  <a:gd name="T38" fmla="*/ 140 w 198"/>
                  <a:gd name="T39" fmla="*/ 13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204">
                    <a:moveTo>
                      <a:pt x="111" y="97"/>
                    </a:moveTo>
                    <a:cubicBezTo>
                      <a:pt x="105" y="90"/>
                      <a:pt x="104" y="81"/>
                      <a:pt x="106" y="73"/>
                    </a:cubicBezTo>
                    <a:cubicBezTo>
                      <a:pt x="108" y="68"/>
                      <a:pt x="111" y="63"/>
                      <a:pt x="115" y="59"/>
                    </a:cubicBezTo>
                    <a:cubicBezTo>
                      <a:pt x="118" y="56"/>
                      <a:pt x="122" y="54"/>
                      <a:pt x="126" y="53"/>
                    </a:cubicBezTo>
                    <a:cubicBezTo>
                      <a:pt x="136" y="50"/>
                      <a:pt x="146" y="52"/>
                      <a:pt x="153" y="59"/>
                    </a:cubicBezTo>
                    <a:cubicBezTo>
                      <a:pt x="158" y="65"/>
                      <a:pt x="159" y="72"/>
                      <a:pt x="158" y="80"/>
                    </a:cubicBezTo>
                    <a:cubicBezTo>
                      <a:pt x="157" y="88"/>
                      <a:pt x="151" y="96"/>
                      <a:pt x="145" y="100"/>
                    </a:cubicBezTo>
                    <a:cubicBezTo>
                      <a:pt x="134" y="107"/>
                      <a:pt x="119" y="106"/>
                      <a:pt x="111" y="97"/>
                    </a:cubicBezTo>
                    <a:close/>
                    <a:moveTo>
                      <a:pt x="140" y="130"/>
                    </a:moveTo>
                    <a:cubicBezTo>
                      <a:pt x="140" y="124"/>
                      <a:pt x="147" y="116"/>
                      <a:pt x="156" y="108"/>
                    </a:cubicBezTo>
                    <a:cubicBezTo>
                      <a:pt x="156" y="107"/>
                      <a:pt x="176" y="89"/>
                      <a:pt x="176" y="89"/>
                    </a:cubicBezTo>
                    <a:cubicBezTo>
                      <a:pt x="181" y="83"/>
                      <a:pt x="198" y="68"/>
                      <a:pt x="198" y="50"/>
                    </a:cubicBezTo>
                    <a:cubicBezTo>
                      <a:pt x="198" y="17"/>
                      <a:pt x="156" y="0"/>
                      <a:pt x="105" y="5"/>
                    </a:cubicBezTo>
                    <a:cubicBezTo>
                      <a:pt x="91" y="7"/>
                      <a:pt x="78" y="10"/>
                      <a:pt x="66" y="16"/>
                    </a:cubicBezTo>
                    <a:cubicBezTo>
                      <a:pt x="66" y="16"/>
                      <a:pt x="66" y="16"/>
                      <a:pt x="66" y="16"/>
                    </a:cubicBezTo>
                    <a:cubicBezTo>
                      <a:pt x="49" y="23"/>
                      <a:pt x="34" y="34"/>
                      <a:pt x="23" y="48"/>
                    </a:cubicBezTo>
                    <a:cubicBezTo>
                      <a:pt x="8" y="65"/>
                      <a:pt x="0" y="85"/>
                      <a:pt x="0" y="108"/>
                    </a:cubicBezTo>
                    <a:cubicBezTo>
                      <a:pt x="0" y="161"/>
                      <a:pt x="45" y="204"/>
                      <a:pt x="102" y="204"/>
                    </a:cubicBezTo>
                    <a:cubicBezTo>
                      <a:pt x="138" y="204"/>
                      <a:pt x="192" y="194"/>
                      <a:pt x="192" y="133"/>
                    </a:cubicBezTo>
                    <a:cubicBezTo>
                      <a:pt x="192" y="122"/>
                      <a:pt x="140" y="149"/>
                      <a:pt x="140"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id-ID" sz="1350"/>
              </a:p>
            </p:txBody>
          </p:sp>
          <p:sp>
            <p:nvSpPr>
              <p:cNvPr id="44" name="Freeform 241"/>
              <p:cNvSpPr>
                <a:spLocks/>
              </p:cNvSpPr>
              <p:nvPr/>
            </p:nvSpPr>
            <p:spPr bwMode="auto">
              <a:xfrm>
                <a:off x="6804740" y="-1069237"/>
                <a:ext cx="185451" cy="142523"/>
              </a:xfrm>
              <a:custGeom>
                <a:avLst/>
                <a:gdLst>
                  <a:gd name="T0" fmla="*/ 39 w 45"/>
                  <a:gd name="T1" fmla="*/ 11 h 35"/>
                  <a:gd name="T2" fmla="*/ 26 w 45"/>
                  <a:gd name="T3" fmla="*/ 0 h 35"/>
                  <a:gd name="T4" fmla="*/ 15 w 45"/>
                  <a:gd name="T5" fmla="*/ 6 h 35"/>
                  <a:gd name="T6" fmla="*/ 0 w 45"/>
                  <a:gd name="T7" fmla="*/ 20 h 35"/>
                  <a:gd name="T8" fmla="*/ 15 w 45"/>
                  <a:gd name="T9" fmla="*/ 35 h 35"/>
                  <a:gd name="T10" fmla="*/ 24 w 45"/>
                  <a:gd name="T11" fmla="*/ 32 h 35"/>
                  <a:gd name="T12" fmla="*/ 32 w 45"/>
                  <a:gd name="T13" fmla="*/ 35 h 35"/>
                  <a:gd name="T14" fmla="*/ 45 w 45"/>
                  <a:gd name="T15" fmla="*/ 22 h 35"/>
                  <a:gd name="T16" fmla="*/ 39 w 45"/>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5">
                    <a:moveTo>
                      <a:pt x="39" y="11"/>
                    </a:moveTo>
                    <a:cubicBezTo>
                      <a:pt x="38" y="4"/>
                      <a:pt x="32" y="0"/>
                      <a:pt x="26" y="0"/>
                    </a:cubicBezTo>
                    <a:cubicBezTo>
                      <a:pt x="21" y="0"/>
                      <a:pt x="17" y="2"/>
                      <a:pt x="15" y="6"/>
                    </a:cubicBezTo>
                    <a:cubicBezTo>
                      <a:pt x="6" y="6"/>
                      <a:pt x="0" y="13"/>
                      <a:pt x="0" y="20"/>
                    </a:cubicBezTo>
                    <a:cubicBezTo>
                      <a:pt x="0" y="28"/>
                      <a:pt x="7" y="35"/>
                      <a:pt x="15" y="35"/>
                    </a:cubicBezTo>
                    <a:cubicBezTo>
                      <a:pt x="18" y="35"/>
                      <a:pt x="21" y="34"/>
                      <a:pt x="24" y="32"/>
                    </a:cubicBezTo>
                    <a:cubicBezTo>
                      <a:pt x="26" y="34"/>
                      <a:pt x="30" y="35"/>
                      <a:pt x="32" y="35"/>
                    </a:cubicBezTo>
                    <a:cubicBezTo>
                      <a:pt x="39" y="35"/>
                      <a:pt x="45" y="29"/>
                      <a:pt x="45" y="22"/>
                    </a:cubicBezTo>
                    <a:cubicBezTo>
                      <a:pt x="45" y="17"/>
                      <a:pt x="42" y="13"/>
                      <a:pt x="3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85000" lnSpcReduction="20000"/>
              </a:bodyPr>
              <a:lstStyle/>
              <a:p>
                <a:endParaRPr lang="id-ID" sz="1350"/>
              </a:p>
            </p:txBody>
          </p:sp>
          <p:sp>
            <p:nvSpPr>
              <p:cNvPr id="45" name="Freeform 244"/>
              <p:cNvSpPr>
                <a:spLocks/>
              </p:cNvSpPr>
              <p:nvPr/>
            </p:nvSpPr>
            <p:spPr bwMode="auto">
              <a:xfrm>
                <a:off x="6543735" y="-1254688"/>
                <a:ext cx="236965" cy="262723"/>
              </a:xfrm>
              <a:custGeom>
                <a:avLst/>
                <a:gdLst>
                  <a:gd name="T0" fmla="*/ 39 w 58"/>
                  <a:gd name="T1" fmla="*/ 13 h 64"/>
                  <a:gd name="T2" fmla="*/ 26 w 58"/>
                  <a:gd name="T3" fmla="*/ 0 h 64"/>
                  <a:gd name="T4" fmla="*/ 13 w 58"/>
                  <a:gd name="T5" fmla="*/ 14 h 64"/>
                  <a:gd name="T6" fmla="*/ 0 w 58"/>
                  <a:gd name="T7" fmla="*/ 32 h 64"/>
                  <a:gd name="T8" fmla="*/ 13 w 58"/>
                  <a:gd name="T9" fmla="*/ 50 h 64"/>
                  <a:gd name="T10" fmla="*/ 26 w 58"/>
                  <a:gd name="T11" fmla="*/ 64 h 64"/>
                  <a:gd name="T12" fmla="*/ 39 w 58"/>
                  <a:gd name="T13" fmla="*/ 51 h 64"/>
                  <a:gd name="T14" fmla="*/ 58 w 58"/>
                  <a:gd name="T15" fmla="*/ 32 h 64"/>
                  <a:gd name="T16" fmla="*/ 39 w 58"/>
                  <a:gd name="T17"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64">
                    <a:moveTo>
                      <a:pt x="39" y="13"/>
                    </a:moveTo>
                    <a:cubicBezTo>
                      <a:pt x="39" y="6"/>
                      <a:pt x="33" y="0"/>
                      <a:pt x="26" y="0"/>
                    </a:cubicBezTo>
                    <a:cubicBezTo>
                      <a:pt x="19" y="0"/>
                      <a:pt x="13" y="6"/>
                      <a:pt x="13" y="14"/>
                    </a:cubicBezTo>
                    <a:cubicBezTo>
                      <a:pt x="6" y="16"/>
                      <a:pt x="0" y="23"/>
                      <a:pt x="0" y="32"/>
                    </a:cubicBezTo>
                    <a:cubicBezTo>
                      <a:pt x="0" y="40"/>
                      <a:pt x="6" y="47"/>
                      <a:pt x="13" y="50"/>
                    </a:cubicBezTo>
                    <a:cubicBezTo>
                      <a:pt x="13" y="58"/>
                      <a:pt x="19" y="64"/>
                      <a:pt x="26" y="64"/>
                    </a:cubicBezTo>
                    <a:cubicBezTo>
                      <a:pt x="33" y="64"/>
                      <a:pt x="39" y="58"/>
                      <a:pt x="39" y="51"/>
                    </a:cubicBezTo>
                    <a:cubicBezTo>
                      <a:pt x="49" y="51"/>
                      <a:pt x="58" y="42"/>
                      <a:pt x="58" y="32"/>
                    </a:cubicBezTo>
                    <a:cubicBezTo>
                      <a:pt x="58" y="21"/>
                      <a:pt x="49" y="13"/>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id-ID" sz="1350"/>
              </a:p>
            </p:txBody>
          </p:sp>
          <p:sp>
            <p:nvSpPr>
              <p:cNvPr id="46" name="Freeform 241"/>
              <p:cNvSpPr>
                <a:spLocks/>
              </p:cNvSpPr>
              <p:nvPr/>
            </p:nvSpPr>
            <p:spPr bwMode="auto">
              <a:xfrm rot="9822122">
                <a:off x="6638486" y="-1512582"/>
                <a:ext cx="185451" cy="142523"/>
              </a:xfrm>
              <a:custGeom>
                <a:avLst/>
                <a:gdLst>
                  <a:gd name="T0" fmla="*/ 39 w 45"/>
                  <a:gd name="T1" fmla="*/ 11 h 35"/>
                  <a:gd name="T2" fmla="*/ 26 w 45"/>
                  <a:gd name="T3" fmla="*/ 0 h 35"/>
                  <a:gd name="T4" fmla="*/ 15 w 45"/>
                  <a:gd name="T5" fmla="*/ 6 h 35"/>
                  <a:gd name="T6" fmla="*/ 0 w 45"/>
                  <a:gd name="T7" fmla="*/ 20 h 35"/>
                  <a:gd name="T8" fmla="*/ 15 w 45"/>
                  <a:gd name="T9" fmla="*/ 35 h 35"/>
                  <a:gd name="T10" fmla="*/ 24 w 45"/>
                  <a:gd name="T11" fmla="*/ 32 h 35"/>
                  <a:gd name="T12" fmla="*/ 32 w 45"/>
                  <a:gd name="T13" fmla="*/ 35 h 35"/>
                  <a:gd name="T14" fmla="*/ 45 w 45"/>
                  <a:gd name="T15" fmla="*/ 22 h 35"/>
                  <a:gd name="T16" fmla="*/ 39 w 45"/>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5">
                    <a:moveTo>
                      <a:pt x="39" y="11"/>
                    </a:moveTo>
                    <a:cubicBezTo>
                      <a:pt x="38" y="4"/>
                      <a:pt x="32" y="0"/>
                      <a:pt x="26" y="0"/>
                    </a:cubicBezTo>
                    <a:cubicBezTo>
                      <a:pt x="21" y="0"/>
                      <a:pt x="17" y="2"/>
                      <a:pt x="15" y="6"/>
                    </a:cubicBezTo>
                    <a:cubicBezTo>
                      <a:pt x="6" y="6"/>
                      <a:pt x="0" y="13"/>
                      <a:pt x="0" y="20"/>
                    </a:cubicBezTo>
                    <a:cubicBezTo>
                      <a:pt x="0" y="28"/>
                      <a:pt x="7" y="35"/>
                      <a:pt x="15" y="35"/>
                    </a:cubicBezTo>
                    <a:cubicBezTo>
                      <a:pt x="18" y="35"/>
                      <a:pt x="21" y="34"/>
                      <a:pt x="24" y="32"/>
                    </a:cubicBezTo>
                    <a:cubicBezTo>
                      <a:pt x="26" y="34"/>
                      <a:pt x="30" y="35"/>
                      <a:pt x="32" y="35"/>
                    </a:cubicBezTo>
                    <a:cubicBezTo>
                      <a:pt x="39" y="35"/>
                      <a:pt x="45" y="29"/>
                      <a:pt x="45" y="22"/>
                    </a:cubicBezTo>
                    <a:cubicBezTo>
                      <a:pt x="45" y="17"/>
                      <a:pt x="42" y="13"/>
                      <a:pt x="39" y="11"/>
                    </a:cubicBezTo>
                    <a:close/>
                  </a:path>
                </a:pathLst>
              </a:custGeom>
              <a:grpFill/>
              <a:ln>
                <a:noFill/>
              </a:ln>
            </p:spPr>
            <p:txBody>
              <a:bodyPr vert="horz" wrap="square" lIns="68580" tIns="34290" rIns="68580" bIns="34290" numCol="1" anchor="t" anchorCtr="0" compatLnSpc="1">
                <a:prstTxWarp prst="textNoShape">
                  <a:avLst/>
                </a:prstTxWarp>
                <a:normAutofit fontScale="85000" lnSpcReduction="20000"/>
              </a:bodyPr>
              <a:lstStyle/>
              <a:p>
                <a:endParaRPr lang="id-ID" sz="1350"/>
              </a:p>
            </p:txBody>
          </p:sp>
        </p:grpSp>
        <p:grpSp>
          <p:nvGrpSpPr>
            <p:cNvPr id="39" name="Group 38"/>
            <p:cNvGrpSpPr/>
            <p:nvPr/>
          </p:nvGrpSpPr>
          <p:grpSpPr>
            <a:xfrm rot="2929433">
              <a:off x="8534601" y="4589152"/>
              <a:ext cx="583274" cy="419726"/>
              <a:chOff x="10339388" y="5557838"/>
              <a:chExt cx="798278" cy="574445"/>
            </a:xfrm>
            <a:grpFill/>
          </p:grpSpPr>
          <p:sp>
            <p:nvSpPr>
              <p:cNvPr id="40" name="Freeform 239"/>
              <p:cNvSpPr>
                <a:spLocks/>
              </p:cNvSpPr>
              <p:nvPr/>
            </p:nvSpPr>
            <p:spPr bwMode="auto">
              <a:xfrm>
                <a:off x="10514014" y="5667376"/>
                <a:ext cx="623652" cy="464907"/>
              </a:xfrm>
              <a:custGeom>
                <a:avLst/>
                <a:gdLst>
                  <a:gd name="T0" fmla="*/ 81 w 81"/>
                  <a:gd name="T1" fmla="*/ 52 h 72"/>
                  <a:gd name="T2" fmla="*/ 68 w 81"/>
                  <a:gd name="T3" fmla="*/ 72 h 72"/>
                  <a:gd name="T4" fmla="*/ 24 w 81"/>
                  <a:gd name="T5" fmla="*/ 42 h 72"/>
                  <a:gd name="T6" fmla="*/ 5 w 81"/>
                  <a:gd name="T7" fmla="*/ 29 h 72"/>
                  <a:gd name="T8" fmla="*/ 0 w 81"/>
                  <a:gd name="T9" fmla="*/ 25 h 72"/>
                  <a:gd name="T10" fmla="*/ 20 w 81"/>
                  <a:gd name="T11" fmla="*/ 0 h 72"/>
                  <a:gd name="T12" fmla="*/ 25 w 81"/>
                  <a:gd name="T13" fmla="*/ 4 h 72"/>
                  <a:gd name="T14" fmla="*/ 42 w 81"/>
                  <a:gd name="T15" fmla="*/ 18 h 72"/>
                  <a:gd name="T16" fmla="*/ 81 w 81"/>
                  <a:gd name="T17" fmla="*/ 52 h 72"/>
                  <a:gd name="connsiteX0" fmla="*/ 17577 w 17577"/>
                  <a:gd name="connsiteY0" fmla="*/ 13208 h 13373"/>
                  <a:gd name="connsiteX1" fmla="*/ 8395 w 17577"/>
                  <a:gd name="connsiteY1" fmla="*/ 10000 h 13373"/>
                  <a:gd name="connsiteX2" fmla="*/ 2963 w 17577"/>
                  <a:gd name="connsiteY2" fmla="*/ 5833 h 13373"/>
                  <a:gd name="connsiteX3" fmla="*/ 617 w 17577"/>
                  <a:gd name="connsiteY3" fmla="*/ 4028 h 13373"/>
                  <a:gd name="connsiteX4" fmla="*/ 0 w 17577"/>
                  <a:gd name="connsiteY4" fmla="*/ 3472 h 13373"/>
                  <a:gd name="connsiteX5" fmla="*/ 2469 w 17577"/>
                  <a:gd name="connsiteY5" fmla="*/ 0 h 13373"/>
                  <a:gd name="connsiteX6" fmla="*/ 3086 w 17577"/>
                  <a:gd name="connsiteY6" fmla="*/ 556 h 13373"/>
                  <a:gd name="connsiteX7" fmla="*/ 5185 w 17577"/>
                  <a:gd name="connsiteY7" fmla="*/ 2500 h 13373"/>
                  <a:gd name="connsiteX8" fmla="*/ 17577 w 17577"/>
                  <a:gd name="connsiteY8" fmla="*/ 13208 h 13373"/>
                  <a:gd name="connsiteX0" fmla="*/ 17577 w 18448"/>
                  <a:gd name="connsiteY0" fmla="*/ 13208 h 17126"/>
                  <a:gd name="connsiteX1" fmla="*/ 18245 w 18448"/>
                  <a:gd name="connsiteY1" fmla="*/ 17126 h 17126"/>
                  <a:gd name="connsiteX2" fmla="*/ 2963 w 18448"/>
                  <a:gd name="connsiteY2" fmla="*/ 5833 h 17126"/>
                  <a:gd name="connsiteX3" fmla="*/ 617 w 18448"/>
                  <a:gd name="connsiteY3" fmla="*/ 4028 h 17126"/>
                  <a:gd name="connsiteX4" fmla="*/ 0 w 18448"/>
                  <a:gd name="connsiteY4" fmla="*/ 3472 h 17126"/>
                  <a:gd name="connsiteX5" fmla="*/ 2469 w 18448"/>
                  <a:gd name="connsiteY5" fmla="*/ 0 h 17126"/>
                  <a:gd name="connsiteX6" fmla="*/ 3086 w 18448"/>
                  <a:gd name="connsiteY6" fmla="*/ 556 h 17126"/>
                  <a:gd name="connsiteX7" fmla="*/ 5185 w 18448"/>
                  <a:gd name="connsiteY7" fmla="*/ 2500 h 17126"/>
                  <a:gd name="connsiteX8" fmla="*/ 17577 w 18448"/>
                  <a:gd name="connsiteY8" fmla="*/ 13208 h 17126"/>
                  <a:gd name="connsiteX0" fmla="*/ 20355 w 20355"/>
                  <a:gd name="connsiteY0" fmla="*/ 16059 h 17126"/>
                  <a:gd name="connsiteX1" fmla="*/ 18245 w 20355"/>
                  <a:gd name="connsiteY1" fmla="*/ 17126 h 17126"/>
                  <a:gd name="connsiteX2" fmla="*/ 2963 w 20355"/>
                  <a:gd name="connsiteY2" fmla="*/ 5833 h 17126"/>
                  <a:gd name="connsiteX3" fmla="*/ 617 w 20355"/>
                  <a:gd name="connsiteY3" fmla="*/ 4028 h 17126"/>
                  <a:gd name="connsiteX4" fmla="*/ 0 w 20355"/>
                  <a:gd name="connsiteY4" fmla="*/ 3472 h 17126"/>
                  <a:gd name="connsiteX5" fmla="*/ 2469 w 20355"/>
                  <a:gd name="connsiteY5" fmla="*/ 0 h 17126"/>
                  <a:gd name="connsiteX6" fmla="*/ 3086 w 20355"/>
                  <a:gd name="connsiteY6" fmla="*/ 556 h 17126"/>
                  <a:gd name="connsiteX7" fmla="*/ 5185 w 20355"/>
                  <a:gd name="connsiteY7" fmla="*/ 2500 h 17126"/>
                  <a:gd name="connsiteX8" fmla="*/ 20355 w 20355"/>
                  <a:gd name="connsiteY8" fmla="*/ 16059 h 1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5" h="17126">
                    <a:moveTo>
                      <a:pt x="20355" y="16059"/>
                    </a:moveTo>
                    <a:cubicBezTo>
                      <a:pt x="20232" y="17170"/>
                      <a:pt x="18986" y="16570"/>
                      <a:pt x="18245" y="17126"/>
                    </a:cubicBezTo>
                    <a:lnTo>
                      <a:pt x="2963" y="5833"/>
                    </a:lnTo>
                    <a:cubicBezTo>
                      <a:pt x="25" y="3650"/>
                      <a:pt x="1399" y="4630"/>
                      <a:pt x="617" y="4028"/>
                    </a:cubicBezTo>
                    <a:lnTo>
                      <a:pt x="0" y="3472"/>
                    </a:lnTo>
                    <a:lnTo>
                      <a:pt x="2469" y="0"/>
                    </a:lnTo>
                    <a:lnTo>
                      <a:pt x="3086" y="556"/>
                    </a:lnTo>
                    <a:lnTo>
                      <a:pt x="5185" y="2500"/>
                    </a:lnTo>
                    <a:cubicBezTo>
                      <a:pt x="6790" y="4074"/>
                      <a:pt x="18750" y="14485"/>
                      <a:pt x="20355" y="160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id-ID" sz="1350"/>
              </a:p>
            </p:txBody>
          </p:sp>
          <p:sp>
            <p:nvSpPr>
              <p:cNvPr id="41" name="Freeform 242"/>
              <p:cNvSpPr>
                <a:spLocks/>
              </p:cNvSpPr>
              <p:nvPr/>
            </p:nvSpPr>
            <p:spPr bwMode="auto">
              <a:xfrm>
                <a:off x="10339388" y="5557838"/>
                <a:ext cx="265113" cy="219075"/>
              </a:xfrm>
              <a:custGeom>
                <a:avLst/>
                <a:gdLst>
                  <a:gd name="T0" fmla="*/ 70 w 70"/>
                  <a:gd name="T1" fmla="*/ 33 h 58"/>
                  <a:gd name="T2" fmla="*/ 66 w 70"/>
                  <a:gd name="T3" fmla="*/ 29 h 58"/>
                  <a:gd name="T4" fmla="*/ 48 w 70"/>
                  <a:gd name="T5" fmla="*/ 3 h 58"/>
                  <a:gd name="T6" fmla="*/ 2 w 70"/>
                  <a:gd name="T7" fmla="*/ 0 h 58"/>
                  <a:gd name="T8" fmla="*/ 19 w 70"/>
                  <a:gd name="T9" fmla="*/ 50 h 58"/>
                  <a:gd name="T10" fmla="*/ 46 w 70"/>
                  <a:gd name="T11" fmla="*/ 54 h 58"/>
                  <a:gd name="T12" fmla="*/ 51 w 70"/>
                  <a:gd name="T13" fmla="*/ 58 h 58"/>
                  <a:gd name="T14" fmla="*/ 70 w 70"/>
                  <a:gd name="T15" fmla="*/ 33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58">
                    <a:moveTo>
                      <a:pt x="70" y="33"/>
                    </a:moveTo>
                    <a:cubicBezTo>
                      <a:pt x="70" y="33"/>
                      <a:pt x="66" y="29"/>
                      <a:pt x="66" y="29"/>
                    </a:cubicBezTo>
                    <a:cubicBezTo>
                      <a:pt x="67" y="16"/>
                      <a:pt x="57" y="6"/>
                      <a:pt x="48" y="3"/>
                    </a:cubicBezTo>
                    <a:cubicBezTo>
                      <a:pt x="35" y="0"/>
                      <a:pt x="17" y="13"/>
                      <a:pt x="2" y="0"/>
                    </a:cubicBezTo>
                    <a:cubicBezTo>
                      <a:pt x="0" y="11"/>
                      <a:pt x="7" y="41"/>
                      <a:pt x="19" y="50"/>
                    </a:cubicBezTo>
                    <a:cubicBezTo>
                      <a:pt x="28" y="57"/>
                      <a:pt x="38" y="58"/>
                      <a:pt x="46" y="54"/>
                    </a:cubicBezTo>
                    <a:cubicBezTo>
                      <a:pt x="51" y="58"/>
                      <a:pt x="51" y="58"/>
                      <a:pt x="51" y="58"/>
                    </a:cubicBezTo>
                    <a:cubicBezTo>
                      <a:pt x="70" y="33"/>
                      <a:pt x="70" y="33"/>
                      <a:pt x="7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id-ID" sz="1350"/>
              </a:p>
            </p:txBody>
          </p:sp>
          <p:sp>
            <p:nvSpPr>
              <p:cNvPr id="42" name="Freeform 243"/>
              <p:cNvSpPr>
                <a:spLocks/>
              </p:cNvSpPr>
              <p:nvPr/>
            </p:nvSpPr>
            <p:spPr bwMode="auto">
              <a:xfrm>
                <a:off x="10533063" y="5681663"/>
                <a:ext cx="139700" cy="144463"/>
              </a:xfrm>
              <a:custGeom>
                <a:avLst/>
                <a:gdLst>
                  <a:gd name="T0" fmla="*/ 88 w 88"/>
                  <a:gd name="T1" fmla="*/ 34 h 91"/>
                  <a:gd name="T2" fmla="*/ 45 w 88"/>
                  <a:gd name="T3" fmla="*/ 91 h 91"/>
                  <a:gd name="T4" fmla="*/ 0 w 88"/>
                  <a:gd name="T5" fmla="*/ 60 h 91"/>
                  <a:gd name="T6" fmla="*/ 47 w 88"/>
                  <a:gd name="T7" fmla="*/ 0 h 91"/>
                  <a:gd name="T8" fmla="*/ 88 w 88"/>
                  <a:gd name="T9" fmla="*/ 34 h 91"/>
                </a:gdLst>
                <a:ahLst/>
                <a:cxnLst>
                  <a:cxn ang="0">
                    <a:pos x="T0" y="T1"/>
                  </a:cxn>
                  <a:cxn ang="0">
                    <a:pos x="T2" y="T3"/>
                  </a:cxn>
                  <a:cxn ang="0">
                    <a:pos x="T4" y="T5"/>
                  </a:cxn>
                  <a:cxn ang="0">
                    <a:pos x="T6" y="T7"/>
                  </a:cxn>
                  <a:cxn ang="0">
                    <a:pos x="T8" y="T9"/>
                  </a:cxn>
                </a:cxnLst>
                <a:rect l="0" t="0" r="r" b="b"/>
                <a:pathLst>
                  <a:path w="88" h="91">
                    <a:moveTo>
                      <a:pt x="88" y="34"/>
                    </a:moveTo>
                    <a:lnTo>
                      <a:pt x="45" y="91"/>
                    </a:lnTo>
                    <a:lnTo>
                      <a:pt x="0" y="60"/>
                    </a:lnTo>
                    <a:lnTo>
                      <a:pt x="47" y="0"/>
                    </a:lnTo>
                    <a:lnTo>
                      <a:pt x="8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77500" lnSpcReduction="20000"/>
              </a:bodyPr>
              <a:lstStyle/>
              <a:p>
                <a:endParaRPr lang="id-ID" sz="1350"/>
              </a:p>
            </p:txBody>
          </p:sp>
        </p:grpSp>
      </p:grpSp>
      <p:grpSp>
        <p:nvGrpSpPr>
          <p:cNvPr id="47" name="Group 46"/>
          <p:cNvGrpSpPr/>
          <p:nvPr userDrawn="1"/>
        </p:nvGrpSpPr>
        <p:grpSpPr>
          <a:xfrm rot="10800000">
            <a:off x="7631035" y="3883103"/>
            <a:ext cx="1599313" cy="1599313"/>
            <a:chOff x="7613650" y="1387475"/>
            <a:chExt cx="284163" cy="284163"/>
          </a:xfrm>
          <a:solidFill>
            <a:schemeClr val="accent1">
              <a:lumMod val="60000"/>
              <a:lumOff val="40000"/>
              <a:alpha val="11000"/>
            </a:schemeClr>
          </a:solidFill>
        </p:grpSpPr>
        <p:sp>
          <p:nvSpPr>
            <p:cNvPr id="48" name="Freeform 4359"/>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 name="Freeform 4360"/>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0" name="Group 49"/>
          <p:cNvGrpSpPr/>
          <p:nvPr userDrawn="1"/>
        </p:nvGrpSpPr>
        <p:grpSpPr>
          <a:xfrm rot="1445148">
            <a:off x="7974456" y="777421"/>
            <a:ext cx="1203915" cy="1144138"/>
            <a:chOff x="5521167" y="4701610"/>
            <a:chExt cx="497353" cy="472658"/>
          </a:xfrm>
          <a:solidFill>
            <a:schemeClr val="accent1">
              <a:lumMod val="60000"/>
              <a:lumOff val="40000"/>
              <a:alpha val="11000"/>
            </a:schemeClr>
          </a:solidFill>
        </p:grpSpPr>
        <p:sp>
          <p:nvSpPr>
            <p:cNvPr id="51" name="Freeform 14">
              <a:extLst>
                <a:ext uri="{FF2B5EF4-FFF2-40B4-BE49-F238E27FC236}">
                  <a16:creationId xmlns:a16="http://schemas.microsoft.com/office/drawing/2014/main" id="{68B1C006-93E2-4146-A47C-19CE9D22C006}"/>
                </a:ext>
              </a:extLst>
            </p:cNvPr>
            <p:cNvSpPr>
              <a:spLocks/>
            </p:cNvSpPr>
            <p:nvPr/>
          </p:nvSpPr>
          <p:spPr bwMode="auto">
            <a:xfrm>
              <a:off x="5521167" y="4701610"/>
              <a:ext cx="248677" cy="472658"/>
            </a:xfrm>
            <a:custGeom>
              <a:avLst/>
              <a:gdLst>
                <a:gd name="T0" fmla="*/ 299 w 433"/>
                <a:gd name="T1" fmla="*/ 271 h 823"/>
                <a:gd name="T2" fmla="*/ 0 w 433"/>
                <a:gd name="T3" fmla="*/ 314 h 823"/>
                <a:gd name="T4" fmla="*/ 217 w 433"/>
                <a:gd name="T5" fmla="*/ 525 h 823"/>
                <a:gd name="T6" fmla="*/ 166 w 433"/>
                <a:gd name="T7" fmla="*/ 823 h 823"/>
                <a:gd name="T8" fmla="*/ 433 w 433"/>
                <a:gd name="T9" fmla="*/ 682 h 823"/>
                <a:gd name="T10" fmla="*/ 433 w 433"/>
                <a:gd name="T11" fmla="*/ 0 h 823"/>
                <a:gd name="T12" fmla="*/ 299 w 433"/>
                <a:gd name="T13" fmla="*/ 271 h 823"/>
              </a:gdLst>
              <a:ahLst/>
              <a:cxnLst>
                <a:cxn ang="0">
                  <a:pos x="T0" y="T1"/>
                </a:cxn>
                <a:cxn ang="0">
                  <a:pos x="T2" y="T3"/>
                </a:cxn>
                <a:cxn ang="0">
                  <a:pos x="T4" y="T5"/>
                </a:cxn>
                <a:cxn ang="0">
                  <a:pos x="T6" y="T7"/>
                </a:cxn>
                <a:cxn ang="0">
                  <a:pos x="T8" y="T9"/>
                </a:cxn>
                <a:cxn ang="0">
                  <a:pos x="T10" y="T11"/>
                </a:cxn>
                <a:cxn ang="0">
                  <a:pos x="T12" y="T13"/>
                </a:cxn>
              </a:cxnLst>
              <a:rect l="0" t="0" r="r" b="b"/>
              <a:pathLst>
                <a:path w="433" h="823">
                  <a:moveTo>
                    <a:pt x="299" y="271"/>
                  </a:moveTo>
                  <a:lnTo>
                    <a:pt x="0" y="314"/>
                  </a:lnTo>
                  <a:lnTo>
                    <a:pt x="217" y="525"/>
                  </a:lnTo>
                  <a:lnTo>
                    <a:pt x="166" y="823"/>
                  </a:lnTo>
                  <a:lnTo>
                    <a:pt x="433" y="682"/>
                  </a:lnTo>
                  <a:lnTo>
                    <a:pt x="433" y="0"/>
                  </a:lnTo>
                  <a:lnTo>
                    <a:pt x="299"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2" name="Freeform 15">
              <a:extLst>
                <a:ext uri="{FF2B5EF4-FFF2-40B4-BE49-F238E27FC236}">
                  <a16:creationId xmlns:a16="http://schemas.microsoft.com/office/drawing/2014/main" id="{BAAD0DFE-4A57-4EC8-BF1B-7FFD0771A2C4}"/>
                </a:ext>
              </a:extLst>
            </p:cNvPr>
            <p:cNvSpPr>
              <a:spLocks/>
            </p:cNvSpPr>
            <p:nvPr/>
          </p:nvSpPr>
          <p:spPr bwMode="auto">
            <a:xfrm>
              <a:off x="5769843" y="4701610"/>
              <a:ext cx="248677" cy="472658"/>
            </a:xfrm>
            <a:custGeom>
              <a:avLst/>
              <a:gdLst>
                <a:gd name="T0" fmla="*/ 433 w 433"/>
                <a:gd name="T1" fmla="*/ 314 h 823"/>
                <a:gd name="T2" fmla="*/ 134 w 433"/>
                <a:gd name="T3" fmla="*/ 271 h 823"/>
                <a:gd name="T4" fmla="*/ 0 w 433"/>
                <a:gd name="T5" fmla="*/ 0 h 823"/>
                <a:gd name="T6" fmla="*/ 0 w 433"/>
                <a:gd name="T7" fmla="*/ 682 h 823"/>
                <a:gd name="T8" fmla="*/ 268 w 433"/>
                <a:gd name="T9" fmla="*/ 823 h 823"/>
                <a:gd name="T10" fmla="*/ 217 w 433"/>
                <a:gd name="T11" fmla="*/ 525 h 823"/>
                <a:gd name="T12" fmla="*/ 433 w 433"/>
                <a:gd name="T13" fmla="*/ 314 h 823"/>
              </a:gdLst>
              <a:ahLst/>
              <a:cxnLst>
                <a:cxn ang="0">
                  <a:pos x="T0" y="T1"/>
                </a:cxn>
                <a:cxn ang="0">
                  <a:pos x="T2" y="T3"/>
                </a:cxn>
                <a:cxn ang="0">
                  <a:pos x="T4" y="T5"/>
                </a:cxn>
                <a:cxn ang="0">
                  <a:pos x="T6" y="T7"/>
                </a:cxn>
                <a:cxn ang="0">
                  <a:pos x="T8" y="T9"/>
                </a:cxn>
                <a:cxn ang="0">
                  <a:pos x="T10" y="T11"/>
                </a:cxn>
                <a:cxn ang="0">
                  <a:pos x="T12" y="T13"/>
                </a:cxn>
              </a:cxnLst>
              <a:rect l="0" t="0" r="r" b="b"/>
              <a:pathLst>
                <a:path w="433" h="823">
                  <a:moveTo>
                    <a:pt x="433" y="314"/>
                  </a:moveTo>
                  <a:lnTo>
                    <a:pt x="134" y="271"/>
                  </a:lnTo>
                  <a:lnTo>
                    <a:pt x="0" y="0"/>
                  </a:lnTo>
                  <a:lnTo>
                    <a:pt x="0" y="682"/>
                  </a:lnTo>
                  <a:lnTo>
                    <a:pt x="268" y="823"/>
                  </a:lnTo>
                  <a:lnTo>
                    <a:pt x="217" y="525"/>
                  </a:lnTo>
                  <a:lnTo>
                    <a:pt x="433"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Tree>
    <p:extLst>
      <p:ext uri="{BB962C8B-B14F-4D97-AF65-F5344CB8AC3E}">
        <p14:creationId xmlns:p14="http://schemas.microsoft.com/office/powerpoint/2010/main" val="10123340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endParaRPr lang="en-US" sz="1900">
              <a:solidFill>
                <a:prstClr val="white"/>
              </a:solidFill>
            </a:endParaRPr>
          </a:p>
        </p:txBody>
      </p:sp>
      <p:sp>
        <p:nvSpPr>
          <p:cNvPr id="4" name="Date Placeholder 3"/>
          <p:cNvSpPr>
            <a:spLocks noGrp="1"/>
          </p:cNvSpPr>
          <p:nvPr>
            <p:ph type="dt" sz="half" idx="2"/>
          </p:nvPr>
        </p:nvSpPr>
        <p:spPr>
          <a:xfrm>
            <a:off x="609600" y="6356360"/>
            <a:ext cx="2844800" cy="365125"/>
          </a:xfrm>
          <a:prstGeom prst="rect">
            <a:avLst/>
          </a:prstGeom>
        </p:spPr>
        <p:txBody>
          <a:bodyPr vert="horz" lIns="121901" tIns="60950" rIns="121901" bIns="60950" rtlCol="0" anchor="ctr"/>
          <a:lstStyle>
            <a:lvl1pPr algn="l">
              <a:defRPr sz="1200">
                <a:solidFill>
                  <a:schemeClr val="tx1">
                    <a:tint val="75000"/>
                  </a:schemeClr>
                </a:solidFill>
              </a:defRPr>
            </a:lvl1pPr>
          </a:lstStyle>
          <a:p>
            <a:pPr defTabSz="914241"/>
            <a:fld id="{6EB7948D-65B7-4FEC-80B5-36D7629B101D}" type="datetimeFigureOut">
              <a:rPr lang="en-US" smtClean="0">
                <a:solidFill>
                  <a:prstClr val="black">
                    <a:tint val="75000"/>
                  </a:prstClr>
                </a:solidFill>
              </a:rPr>
              <a:pPr defTabSz="914241"/>
              <a:t>12/12/2024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21901" tIns="60950" rIns="121901" bIns="60950" rtlCol="0" anchor="ctr"/>
          <a:lstStyle>
            <a:lvl1pPr algn="ctr">
              <a:defRPr sz="1200">
                <a:solidFill>
                  <a:schemeClr val="tx1">
                    <a:tint val="75000"/>
                  </a:schemeClr>
                </a:solidFill>
              </a:defRPr>
            </a:lvl1pPr>
          </a:lstStyle>
          <a:p>
            <a:pPr defTabSz="91424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21901" tIns="60950" rIns="121901" bIns="60950" rtlCol="0" anchor="ctr"/>
          <a:lstStyle>
            <a:lvl1pPr algn="r">
              <a:defRPr sz="1200">
                <a:solidFill>
                  <a:schemeClr val="tx1">
                    <a:tint val="75000"/>
                  </a:schemeClr>
                </a:solidFill>
              </a:defRPr>
            </a:lvl1pPr>
          </a:lstStyle>
          <a:p>
            <a:pPr defTabSz="914241"/>
            <a:fld id="{FD99AA8B-2E7A-4BBC-8FDE-CA7CF71DD330}" type="slidenum">
              <a:rPr lang="en-US" smtClean="0">
                <a:solidFill>
                  <a:prstClr val="black">
                    <a:tint val="75000"/>
                  </a:prstClr>
                </a:solidFill>
              </a:rPr>
              <a:pPr defTabSz="914241"/>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121901" tIns="60950" rIns="121901" bIns="6095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2946401" y="177811"/>
            <a:ext cx="8737603" cy="525463"/>
          </a:xfrm>
          <a:prstGeom prst="rect">
            <a:avLst/>
          </a:prstGeom>
        </p:spPr>
        <p:txBody>
          <a:bodyPr vert="horz" lIns="121901" tIns="60950" rIns="121901" bIns="60950" rtlCol="0" anchor="b">
            <a:normAutofit/>
          </a:bodyPr>
          <a:lstStyle/>
          <a:p>
            <a:r>
              <a:rPr lang="en-US"/>
              <a:t>Click to edit Master title style</a:t>
            </a:r>
          </a:p>
        </p:txBody>
      </p:sp>
    </p:spTree>
    <p:extLst>
      <p:ext uri="{BB962C8B-B14F-4D97-AF65-F5344CB8AC3E}">
        <p14:creationId xmlns:p14="http://schemas.microsoft.com/office/powerpoint/2010/main" val="13582884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Lst>
  <p:txStyles>
    <p:titleStyle>
      <a:lvl1pPr algn="r" defTabSz="914241"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241"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241"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241"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241"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241" rtl="0" eaLnBrk="1" latinLnBrk="0" hangingPunct="1">
        <a:spcBef>
          <a:spcPct val="20000"/>
        </a:spcBef>
        <a:buFontTx/>
        <a:buNone/>
        <a:defRPr sz="2400" kern="1200">
          <a:solidFill>
            <a:schemeClr val="bg1">
              <a:lumMod val="10000"/>
            </a:schemeClr>
          </a:solidFill>
          <a:latin typeface="+mn-lt"/>
          <a:ea typeface="+mn-ea"/>
          <a:cs typeface="+mn-cs"/>
        </a:defRPr>
      </a:lvl5pPr>
      <a:lvl6pPr marL="2514161" indent="-228561"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2" indent="-228561"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2" indent="-228561"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6" indent="-228561"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E51444-4091-4ECF-9934-F5B0389C52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384796-0C99-4FC1-B4D7-9729405336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6F9FE8-2D60-490F-86FD-4116DC9861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5A77D-1913-48B8-A0A0-D660E35015C3}" type="datetimeFigureOut">
              <a:rPr lang="en-GB" smtClean="0">
                <a:solidFill>
                  <a:prstClr val="black">
                    <a:tint val="75000"/>
                  </a:prstClr>
                </a:solidFill>
              </a:rPr>
              <a:pPr/>
              <a:t>12/12/2024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2A16395-16AB-4B23-86D1-8E70C1D4AC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A94DCC37-4323-406B-BDC7-5A6D8DBC7F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A754B-DCFB-492B-BAD0-4D22FB42DD41}" type="slidenum">
              <a:rPr lang="en-GB" smtClean="0">
                <a:solidFill>
                  <a:prstClr val="black">
                    <a:tint val="75000"/>
                  </a:prstClr>
                </a:solidFill>
              </a:rPr>
              <a:pPr/>
              <a:t>‹#›</a:t>
            </a:fld>
            <a:endParaRPr lang="en-GB">
              <a:solidFill>
                <a:prstClr val="black">
                  <a:tint val="75000"/>
                </a:prstClr>
              </a:solidFill>
            </a:endParaRPr>
          </a:p>
        </p:txBody>
      </p:sp>
      <p:grpSp>
        <p:nvGrpSpPr>
          <p:cNvPr id="7" name="Group 6"/>
          <p:cNvGrpSpPr/>
          <p:nvPr userDrawn="1"/>
        </p:nvGrpSpPr>
        <p:grpSpPr>
          <a:xfrm rot="1276055">
            <a:off x="193152" y="311980"/>
            <a:ext cx="1311514" cy="1311252"/>
            <a:chOff x="7938" y="-3175"/>
            <a:chExt cx="8029575" cy="8027988"/>
          </a:xfrm>
          <a:solidFill>
            <a:schemeClr val="accent1">
              <a:lumMod val="60000"/>
              <a:lumOff val="40000"/>
              <a:alpha val="11000"/>
            </a:schemeClr>
          </a:solidFill>
        </p:grpSpPr>
        <p:sp>
          <p:nvSpPr>
            <p:cNvPr id="8" name="Freeform 23"/>
            <p:cNvSpPr>
              <a:spLocks noEditPoints="1"/>
            </p:cNvSpPr>
            <p:nvPr/>
          </p:nvSpPr>
          <p:spPr bwMode="auto">
            <a:xfrm>
              <a:off x="7938" y="-3175"/>
              <a:ext cx="8029575" cy="8027988"/>
            </a:xfrm>
            <a:custGeom>
              <a:avLst/>
              <a:gdLst>
                <a:gd name="T0" fmla="*/ 818 w 2138"/>
                <a:gd name="T1" fmla="*/ 1635 h 2138"/>
                <a:gd name="T2" fmla="*/ 818 w 2138"/>
                <a:gd name="T3" fmla="*/ 1635 h 2138"/>
                <a:gd name="T4" fmla="*/ 1257 w 2138"/>
                <a:gd name="T5" fmla="*/ 1507 h 2138"/>
                <a:gd name="T6" fmla="*/ 1301 w 2138"/>
                <a:gd name="T7" fmla="*/ 1550 h 2138"/>
                <a:gd name="T8" fmla="*/ 1249 w 2138"/>
                <a:gd name="T9" fmla="*/ 1602 h 2138"/>
                <a:gd name="T10" fmla="*/ 1711 w 2138"/>
                <a:gd name="T11" fmla="*/ 2064 h 2138"/>
                <a:gd name="T12" fmla="*/ 1888 w 2138"/>
                <a:gd name="T13" fmla="*/ 2138 h 2138"/>
                <a:gd name="T14" fmla="*/ 2065 w 2138"/>
                <a:gd name="T15" fmla="*/ 2064 h 2138"/>
                <a:gd name="T16" fmla="*/ 2138 w 2138"/>
                <a:gd name="T17" fmla="*/ 1888 h 2138"/>
                <a:gd name="T18" fmla="*/ 2065 w 2138"/>
                <a:gd name="T19" fmla="*/ 1711 h 2138"/>
                <a:gd name="T20" fmla="*/ 1603 w 2138"/>
                <a:gd name="T21" fmla="*/ 1248 h 2138"/>
                <a:gd name="T22" fmla="*/ 1551 w 2138"/>
                <a:gd name="T23" fmla="*/ 1300 h 2138"/>
                <a:gd name="T24" fmla="*/ 1507 w 2138"/>
                <a:gd name="T25" fmla="*/ 1257 h 2138"/>
                <a:gd name="T26" fmla="*/ 1633 w 2138"/>
                <a:gd name="T27" fmla="*/ 760 h 2138"/>
                <a:gd name="T28" fmla="*/ 1396 w 2138"/>
                <a:gd name="T29" fmla="*/ 239 h 2138"/>
                <a:gd name="T30" fmla="*/ 818 w 2138"/>
                <a:gd name="T31" fmla="*/ 0 h 2138"/>
                <a:gd name="T32" fmla="*/ 240 w 2138"/>
                <a:gd name="T33" fmla="*/ 239 h 2138"/>
                <a:gd name="T34" fmla="*/ 0 w 2138"/>
                <a:gd name="T35" fmla="*/ 817 h 2138"/>
                <a:gd name="T36" fmla="*/ 240 w 2138"/>
                <a:gd name="T37" fmla="*/ 1395 h 2138"/>
                <a:gd name="T38" fmla="*/ 818 w 2138"/>
                <a:gd name="T39" fmla="*/ 1635 h 2138"/>
                <a:gd name="T40" fmla="*/ 2009 w 2138"/>
                <a:gd name="T41" fmla="*/ 1888 h 2138"/>
                <a:gd name="T42" fmla="*/ 1973 w 2138"/>
                <a:gd name="T43" fmla="*/ 1973 h 2138"/>
                <a:gd name="T44" fmla="*/ 1888 w 2138"/>
                <a:gd name="T45" fmla="*/ 2008 h 2138"/>
                <a:gd name="T46" fmla="*/ 1803 w 2138"/>
                <a:gd name="T47" fmla="*/ 1973 h 2138"/>
                <a:gd name="T48" fmla="*/ 1444 w 2138"/>
                <a:gd name="T49" fmla="*/ 1614 h 2138"/>
                <a:gd name="T50" fmla="*/ 1614 w 2138"/>
                <a:gd name="T51" fmla="*/ 1444 h 2138"/>
                <a:gd name="T52" fmla="*/ 1973 w 2138"/>
                <a:gd name="T53" fmla="*/ 1802 h 2138"/>
                <a:gd name="T54" fmla="*/ 2009 w 2138"/>
                <a:gd name="T55" fmla="*/ 1888 h 2138"/>
                <a:gd name="T56" fmla="*/ 1392 w 2138"/>
                <a:gd name="T57" fmla="*/ 1459 h 2138"/>
                <a:gd name="T58" fmla="*/ 1361 w 2138"/>
                <a:gd name="T59" fmla="*/ 1427 h 2138"/>
                <a:gd name="T60" fmla="*/ 1362 w 2138"/>
                <a:gd name="T61" fmla="*/ 1427 h 2138"/>
                <a:gd name="T62" fmla="*/ 1377 w 2138"/>
                <a:gd name="T63" fmla="*/ 1413 h 2138"/>
                <a:gd name="T64" fmla="*/ 1380 w 2138"/>
                <a:gd name="T65" fmla="*/ 1410 h 2138"/>
                <a:gd name="T66" fmla="*/ 1396 w 2138"/>
                <a:gd name="T67" fmla="*/ 1395 h 2138"/>
                <a:gd name="T68" fmla="*/ 1411 w 2138"/>
                <a:gd name="T69" fmla="*/ 1380 h 2138"/>
                <a:gd name="T70" fmla="*/ 1413 w 2138"/>
                <a:gd name="T71" fmla="*/ 1377 h 2138"/>
                <a:gd name="T72" fmla="*/ 1428 w 2138"/>
                <a:gd name="T73" fmla="*/ 1361 h 2138"/>
                <a:gd name="T74" fmla="*/ 1428 w 2138"/>
                <a:gd name="T75" fmla="*/ 1361 h 2138"/>
                <a:gd name="T76" fmla="*/ 1459 w 2138"/>
                <a:gd name="T77" fmla="*/ 1392 h 2138"/>
                <a:gd name="T78" fmla="*/ 1392 w 2138"/>
                <a:gd name="T79" fmla="*/ 1459 h 2138"/>
                <a:gd name="T80" fmla="*/ 331 w 2138"/>
                <a:gd name="T81" fmla="*/ 331 h 2138"/>
                <a:gd name="T82" fmla="*/ 818 w 2138"/>
                <a:gd name="T83" fmla="*/ 129 h 2138"/>
                <a:gd name="T84" fmla="*/ 1304 w 2138"/>
                <a:gd name="T85" fmla="*/ 331 h 2138"/>
                <a:gd name="T86" fmla="*/ 1504 w 2138"/>
                <a:gd name="T87" fmla="*/ 769 h 2138"/>
                <a:gd name="T88" fmla="*/ 1371 w 2138"/>
                <a:gd name="T89" fmla="*/ 1226 h 2138"/>
                <a:gd name="T90" fmla="*/ 1371 w 2138"/>
                <a:gd name="T91" fmla="*/ 1226 h 2138"/>
                <a:gd name="T92" fmla="*/ 1304 w 2138"/>
                <a:gd name="T93" fmla="*/ 1303 h 2138"/>
                <a:gd name="T94" fmla="*/ 1280 w 2138"/>
                <a:gd name="T95" fmla="*/ 1326 h 2138"/>
                <a:gd name="T96" fmla="*/ 1226 w 2138"/>
                <a:gd name="T97" fmla="*/ 1370 h 2138"/>
                <a:gd name="T98" fmla="*/ 818 w 2138"/>
                <a:gd name="T99" fmla="*/ 1505 h 2138"/>
                <a:gd name="T100" fmla="*/ 331 w 2138"/>
                <a:gd name="T101" fmla="*/ 1303 h 2138"/>
                <a:gd name="T102" fmla="*/ 331 w 2138"/>
                <a:gd name="T103" fmla="*/ 331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8" h="2138">
                  <a:moveTo>
                    <a:pt x="818" y="1635"/>
                  </a:moveTo>
                  <a:cubicBezTo>
                    <a:pt x="818" y="1635"/>
                    <a:pt x="818" y="1635"/>
                    <a:pt x="818" y="1635"/>
                  </a:cubicBezTo>
                  <a:cubicBezTo>
                    <a:pt x="975" y="1635"/>
                    <a:pt x="1126" y="1590"/>
                    <a:pt x="1257" y="1507"/>
                  </a:cubicBezTo>
                  <a:cubicBezTo>
                    <a:pt x="1301" y="1550"/>
                    <a:pt x="1301" y="1550"/>
                    <a:pt x="1301" y="1550"/>
                  </a:cubicBezTo>
                  <a:cubicBezTo>
                    <a:pt x="1249" y="1602"/>
                    <a:pt x="1249" y="1602"/>
                    <a:pt x="1249" y="1602"/>
                  </a:cubicBezTo>
                  <a:cubicBezTo>
                    <a:pt x="1711" y="2064"/>
                    <a:pt x="1711" y="2064"/>
                    <a:pt x="1711" y="2064"/>
                  </a:cubicBezTo>
                  <a:cubicBezTo>
                    <a:pt x="1758" y="2112"/>
                    <a:pt x="1821" y="2138"/>
                    <a:pt x="1888" y="2138"/>
                  </a:cubicBezTo>
                  <a:cubicBezTo>
                    <a:pt x="1955" y="2138"/>
                    <a:pt x="2018" y="2112"/>
                    <a:pt x="2065" y="2064"/>
                  </a:cubicBezTo>
                  <a:cubicBezTo>
                    <a:pt x="2112" y="2017"/>
                    <a:pt x="2138" y="1954"/>
                    <a:pt x="2138" y="1888"/>
                  </a:cubicBezTo>
                  <a:cubicBezTo>
                    <a:pt x="2138" y="1821"/>
                    <a:pt x="2112" y="1758"/>
                    <a:pt x="2065" y="1711"/>
                  </a:cubicBezTo>
                  <a:cubicBezTo>
                    <a:pt x="1603" y="1248"/>
                    <a:pt x="1603" y="1248"/>
                    <a:pt x="1603" y="1248"/>
                  </a:cubicBezTo>
                  <a:cubicBezTo>
                    <a:pt x="1551" y="1300"/>
                    <a:pt x="1551" y="1300"/>
                    <a:pt x="1551" y="1300"/>
                  </a:cubicBezTo>
                  <a:cubicBezTo>
                    <a:pt x="1507" y="1257"/>
                    <a:pt x="1507" y="1257"/>
                    <a:pt x="1507" y="1257"/>
                  </a:cubicBezTo>
                  <a:cubicBezTo>
                    <a:pt x="1601" y="1110"/>
                    <a:pt x="1645" y="935"/>
                    <a:pt x="1633" y="760"/>
                  </a:cubicBezTo>
                  <a:cubicBezTo>
                    <a:pt x="1619" y="563"/>
                    <a:pt x="1535" y="379"/>
                    <a:pt x="1396" y="239"/>
                  </a:cubicBezTo>
                  <a:cubicBezTo>
                    <a:pt x="1241" y="85"/>
                    <a:pt x="1036" y="0"/>
                    <a:pt x="818" y="0"/>
                  </a:cubicBezTo>
                  <a:cubicBezTo>
                    <a:pt x="599" y="0"/>
                    <a:pt x="394" y="85"/>
                    <a:pt x="240" y="239"/>
                  </a:cubicBezTo>
                  <a:cubicBezTo>
                    <a:pt x="85" y="394"/>
                    <a:pt x="0" y="599"/>
                    <a:pt x="0" y="817"/>
                  </a:cubicBezTo>
                  <a:cubicBezTo>
                    <a:pt x="0" y="1036"/>
                    <a:pt x="85" y="1241"/>
                    <a:pt x="240" y="1395"/>
                  </a:cubicBezTo>
                  <a:cubicBezTo>
                    <a:pt x="394" y="1550"/>
                    <a:pt x="599" y="1635"/>
                    <a:pt x="818" y="1635"/>
                  </a:cubicBezTo>
                  <a:close/>
                  <a:moveTo>
                    <a:pt x="2009" y="1888"/>
                  </a:moveTo>
                  <a:cubicBezTo>
                    <a:pt x="2009" y="1920"/>
                    <a:pt x="1996" y="1950"/>
                    <a:pt x="1973" y="1973"/>
                  </a:cubicBezTo>
                  <a:cubicBezTo>
                    <a:pt x="1950" y="1996"/>
                    <a:pt x="1920" y="2008"/>
                    <a:pt x="1888" y="2008"/>
                  </a:cubicBezTo>
                  <a:cubicBezTo>
                    <a:pt x="1856" y="2008"/>
                    <a:pt x="1826" y="1996"/>
                    <a:pt x="1803" y="1973"/>
                  </a:cubicBezTo>
                  <a:cubicBezTo>
                    <a:pt x="1444" y="1614"/>
                    <a:pt x="1444" y="1614"/>
                    <a:pt x="1444" y="1614"/>
                  </a:cubicBezTo>
                  <a:cubicBezTo>
                    <a:pt x="1614" y="1444"/>
                    <a:pt x="1614" y="1444"/>
                    <a:pt x="1614" y="1444"/>
                  </a:cubicBezTo>
                  <a:cubicBezTo>
                    <a:pt x="1973" y="1802"/>
                    <a:pt x="1973" y="1802"/>
                    <a:pt x="1973" y="1802"/>
                  </a:cubicBezTo>
                  <a:cubicBezTo>
                    <a:pt x="1996" y="1825"/>
                    <a:pt x="2009" y="1855"/>
                    <a:pt x="2009" y="1888"/>
                  </a:cubicBezTo>
                  <a:close/>
                  <a:moveTo>
                    <a:pt x="1392" y="1459"/>
                  </a:moveTo>
                  <a:cubicBezTo>
                    <a:pt x="1361" y="1427"/>
                    <a:pt x="1361" y="1427"/>
                    <a:pt x="1361" y="1427"/>
                  </a:cubicBezTo>
                  <a:cubicBezTo>
                    <a:pt x="1361" y="1427"/>
                    <a:pt x="1362" y="1427"/>
                    <a:pt x="1362" y="1427"/>
                  </a:cubicBezTo>
                  <a:cubicBezTo>
                    <a:pt x="1367" y="1422"/>
                    <a:pt x="1372" y="1418"/>
                    <a:pt x="1377" y="1413"/>
                  </a:cubicBezTo>
                  <a:cubicBezTo>
                    <a:pt x="1378" y="1412"/>
                    <a:pt x="1379" y="1411"/>
                    <a:pt x="1380" y="1410"/>
                  </a:cubicBezTo>
                  <a:cubicBezTo>
                    <a:pt x="1385" y="1405"/>
                    <a:pt x="1391" y="1400"/>
                    <a:pt x="1396" y="1395"/>
                  </a:cubicBezTo>
                  <a:cubicBezTo>
                    <a:pt x="1401" y="1390"/>
                    <a:pt x="1406" y="1385"/>
                    <a:pt x="1411" y="1380"/>
                  </a:cubicBezTo>
                  <a:cubicBezTo>
                    <a:pt x="1411" y="1379"/>
                    <a:pt x="1412" y="1378"/>
                    <a:pt x="1413" y="1377"/>
                  </a:cubicBezTo>
                  <a:cubicBezTo>
                    <a:pt x="1418" y="1372"/>
                    <a:pt x="1423" y="1366"/>
                    <a:pt x="1428" y="1361"/>
                  </a:cubicBezTo>
                  <a:cubicBezTo>
                    <a:pt x="1428" y="1361"/>
                    <a:pt x="1428" y="1361"/>
                    <a:pt x="1428" y="1361"/>
                  </a:cubicBezTo>
                  <a:cubicBezTo>
                    <a:pt x="1459" y="1392"/>
                    <a:pt x="1459" y="1392"/>
                    <a:pt x="1459" y="1392"/>
                  </a:cubicBezTo>
                  <a:lnTo>
                    <a:pt x="1392" y="1459"/>
                  </a:lnTo>
                  <a:close/>
                  <a:moveTo>
                    <a:pt x="331" y="331"/>
                  </a:moveTo>
                  <a:cubicBezTo>
                    <a:pt x="461" y="201"/>
                    <a:pt x="634" y="129"/>
                    <a:pt x="818" y="129"/>
                  </a:cubicBezTo>
                  <a:cubicBezTo>
                    <a:pt x="1001" y="129"/>
                    <a:pt x="1174" y="201"/>
                    <a:pt x="1304" y="331"/>
                  </a:cubicBezTo>
                  <a:cubicBezTo>
                    <a:pt x="1421" y="448"/>
                    <a:pt x="1492" y="604"/>
                    <a:pt x="1504" y="769"/>
                  </a:cubicBezTo>
                  <a:cubicBezTo>
                    <a:pt x="1515" y="932"/>
                    <a:pt x="1468" y="1095"/>
                    <a:pt x="1371" y="1226"/>
                  </a:cubicBezTo>
                  <a:cubicBezTo>
                    <a:pt x="1371" y="1226"/>
                    <a:pt x="1371" y="1226"/>
                    <a:pt x="1371" y="1226"/>
                  </a:cubicBezTo>
                  <a:cubicBezTo>
                    <a:pt x="1351" y="1253"/>
                    <a:pt x="1328" y="1279"/>
                    <a:pt x="1304" y="1303"/>
                  </a:cubicBezTo>
                  <a:cubicBezTo>
                    <a:pt x="1296" y="1311"/>
                    <a:pt x="1288" y="1319"/>
                    <a:pt x="1280" y="1326"/>
                  </a:cubicBezTo>
                  <a:cubicBezTo>
                    <a:pt x="1263" y="1342"/>
                    <a:pt x="1245" y="1357"/>
                    <a:pt x="1226" y="1370"/>
                  </a:cubicBezTo>
                  <a:cubicBezTo>
                    <a:pt x="1107" y="1458"/>
                    <a:pt x="966" y="1505"/>
                    <a:pt x="818" y="1505"/>
                  </a:cubicBezTo>
                  <a:cubicBezTo>
                    <a:pt x="634" y="1505"/>
                    <a:pt x="461" y="1433"/>
                    <a:pt x="331" y="1303"/>
                  </a:cubicBezTo>
                  <a:cubicBezTo>
                    <a:pt x="63" y="1035"/>
                    <a:pt x="63" y="599"/>
                    <a:pt x="331" y="3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solidFill>
                  <a:prstClr val="black"/>
                </a:solidFill>
              </a:endParaRPr>
            </a:p>
          </p:txBody>
        </p:sp>
        <p:sp>
          <p:nvSpPr>
            <p:cNvPr id="9" name="Freeform 24"/>
            <p:cNvSpPr>
              <a:spLocks noEditPoints="1"/>
            </p:cNvSpPr>
            <p:nvPr/>
          </p:nvSpPr>
          <p:spPr bwMode="auto">
            <a:xfrm>
              <a:off x="788988" y="976313"/>
              <a:ext cx="4578350" cy="4176713"/>
            </a:xfrm>
            <a:custGeom>
              <a:avLst/>
              <a:gdLst>
                <a:gd name="T0" fmla="*/ 577 w 1219"/>
                <a:gd name="T1" fmla="*/ 1111 h 1112"/>
                <a:gd name="T2" fmla="*/ 577 w 1219"/>
                <a:gd name="T3" fmla="*/ 1112 h 1112"/>
                <a:gd name="T4" fmla="*/ 610 w 1219"/>
                <a:gd name="T5" fmla="*/ 1112 h 1112"/>
                <a:gd name="T6" fmla="*/ 940 w 1219"/>
                <a:gd name="T7" fmla="*/ 1003 h 1112"/>
                <a:gd name="T8" fmla="*/ 1002 w 1219"/>
                <a:gd name="T9" fmla="*/ 949 h 1112"/>
                <a:gd name="T10" fmla="*/ 1057 w 1219"/>
                <a:gd name="T11" fmla="*/ 886 h 1112"/>
                <a:gd name="T12" fmla="*/ 1003 w 1219"/>
                <a:gd name="T13" fmla="*/ 163 h 1112"/>
                <a:gd name="T14" fmla="*/ 610 w 1219"/>
                <a:gd name="T15" fmla="*/ 0 h 1112"/>
                <a:gd name="T16" fmla="*/ 217 w 1219"/>
                <a:gd name="T17" fmla="*/ 163 h 1112"/>
                <a:gd name="T18" fmla="*/ 217 w 1219"/>
                <a:gd name="T19" fmla="*/ 949 h 1112"/>
                <a:gd name="T20" fmla="*/ 577 w 1219"/>
                <a:gd name="T21" fmla="*/ 1111 h 1112"/>
                <a:gd name="T22" fmla="*/ 262 w 1219"/>
                <a:gd name="T23" fmla="*/ 209 h 1112"/>
                <a:gd name="T24" fmla="*/ 610 w 1219"/>
                <a:gd name="T25" fmla="*/ 65 h 1112"/>
                <a:gd name="T26" fmla="*/ 957 w 1219"/>
                <a:gd name="T27" fmla="*/ 209 h 1112"/>
                <a:gd name="T28" fmla="*/ 1005 w 1219"/>
                <a:gd name="T29" fmla="*/ 848 h 1112"/>
                <a:gd name="T30" fmla="*/ 957 w 1219"/>
                <a:gd name="T31" fmla="*/ 903 h 1112"/>
                <a:gd name="T32" fmla="*/ 901 w 1219"/>
                <a:gd name="T33" fmla="*/ 951 h 1112"/>
                <a:gd name="T34" fmla="*/ 612 w 1219"/>
                <a:gd name="T35" fmla="*/ 1047 h 1112"/>
                <a:gd name="T36" fmla="*/ 610 w 1219"/>
                <a:gd name="T37" fmla="*/ 1047 h 1112"/>
                <a:gd name="T38" fmla="*/ 262 w 1219"/>
                <a:gd name="T39" fmla="*/ 903 h 1112"/>
                <a:gd name="T40" fmla="*/ 262 w 1219"/>
                <a:gd name="T41" fmla="*/ 209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9" h="1112">
                  <a:moveTo>
                    <a:pt x="577" y="1111"/>
                  </a:moveTo>
                  <a:cubicBezTo>
                    <a:pt x="577" y="1112"/>
                    <a:pt x="577" y="1112"/>
                    <a:pt x="577" y="1112"/>
                  </a:cubicBezTo>
                  <a:cubicBezTo>
                    <a:pt x="610" y="1112"/>
                    <a:pt x="610" y="1112"/>
                    <a:pt x="610" y="1112"/>
                  </a:cubicBezTo>
                  <a:cubicBezTo>
                    <a:pt x="730" y="1112"/>
                    <a:pt x="844" y="1074"/>
                    <a:pt x="940" y="1003"/>
                  </a:cubicBezTo>
                  <a:cubicBezTo>
                    <a:pt x="962" y="987"/>
                    <a:pt x="983" y="969"/>
                    <a:pt x="1002" y="949"/>
                  </a:cubicBezTo>
                  <a:cubicBezTo>
                    <a:pt x="1022" y="930"/>
                    <a:pt x="1040" y="908"/>
                    <a:pt x="1057" y="886"/>
                  </a:cubicBezTo>
                  <a:cubicBezTo>
                    <a:pt x="1219" y="667"/>
                    <a:pt x="1196" y="356"/>
                    <a:pt x="1003" y="163"/>
                  </a:cubicBezTo>
                  <a:cubicBezTo>
                    <a:pt x="898" y="58"/>
                    <a:pt x="758" y="0"/>
                    <a:pt x="610" y="0"/>
                  </a:cubicBezTo>
                  <a:cubicBezTo>
                    <a:pt x="461" y="0"/>
                    <a:pt x="322" y="58"/>
                    <a:pt x="217" y="163"/>
                  </a:cubicBezTo>
                  <a:cubicBezTo>
                    <a:pt x="0" y="380"/>
                    <a:pt x="0" y="732"/>
                    <a:pt x="217" y="949"/>
                  </a:cubicBezTo>
                  <a:cubicBezTo>
                    <a:pt x="314" y="1046"/>
                    <a:pt x="441" y="1103"/>
                    <a:pt x="577" y="1111"/>
                  </a:cubicBezTo>
                  <a:close/>
                  <a:moveTo>
                    <a:pt x="262" y="209"/>
                  </a:moveTo>
                  <a:cubicBezTo>
                    <a:pt x="355" y="116"/>
                    <a:pt x="478" y="65"/>
                    <a:pt x="610" y="65"/>
                  </a:cubicBezTo>
                  <a:cubicBezTo>
                    <a:pt x="741" y="65"/>
                    <a:pt x="864" y="116"/>
                    <a:pt x="957" y="209"/>
                  </a:cubicBezTo>
                  <a:cubicBezTo>
                    <a:pt x="1127" y="380"/>
                    <a:pt x="1148" y="654"/>
                    <a:pt x="1005" y="848"/>
                  </a:cubicBezTo>
                  <a:cubicBezTo>
                    <a:pt x="990" y="867"/>
                    <a:pt x="974" y="886"/>
                    <a:pt x="957" y="903"/>
                  </a:cubicBezTo>
                  <a:cubicBezTo>
                    <a:pt x="939" y="921"/>
                    <a:pt x="921" y="937"/>
                    <a:pt x="901" y="951"/>
                  </a:cubicBezTo>
                  <a:cubicBezTo>
                    <a:pt x="817" y="1013"/>
                    <a:pt x="717" y="1046"/>
                    <a:pt x="612" y="1047"/>
                  </a:cubicBezTo>
                  <a:cubicBezTo>
                    <a:pt x="610" y="1047"/>
                    <a:pt x="610" y="1047"/>
                    <a:pt x="610" y="1047"/>
                  </a:cubicBezTo>
                  <a:cubicBezTo>
                    <a:pt x="478" y="1047"/>
                    <a:pt x="355" y="996"/>
                    <a:pt x="262" y="903"/>
                  </a:cubicBezTo>
                  <a:cubicBezTo>
                    <a:pt x="71" y="712"/>
                    <a:pt x="71" y="400"/>
                    <a:pt x="262"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solidFill>
                  <a:prstClr val="black"/>
                </a:solidFill>
              </a:endParaRPr>
            </a:p>
          </p:txBody>
        </p:sp>
      </p:grpSp>
      <p:grpSp>
        <p:nvGrpSpPr>
          <p:cNvPr id="10" name="Group 336"/>
          <p:cNvGrpSpPr>
            <a:grpSpLocks/>
          </p:cNvGrpSpPr>
          <p:nvPr userDrawn="1"/>
        </p:nvGrpSpPr>
        <p:grpSpPr bwMode="auto">
          <a:xfrm rot="16750367">
            <a:off x="9430178" y="2406022"/>
            <a:ext cx="1203492" cy="1203492"/>
            <a:chOff x="0" y="0"/>
            <a:chExt cx="573" cy="574"/>
          </a:xfrm>
          <a:solidFill>
            <a:schemeClr val="accent1">
              <a:lumMod val="60000"/>
              <a:lumOff val="40000"/>
              <a:alpha val="11000"/>
            </a:schemeClr>
          </a:solidFill>
        </p:grpSpPr>
        <p:sp>
          <p:nvSpPr>
            <p:cNvPr id="11" name="AutoShape 334"/>
            <p:cNvSpPr>
              <a:spLocks/>
            </p:cNvSpPr>
            <p:nvPr/>
          </p:nvSpPr>
          <p:spPr bwMode="auto">
            <a:xfrm>
              <a:off x="0" y="104"/>
              <a:ext cx="470" cy="4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16781" y="0"/>
                  </a:moveTo>
                  <a:lnTo>
                    <a:pt x="2322" y="14460"/>
                  </a:lnTo>
                  <a:lnTo>
                    <a:pt x="2320" y="14460"/>
                  </a:lnTo>
                  <a:lnTo>
                    <a:pt x="2320" y="14462"/>
                  </a:lnTo>
                  <a:lnTo>
                    <a:pt x="2319" y="14462"/>
                  </a:lnTo>
                  <a:lnTo>
                    <a:pt x="2320" y="14462"/>
                  </a:lnTo>
                  <a:lnTo>
                    <a:pt x="0" y="21600"/>
                  </a:lnTo>
                  <a:lnTo>
                    <a:pt x="7138" y="19281"/>
                  </a:lnTo>
                  <a:lnTo>
                    <a:pt x="7138" y="19282"/>
                  </a:lnTo>
                  <a:lnTo>
                    <a:pt x="7139" y="19281"/>
                  </a:lnTo>
                  <a:lnTo>
                    <a:pt x="7140" y="19281"/>
                  </a:lnTo>
                  <a:lnTo>
                    <a:pt x="7140" y="19280"/>
                  </a:lnTo>
                  <a:lnTo>
                    <a:pt x="21600" y="4819"/>
                  </a:lnTo>
                  <a:lnTo>
                    <a:pt x="16781" y="0"/>
                  </a:lnTo>
                  <a:close/>
                  <a:moveTo>
                    <a:pt x="5635" y="15236"/>
                  </a:moveTo>
                  <a:lnTo>
                    <a:pt x="4841" y="14442"/>
                  </a:lnTo>
                  <a:lnTo>
                    <a:pt x="16794" y="2489"/>
                  </a:lnTo>
                  <a:lnTo>
                    <a:pt x="17588" y="3282"/>
                  </a:lnTo>
                  <a:lnTo>
                    <a:pt x="5635" y="15236"/>
                  </a:lnTo>
                  <a:close/>
                  <a:moveTo>
                    <a:pt x="5635" y="1523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350">
                <a:solidFill>
                  <a:prstClr val="black"/>
                </a:solidFill>
              </a:endParaRPr>
            </a:p>
          </p:txBody>
        </p:sp>
        <p:sp>
          <p:nvSpPr>
            <p:cNvPr id="12" name="AutoShape 335"/>
            <p:cNvSpPr>
              <a:spLocks/>
            </p:cNvSpPr>
            <p:nvPr/>
          </p:nvSpPr>
          <p:spPr bwMode="auto">
            <a:xfrm>
              <a:off x="400" y="0"/>
              <a:ext cx="173" cy="1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8577"/>
                  </a:moveTo>
                  <a:lnTo>
                    <a:pt x="8574" y="0"/>
                  </a:lnTo>
                  <a:lnTo>
                    <a:pt x="21600" y="13023"/>
                  </a:lnTo>
                  <a:lnTo>
                    <a:pt x="13026" y="21600"/>
                  </a:lnTo>
                  <a:lnTo>
                    <a:pt x="0" y="8577"/>
                  </a:lnTo>
                  <a:close/>
                  <a:moveTo>
                    <a:pt x="0" y="857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350">
                <a:solidFill>
                  <a:prstClr val="black"/>
                </a:solidFill>
              </a:endParaRPr>
            </a:p>
          </p:txBody>
        </p:sp>
      </p:grpSp>
      <p:sp>
        <p:nvSpPr>
          <p:cNvPr id="13" name="Freeform 386">
            <a:extLst>
              <a:ext uri="{FF2B5EF4-FFF2-40B4-BE49-F238E27FC236}">
                <a16:creationId xmlns:a16="http://schemas.microsoft.com/office/drawing/2014/main" id="{DCBD0E39-A70F-4736-BE9A-DDFCC4CC8AAD}"/>
              </a:ext>
            </a:extLst>
          </p:cNvPr>
          <p:cNvSpPr>
            <a:spLocks/>
          </p:cNvSpPr>
          <p:nvPr userDrawn="1"/>
        </p:nvSpPr>
        <p:spPr bwMode="auto">
          <a:xfrm rot="1762581">
            <a:off x="1934655" y="2370771"/>
            <a:ext cx="1278598" cy="1336341"/>
          </a:xfrm>
          <a:custGeom>
            <a:avLst/>
            <a:gdLst>
              <a:gd name="T0" fmla="*/ 44 w 195"/>
              <a:gd name="T1" fmla="*/ 25 h 204"/>
              <a:gd name="T2" fmla="*/ 51 w 195"/>
              <a:gd name="T3" fmla="*/ 157 h 204"/>
              <a:gd name="T4" fmla="*/ 34 w 195"/>
              <a:gd name="T5" fmla="*/ 154 h 204"/>
              <a:gd name="T6" fmla="*/ 0 w 195"/>
              <a:gd name="T7" fmla="*/ 179 h 204"/>
              <a:gd name="T8" fmla="*/ 34 w 195"/>
              <a:gd name="T9" fmla="*/ 204 h 204"/>
              <a:gd name="T10" fmla="*/ 59 w 195"/>
              <a:gd name="T11" fmla="*/ 197 h 204"/>
              <a:gd name="T12" fmla="*/ 72 w 195"/>
              <a:gd name="T13" fmla="*/ 170 h 204"/>
              <a:gd name="T14" fmla="*/ 75 w 195"/>
              <a:gd name="T15" fmla="*/ 50 h 204"/>
              <a:gd name="T16" fmla="*/ 163 w 195"/>
              <a:gd name="T17" fmla="*/ 41 h 204"/>
              <a:gd name="T18" fmla="*/ 166 w 195"/>
              <a:gd name="T19" fmla="*/ 136 h 204"/>
              <a:gd name="T20" fmla="*/ 148 w 195"/>
              <a:gd name="T21" fmla="*/ 132 h 204"/>
              <a:gd name="T22" fmla="*/ 113 w 195"/>
              <a:gd name="T23" fmla="*/ 157 h 204"/>
              <a:gd name="T24" fmla="*/ 148 w 195"/>
              <a:gd name="T25" fmla="*/ 182 h 204"/>
              <a:gd name="T26" fmla="*/ 173 w 195"/>
              <a:gd name="T27" fmla="*/ 175 h 204"/>
              <a:gd name="T28" fmla="*/ 185 w 195"/>
              <a:gd name="T29" fmla="*/ 148 h 204"/>
              <a:gd name="T30" fmla="*/ 195 w 195"/>
              <a:gd name="T31" fmla="*/ 0 h 204"/>
              <a:gd name="T32" fmla="*/ 44 w 195"/>
              <a:gd name="T33"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204">
                <a:moveTo>
                  <a:pt x="44" y="25"/>
                </a:moveTo>
                <a:cubicBezTo>
                  <a:pt x="51" y="157"/>
                  <a:pt x="51" y="157"/>
                  <a:pt x="51" y="157"/>
                </a:cubicBezTo>
                <a:cubicBezTo>
                  <a:pt x="46" y="155"/>
                  <a:pt x="40" y="154"/>
                  <a:pt x="34" y="154"/>
                </a:cubicBezTo>
                <a:cubicBezTo>
                  <a:pt x="15" y="154"/>
                  <a:pt x="0" y="165"/>
                  <a:pt x="0" y="179"/>
                </a:cubicBezTo>
                <a:cubicBezTo>
                  <a:pt x="0" y="193"/>
                  <a:pt x="15" y="204"/>
                  <a:pt x="34" y="204"/>
                </a:cubicBezTo>
                <a:cubicBezTo>
                  <a:pt x="44" y="204"/>
                  <a:pt x="53" y="201"/>
                  <a:pt x="59" y="197"/>
                </a:cubicBezTo>
                <a:cubicBezTo>
                  <a:pt x="68" y="192"/>
                  <a:pt x="72" y="180"/>
                  <a:pt x="72" y="170"/>
                </a:cubicBezTo>
                <a:cubicBezTo>
                  <a:pt x="75" y="50"/>
                  <a:pt x="75" y="50"/>
                  <a:pt x="75" y="50"/>
                </a:cubicBezTo>
                <a:cubicBezTo>
                  <a:pt x="163" y="41"/>
                  <a:pt x="163" y="41"/>
                  <a:pt x="163" y="41"/>
                </a:cubicBezTo>
                <a:cubicBezTo>
                  <a:pt x="166" y="136"/>
                  <a:pt x="166" y="136"/>
                  <a:pt x="166" y="136"/>
                </a:cubicBezTo>
                <a:cubicBezTo>
                  <a:pt x="160" y="133"/>
                  <a:pt x="154" y="132"/>
                  <a:pt x="148" y="132"/>
                </a:cubicBezTo>
                <a:cubicBezTo>
                  <a:pt x="128" y="132"/>
                  <a:pt x="113" y="143"/>
                  <a:pt x="113" y="157"/>
                </a:cubicBezTo>
                <a:cubicBezTo>
                  <a:pt x="113" y="171"/>
                  <a:pt x="128" y="182"/>
                  <a:pt x="148" y="182"/>
                </a:cubicBezTo>
                <a:cubicBezTo>
                  <a:pt x="157" y="182"/>
                  <a:pt x="166" y="179"/>
                  <a:pt x="173" y="175"/>
                </a:cubicBezTo>
                <a:cubicBezTo>
                  <a:pt x="181" y="170"/>
                  <a:pt x="185" y="158"/>
                  <a:pt x="185" y="148"/>
                </a:cubicBezTo>
                <a:cubicBezTo>
                  <a:pt x="195" y="0"/>
                  <a:pt x="195" y="0"/>
                  <a:pt x="195" y="0"/>
                </a:cubicBezTo>
                <a:lnTo>
                  <a:pt x="44" y="25"/>
                </a:lnTo>
                <a:close/>
              </a:path>
            </a:pathLst>
          </a:custGeom>
          <a:solidFill>
            <a:schemeClr val="accent1">
              <a:lumMod val="60000"/>
              <a:lumOff val="40000"/>
              <a:alpha val="11000"/>
            </a:schemeClr>
          </a:solidFill>
          <a:ln>
            <a:noFill/>
          </a:ln>
        </p:spPr>
        <p:txBody>
          <a:bodyPr vert="horz" wrap="square" lIns="51434" tIns="25717" rIns="51434" bIns="25717" numCol="1" anchor="t" anchorCtr="0" compatLnSpc="1">
            <a:prstTxWarp prst="textNoShape">
              <a:avLst/>
            </a:prstTxWarp>
            <a:normAutofit/>
          </a:bodyPr>
          <a:lstStyle/>
          <a:p>
            <a:endParaRPr lang="id-ID" sz="1350">
              <a:solidFill>
                <a:prstClr val="black"/>
              </a:solidFill>
            </a:endParaRPr>
          </a:p>
        </p:txBody>
      </p:sp>
      <p:grpSp>
        <p:nvGrpSpPr>
          <p:cNvPr id="14" name="Group 13">
            <a:extLst>
              <a:ext uri="{FF2B5EF4-FFF2-40B4-BE49-F238E27FC236}">
                <a16:creationId xmlns:a16="http://schemas.microsoft.com/office/drawing/2014/main" id="{93982D67-B254-4E01-93E1-0801B6D6A2B9}"/>
              </a:ext>
            </a:extLst>
          </p:cNvPr>
          <p:cNvGrpSpPr/>
          <p:nvPr userDrawn="1"/>
        </p:nvGrpSpPr>
        <p:grpSpPr>
          <a:xfrm rot="1350730">
            <a:off x="2339120" y="5466407"/>
            <a:ext cx="1327472" cy="1182516"/>
            <a:chOff x="3746500" y="809625"/>
            <a:chExt cx="276225" cy="246063"/>
          </a:xfrm>
          <a:solidFill>
            <a:schemeClr val="accent1">
              <a:lumMod val="60000"/>
              <a:lumOff val="40000"/>
              <a:alpha val="11000"/>
            </a:schemeClr>
          </a:solidFill>
        </p:grpSpPr>
        <p:sp>
          <p:nvSpPr>
            <p:cNvPr id="15" name="Freeform 666">
              <a:extLst>
                <a:ext uri="{FF2B5EF4-FFF2-40B4-BE49-F238E27FC236}">
                  <a16:creationId xmlns:a16="http://schemas.microsoft.com/office/drawing/2014/main" id="{A8A0EF32-B4AA-4501-8A69-75D8CF6FFB7E}"/>
                </a:ext>
              </a:extLst>
            </p:cNvPr>
            <p:cNvSpPr>
              <a:spLocks noEditPoints="1"/>
            </p:cNvSpPr>
            <p:nvPr/>
          </p:nvSpPr>
          <p:spPr bwMode="auto">
            <a:xfrm>
              <a:off x="3746500" y="809625"/>
              <a:ext cx="133350" cy="246063"/>
            </a:xfrm>
            <a:custGeom>
              <a:avLst/>
              <a:gdLst>
                <a:gd name="T0" fmla="*/ 201 w 421"/>
                <a:gd name="T1" fmla="*/ 524 h 774"/>
                <a:gd name="T2" fmla="*/ 321 w 421"/>
                <a:gd name="T3" fmla="*/ 552 h 774"/>
                <a:gd name="T4" fmla="*/ 354 w 421"/>
                <a:gd name="T5" fmla="*/ 566 h 774"/>
                <a:gd name="T6" fmla="*/ 357 w 421"/>
                <a:gd name="T7" fmla="*/ 577 h 774"/>
                <a:gd name="T8" fmla="*/ 346 w 421"/>
                <a:gd name="T9" fmla="*/ 590 h 774"/>
                <a:gd name="T10" fmla="*/ 312 w 421"/>
                <a:gd name="T11" fmla="*/ 581 h 774"/>
                <a:gd name="T12" fmla="*/ 196 w 421"/>
                <a:gd name="T13" fmla="*/ 554 h 774"/>
                <a:gd name="T14" fmla="*/ 91 w 421"/>
                <a:gd name="T15" fmla="*/ 542 h 774"/>
                <a:gd name="T16" fmla="*/ 82 w 421"/>
                <a:gd name="T17" fmla="*/ 535 h 774"/>
                <a:gd name="T18" fmla="*/ 80 w 421"/>
                <a:gd name="T19" fmla="*/ 524 h 774"/>
                <a:gd name="T20" fmla="*/ 88 w 421"/>
                <a:gd name="T21" fmla="*/ 514 h 774"/>
                <a:gd name="T22" fmla="*/ 96 w 421"/>
                <a:gd name="T23" fmla="*/ 399 h 774"/>
                <a:gd name="T24" fmla="*/ 234 w 421"/>
                <a:gd name="T25" fmla="*/ 416 h 774"/>
                <a:gd name="T26" fmla="*/ 347 w 421"/>
                <a:gd name="T27" fmla="*/ 447 h 774"/>
                <a:gd name="T28" fmla="*/ 356 w 421"/>
                <a:gd name="T29" fmla="*/ 454 h 774"/>
                <a:gd name="T30" fmla="*/ 356 w 421"/>
                <a:gd name="T31" fmla="*/ 466 h 774"/>
                <a:gd name="T32" fmla="*/ 342 w 421"/>
                <a:gd name="T33" fmla="*/ 476 h 774"/>
                <a:gd name="T34" fmla="*/ 286 w 421"/>
                <a:gd name="T35" fmla="*/ 459 h 774"/>
                <a:gd name="T36" fmla="*/ 164 w 421"/>
                <a:gd name="T37" fmla="*/ 435 h 774"/>
                <a:gd name="T38" fmla="*/ 88 w 421"/>
                <a:gd name="T39" fmla="*/ 428 h 774"/>
                <a:gd name="T40" fmla="*/ 80 w 421"/>
                <a:gd name="T41" fmla="*/ 419 h 774"/>
                <a:gd name="T42" fmla="*/ 81 w 421"/>
                <a:gd name="T43" fmla="*/ 407 h 774"/>
                <a:gd name="T44" fmla="*/ 90 w 421"/>
                <a:gd name="T45" fmla="*/ 400 h 774"/>
                <a:gd name="T46" fmla="*/ 96 w 421"/>
                <a:gd name="T47" fmla="*/ 285 h 774"/>
                <a:gd name="T48" fmla="*/ 234 w 421"/>
                <a:gd name="T49" fmla="*/ 302 h 774"/>
                <a:gd name="T50" fmla="*/ 347 w 421"/>
                <a:gd name="T51" fmla="*/ 333 h 774"/>
                <a:gd name="T52" fmla="*/ 356 w 421"/>
                <a:gd name="T53" fmla="*/ 341 h 774"/>
                <a:gd name="T54" fmla="*/ 356 w 421"/>
                <a:gd name="T55" fmla="*/ 352 h 774"/>
                <a:gd name="T56" fmla="*/ 342 w 421"/>
                <a:gd name="T57" fmla="*/ 362 h 774"/>
                <a:gd name="T58" fmla="*/ 286 w 421"/>
                <a:gd name="T59" fmla="*/ 345 h 774"/>
                <a:gd name="T60" fmla="*/ 164 w 421"/>
                <a:gd name="T61" fmla="*/ 321 h 774"/>
                <a:gd name="T62" fmla="*/ 88 w 421"/>
                <a:gd name="T63" fmla="*/ 314 h 774"/>
                <a:gd name="T64" fmla="*/ 80 w 421"/>
                <a:gd name="T65" fmla="*/ 305 h 774"/>
                <a:gd name="T66" fmla="*/ 81 w 421"/>
                <a:gd name="T67" fmla="*/ 293 h 774"/>
                <a:gd name="T68" fmla="*/ 90 w 421"/>
                <a:gd name="T69" fmla="*/ 286 h 774"/>
                <a:gd name="T70" fmla="*/ 96 w 421"/>
                <a:gd name="T71" fmla="*/ 171 h 774"/>
                <a:gd name="T72" fmla="*/ 234 w 421"/>
                <a:gd name="T73" fmla="*/ 188 h 774"/>
                <a:gd name="T74" fmla="*/ 347 w 421"/>
                <a:gd name="T75" fmla="*/ 219 h 774"/>
                <a:gd name="T76" fmla="*/ 356 w 421"/>
                <a:gd name="T77" fmla="*/ 227 h 774"/>
                <a:gd name="T78" fmla="*/ 356 w 421"/>
                <a:gd name="T79" fmla="*/ 239 h 774"/>
                <a:gd name="T80" fmla="*/ 342 w 421"/>
                <a:gd name="T81" fmla="*/ 248 h 774"/>
                <a:gd name="T82" fmla="*/ 286 w 421"/>
                <a:gd name="T83" fmla="*/ 231 h 774"/>
                <a:gd name="T84" fmla="*/ 164 w 421"/>
                <a:gd name="T85" fmla="*/ 208 h 774"/>
                <a:gd name="T86" fmla="*/ 88 w 421"/>
                <a:gd name="T87" fmla="*/ 199 h 774"/>
                <a:gd name="T88" fmla="*/ 80 w 421"/>
                <a:gd name="T89" fmla="*/ 191 h 774"/>
                <a:gd name="T90" fmla="*/ 81 w 421"/>
                <a:gd name="T91" fmla="*/ 179 h 774"/>
                <a:gd name="T92" fmla="*/ 90 w 421"/>
                <a:gd name="T93" fmla="*/ 171 h 774"/>
                <a:gd name="T94" fmla="*/ 0 w 421"/>
                <a:gd name="T95" fmla="*/ 641 h 774"/>
                <a:gd name="T96" fmla="*/ 4 w 421"/>
                <a:gd name="T97" fmla="*/ 652 h 774"/>
                <a:gd name="T98" fmla="*/ 15 w 421"/>
                <a:gd name="T99" fmla="*/ 657 h 774"/>
                <a:gd name="T100" fmla="*/ 181 w 421"/>
                <a:gd name="T101" fmla="*/ 667 h 774"/>
                <a:gd name="T102" fmla="*/ 310 w 421"/>
                <a:gd name="T103" fmla="*/ 695 h 774"/>
                <a:gd name="T104" fmla="*/ 392 w 421"/>
                <a:gd name="T105" fmla="*/ 732 h 774"/>
                <a:gd name="T106" fmla="*/ 414 w 421"/>
                <a:gd name="T107" fmla="*/ 753 h 774"/>
                <a:gd name="T108" fmla="*/ 421 w 421"/>
                <a:gd name="T109" fmla="*/ 774 h 774"/>
                <a:gd name="T110" fmla="*/ 377 w 421"/>
                <a:gd name="T111" fmla="*/ 63 h 774"/>
                <a:gd name="T112" fmla="*/ 292 w 421"/>
                <a:gd name="T113" fmla="*/ 32 h 774"/>
                <a:gd name="T114" fmla="*/ 182 w 421"/>
                <a:gd name="T115" fmla="*/ 10 h 774"/>
                <a:gd name="T116" fmla="*/ 50 w 421"/>
                <a:gd name="T117" fmla="*/ 1 h 774"/>
                <a:gd name="T118" fmla="*/ 6 w 421"/>
                <a:gd name="T119" fmla="*/ 3 h 774"/>
                <a:gd name="T120" fmla="*/ 1 w 421"/>
                <a:gd name="T121" fmla="*/ 12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 h="774">
                  <a:moveTo>
                    <a:pt x="96" y="512"/>
                  </a:moveTo>
                  <a:lnTo>
                    <a:pt x="133" y="516"/>
                  </a:lnTo>
                  <a:lnTo>
                    <a:pt x="168" y="520"/>
                  </a:lnTo>
                  <a:lnTo>
                    <a:pt x="201" y="524"/>
                  </a:lnTo>
                  <a:lnTo>
                    <a:pt x="234" y="531"/>
                  </a:lnTo>
                  <a:lnTo>
                    <a:pt x="266" y="537"/>
                  </a:lnTo>
                  <a:lnTo>
                    <a:pt x="295" y="543"/>
                  </a:lnTo>
                  <a:lnTo>
                    <a:pt x="321" y="552"/>
                  </a:lnTo>
                  <a:lnTo>
                    <a:pt x="347" y="561"/>
                  </a:lnTo>
                  <a:lnTo>
                    <a:pt x="349" y="562"/>
                  </a:lnTo>
                  <a:lnTo>
                    <a:pt x="352" y="564"/>
                  </a:lnTo>
                  <a:lnTo>
                    <a:pt x="354" y="566"/>
                  </a:lnTo>
                  <a:lnTo>
                    <a:pt x="356" y="569"/>
                  </a:lnTo>
                  <a:lnTo>
                    <a:pt x="356" y="571"/>
                  </a:lnTo>
                  <a:lnTo>
                    <a:pt x="357" y="575"/>
                  </a:lnTo>
                  <a:lnTo>
                    <a:pt x="357" y="577"/>
                  </a:lnTo>
                  <a:lnTo>
                    <a:pt x="356" y="580"/>
                  </a:lnTo>
                  <a:lnTo>
                    <a:pt x="354" y="584"/>
                  </a:lnTo>
                  <a:lnTo>
                    <a:pt x="350" y="587"/>
                  </a:lnTo>
                  <a:lnTo>
                    <a:pt x="346" y="590"/>
                  </a:lnTo>
                  <a:lnTo>
                    <a:pt x="342" y="590"/>
                  </a:lnTo>
                  <a:lnTo>
                    <a:pt x="339" y="590"/>
                  </a:lnTo>
                  <a:lnTo>
                    <a:pt x="336" y="588"/>
                  </a:lnTo>
                  <a:lnTo>
                    <a:pt x="312" y="581"/>
                  </a:lnTo>
                  <a:lnTo>
                    <a:pt x="286" y="572"/>
                  </a:lnTo>
                  <a:lnTo>
                    <a:pt x="258" y="566"/>
                  </a:lnTo>
                  <a:lnTo>
                    <a:pt x="228" y="559"/>
                  </a:lnTo>
                  <a:lnTo>
                    <a:pt x="196" y="554"/>
                  </a:lnTo>
                  <a:lnTo>
                    <a:pt x="164" y="550"/>
                  </a:lnTo>
                  <a:lnTo>
                    <a:pt x="129" y="546"/>
                  </a:lnTo>
                  <a:lnTo>
                    <a:pt x="94" y="542"/>
                  </a:lnTo>
                  <a:lnTo>
                    <a:pt x="91" y="542"/>
                  </a:lnTo>
                  <a:lnTo>
                    <a:pt x="88" y="541"/>
                  </a:lnTo>
                  <a:lnTo>
                    <a:pt x="85" y="539"/>
                  </a:lnTo>
                  <a:lnTo>
                    <a:pt x="83" y="538"/>
                  </a:lnTo>
                  <a:lnTo>
                    <a:pt x="82" y="535"/>
                  </a:lnTo>
                  <a:lnTo>
                    <a:pt x="80" y="533"/>
                  </a:lnTo>
                  <a:lnTo>
                    <a:pt x="80" y="529"/>
                  </a:lnTo>
                  <a:lnTo>
                    <a:pt x="80" y="526"/>
                  </a:lnTo>
                  <a:lnTo>
                    <a:pt x="80" y="524"/>
                  </a:lnTo>
                  <a:lnTo>
                    <a:pt x="81" y="521"/>
                  </a:lnTo>
                  <a:lnTo>
                    <a:pt x="83" y="519"/>
                  </a:lnTo>
                  <a:lnTo>
                    <a:pt x="85" y="517"/>
                  </a:lnTo>
                  <a:lnTo>
                    <a:pt x="88" y="514"/>
                  </a:lnTo>
                  <a:lnTo>
                    <a:pt x="90" y="513"/>
                  </a:lnTo>
                  <a:lnTo>
                    <a:pt x="93" y="512"/>
                  </a:lnTo>
                  <a:lnTo>
                    <a:pt x="96" y="512"/>
                  </a:lnTo>
                  <a:close/>
                  <a:moveTo>
                    <a:pt x="96" y="399"/>
                  </a:moveTo>
                  <a:lnTo>
                    <a:pt x="133" y="402"/>
                  </a:lnTo>
                  <a:lnTo>
                    <a:pt x="168" y="406"/>
                  </a:lnTo>
                  <a:lnTo>
                    <a:pt x="201" y="410"/>
                  </a:lnTo>
                  <a:lnTo>
                    <a:pt x="234" y="416"/>
                  </a:lnTo>
                  <a:lnTo>
                    <a:pt x="266" y="422"/>
                  </a:lnTo>
                  <a:lnTo>
                    <a:pt x="295" y="430"/>
                  </a:lnTo>
                  <a:lnTo>
                    <a:pt x="321" y="438"/>
                  </a:lnTo>
                  <a:lnTo>
                    <a:pt x="347" y="447"/>
                  </a:lnTo>
                  <a:lnTo>
                    <a:pt x="349" y="448"/>
                  </a:lnTo>
                  <a:lnTo>
                    <a:pt x="352" y="450"/>
                  </a:lnTo>
                  <a:lnTo>
                    <a:pt x="354" y="452"/>
                  </a:lnTo>
                  <a:lnTo>
                    <a:pt x="356" y="454"/>
                  </a:lnTo>
                  <a:lnTo>
                    <a:pt x="356" y="458"/>
                  </a:lnTo>
                  <a:lnTo>
                    <a:pt x="357" y="461"/>
                  </a:lnTo>
                  <a:lnTo>
                    <a:pt x="357" y="463"/>
                  </a:lnTo>
                  <a:lnTo>
                    <a:pt x="356" y="466"/>
                  </a:lnTo>
                  <a:lnTo>
                    <a:pt x="354" y="470"/>
                  </a:lnTo>
                  <a:lnTo>
                    <a:pt x="350" y="474"/>
                  </a:lnTo>
                  <a:lnTo>
                    <a:pt x="346" y="475"/>
                  </a:lnTo>
                  <a:lnTo>
                    <a:pt x="342" y="476"/>
                  </a:lnTo>
                  <a:lnTo>
                    <a:pt x="339" y="476"/>
                  </a:lnTo>
                  <a:lnTo>
                    <a:pt x="336" y="475"/>
                  </a:lnTo>
                  <a:lnTo>
                    <a:pt x="312" y="466"/>
                  </a:lnTo>
                  <a:lnTo>
                    <a:pt x="286" y="459"/>
                  </a:lnTo>
                  <a:lnTo>
                    <a:pt x="258" y="452"/>
                  </a:lnTo>
                  <a:lnTo>
                    <a:pt x="228" y="446"/>
                  </a:lnTo>
                  <a:lnTo>
                    <a:pt x="196" y="440"/>
                  </a:lnTo>
                  <a:lnTo>
                    <a:pt x="164" y="435"/>
                  </a:lnTo>
                  <a:lnTo>
                    <a:pt x="129" y="432"/>
                  </a:lnTo>
                  <a:lnTo>
                    <a:pt x="94" y="429"/>
                  </a:lnTo>
                  <a:lnTo>
                    <a:pt x="91" y="429"/>
                  </a:lnTo>
                  <a:lnTo>
                    <a:pt x="88" y="428"/>
                  </a:lnTo>
                  <a:lnTo>
                    <a:pt x="85" y="425"/>
                  </a:lnTo>
                  <a:lnTo>
                    <a:pt x="83" y="423"/>
                  </a:lnTo>
                  <a:lnTo>
                    <a:pt x="82" y="421"/>
                  </a:lnTo>
                  <a:lnTo>
                    <a:pt x="80" y="419"/>
                  </a:lnTo>
                  <a:lnTo>
                    <a:pt x="80" y="416"/>
                  </a:lnTo>
                  <a:lnTo>
                    <a:pt x="80" y="413"/>
                  </a:lnTo>
                  <a:lnTo>
                    <a:pt x="80" y="409"/>
                  </a:lnTo>
                  <a:lnTo>
                    <a:pt x="81" y="407"/>
                  </a:lnTo>
                  <a:lnTo>
                    <a:pt x="83" y="405"/>
                  </a:lnTo>
                  <a:lnTo>
                    <a:pt x="84" y="403"/>
                  </a:lnTo>
                  <a:lnTo>
                    <a:pt x="88" y="401"/>
                  </a:lnTo>
                  <a:lnTo>
                    <a:pt x="90" y="400"/>
                  </a:lnTo>
                  <a:lnTo>
                    <a:pt x="93" y="399"/>
                  </a:lnTo>
                  <a:lnTo>
                    <a:pt x="96" y="399"/>
                  </a:lnTo>
                  <a:lnTo>
                    <a:pt x="96" y="399"/>
                  </a:lnTo>
                  <a:close/>
                  <a:moveTo>
                    <a:pt x="96" y="285"/>
                  </a:moveTo>
                  <a:lnTo>
                    <a:pt x="133" y="288"/>
                  </a:lnTo>
                  <a:lnTo>
                    <a:pt x="168" y="291"/>
                  </a:lnTo>
                  <a:lnTo>
                    <a:pt x="201" y="297"/>
                  </a:lnTo>
                  <a:lnTo>
                    <a:pt x="234" y="302"/>
                  </a:lnTo>
                  <a:lnTo>
                    <a:pt x="266" y="309"/>
                  </a:lnTo>
                  <a:lnTo>
                    <a:pt x="295" y="316"/>
                  </a:lnTo>
                  <a:lnTo>
                    <a:pt x="321" y="325"/>
                  </a:lnTo>
                  <a:lnTo>
                    <a:pt x="347" y="333"/>
                  </a:lnTo>
                  <a:lnTo>
                    <a:pt x="349" y="334"/>
                  </a:lnTo>
                  <a:lnTo>
                    <a:pt x="352" y="336"/>
                  </a:lnTo>
                  <a:lnTo>
                    <a:pt x="354" y="339"/>
                  </a:lnTo>
                  <a:lnTo>
                    <a:pt x="356" y="341"/>
                  </a:lnTo>
                  <a:lnTo>
                    <a:pt x="356" y="344"/>
                  </a:lnTo>
                  <a:lnTo>
                    <a:pt x="357" y="346"/>
                  </a:lnTo>
                  <a:lnTo>
                    <a:pt x="357" y="349"/>
                  </a:lnTo>
                  <a:lnTo>
                    <a:pt x="356" y="352"/>
                  </a:lnTo>
                  <a:lnTo>
                    <a:pt x="354" y="357"/>
                  </a:lnTo>
                  <a:lnTo>
                    <a:pt x="350" y="359"/>
                  </a:lnTo>
                  <a:lnTo>
                    <a:pt x="346" y="361"/>
                  </a:lnTo>
                  <a:lnTo>
                    <a:pt x="342" y="362"/>
                  </a:lnTo>
                  <a:lnTo>
                    <a:pt x="339" y="362"/>
                  </a:lnTo>
                  <a:lnTo>
                    <a:pt x="336" y="361"/>
                  </a:lnTo>
                  <a:lnTo>
                    <a:pt x="312" y="352"/>
                  </a:lnTo>
                  <a:lnTo>
                    <a:pt x="286" y="345"/>
                  </a:lnTo>
                  <a:lnTo>
                    <a:pt x="258" y="337"/>
                  </a:lnTo>
                  <a:lnTo>
                    <a:pt x="228" y="332"/>
                  </a:lnTo>
                  <a:lnTo>
                    <a:pt x="196" y="326"/>
                  </a:lnTo>
                  <a:lnTo>
                    <a:pt x="164" y="321"/>
                  </a:lnTo>
                  <a:lnTo>
                    <a:pt x="129" y="318"/>
                  </a:lnTo>
                  <a:lnTo>
                    <a:pt x="94" y="315"/>
                  </a:lnTo>
                  <a:lnTo>
                    <a:pt x="91" y="315"/>
                  </a:lnTo>
                  <a:lnTo>
                    <a:pt x="88" y="314"/>
                  </a:lnTo>
                  <a:lnTo>
                    <a:pt x="85" y="312"/>
                  </a:lnTo>
                  <a:lnTo>
                    <a:pt x="83" y="310"/>
                  </a:lnTo>
                  <a:lnTo>
                    <a:pt x="82" y="307"/>
                  </a:lnTo>
                  <a:lnTo>
                    <a:pt x="80" y="305"/>
                  </a:lnTo>
                  <a:lnTo>
                    <a:pt x="80" y="302"/>
                  </a:lnTo>
                  <a:lnTo>
                    <a:pt x="80" y="299"/>
                  </a:lnTo>
                  <a:lnTo>
                    <a:pt x="80" y="296"/>
                  </a:lnTo>
                  <a:lnTo>
                    <a:pt x="81" y="293"/>
                  </a:lnTo>
                  <a:lnTo>
                    <a:pt x="83" y="290"/>
                  </a:lnTo>
                  <a:lnTo>
                    <a:pt x="85" y="288"/>
                  </a:lnTo>
                  <a:lnTo>
                    <a:pt x="88" y="287"/>
                  </a:lnTo>
                  <a:lnTo>
                    <a:pt x="90" y="286"/>
                  </a:lnTo>
                  <a:lnTo>
                    <a:pt x="93" y="285"/>
                  </a:lnTo>
                  <a:lnTo>
                    <a:pt x="96" y="285"/>
                  </a:lnTo>
                  <a:lnTo>
                    <a:pt x="96" y="285"/>
                  </a:lnTo>
                  <a:close/>
                  <a:moveTo>
                    <a:pt x="96" y="171"/>
                  </a:moveTo>
                  <a:lnTo>
                    <a:pt x="133" y="174"/>
                  </a:lnTo>
                  <a:lnTo>
                    <a:pt x="168" y="178"/>
                  </a:lnTo>
                  <a:lnTo>
                    <a:pt x="201" y="183"/>
                  </a:lnTo>
                  <a:lnTo>
                    <a:pt x="234" y="188"/>
                  </a:lnTo>
                  <a:lnTo>
                    <a:pt x="266" y="195"/>
                  </a:lnTo>
                  <a:lnTo>
                    <a:pt x="295" y="202"/>
                  </a:lnTo>
                  <a:lnTo>
                    <a:pt x="321" y="210"/>
                  </a:lnTo>
                  <a:lnTo>
                    <a:pt x="347" y="219"/>
                  </a:lnTo>
                  <a:lnTo>
                    <a:pt x="349" y="221"/>
                  </a:lnTo>
                  <a:lnTo>
                    <a:pt x="352" y="223"/>
                  </a:lnTo>
                  <a:lnTo>
                    <a:pt x="354" y="225"/>
                  </a:lnTo>
                  <a:lnTo>
                    <a:pt x="356" y="227"/>
                  </a:lnTo>
                  <a:lnTo>
                    <a:pt x="356" y="230"/>
                  </a:lnTo>
                  <a:lnTo>
                    <a:pt x="357" y="232"/>
                  </a:lnTo>
                  <a:lnTo>
                    <a:pt x="357" y="236"/>
                  </a:lnTo>
                  <a:lnTo>
                    <a:pt x="356" y="239"/>
                  </a:lnTo>
                  <a:lnTo>
                    <a:pt x="354" y="242"/>
                  </a:lnTo>
                  <a:lnTo>
                    <a:pt x="350" y="245"/>
                  </a:lnTo>
                  <a:lnTo>
                    <a:pt x="346" y="247"/>
                  </a:lnTo>
                  <a:lnTo>
                    <a:pt x="342" y="248"/>
                  </a:lnTo>
                  <a:lnTo>
                    <a:pt x="339" y="248"/>
                  </a:lnTo>
                  <a:lnTo>
                    <a:pt x="336" y="247"/>
                  </a:lnTo>
                  <a:lnTo>
                    <a:pt x="312" y="239"/>
                  </a:lnTo>
                  <a:lnTo>
                    <a:pt x="286" y="231"/>
                  </a:lnTo>
                  <a:lnTo>
                    <a:pt x="258" y="224"/>
                  </a:lnTo>
                  <a:lnTo>
                    <a:pt x="228" y="217"/>
                  </a:lnTo>
                  <a:lnTo>
                    <a:pt x="196" y="212"/>
                  </a:lnTo>
                  <a:lnTo>
                    <a:pt x="164" y="208"/>
                  </a:lnTo>
                  <a:lnTo>
                    <a:pt x="129" y="204"/>
                  </a:lnTo>
                  <a:lnTo>
                    <a:pt x="94" y="201"/>
                  </a:lnTo>
                  <a:lnTo>
                    <a:pt x="91" y="200"/>
                  </a:lnTo>
                  <a:lnTo>
                    <a:pt x="88" y="199"/>
                  </a:lnTo>
                  <a:lnTo>
                    <a:pt x="85" y="198"/>
                  </a:lnTo>
                  <a:lnTo>
                    <a:pt x="83" y="196"/>
                  </a:lnTo>
                  <a:lnTo>
                    <a:pt x="82" y="194"/>
                  </a:lnTo>
                  <a:lnTo>
                    <a:pt x="80" y="191"/>
                  </a:lnTo>
                  <a:lnTo>
                    <a:pt x="80" y="188"/>
                  </a:lnTo>
                  <a:lnTo>
                    <a:pt x="80" y="185"/>
                  </a:lnTo>
                  <a:lnTo>
                    <a:pt x="80" y="182"/>
                  </a:lnTo>
                  <a:lnTo>
                    <a:pt x="81" y="179"/>
                  </a:lnTo>
                  <a:lnTo>
                    <a:pt x="83" y="177"/>
                  </a:lnTo>
                  <a:lnTo>
                    <a:pt x="84" y="174"/>
                  </a:lnTo>
                  <a:lnTo>
                    <a:pt x="88" y="173"/>
                  </a:lnTo>
                  <a:lnTo>
                    <a:pt x="90" y="171"/>
                  </a:lnTo>
                  <a:lnTo>
                    <a:pt x="93" y="171"/>
                  </a:lnTo>
                  <a:lnTo>
                    <a:pt x="96" y="171"/>
                  </a:lnTo>
                  <a:close/>
                  <a:moveTo>
                    <a:pt x="0" y="15"/>
                  </a:moveTo>
                  <a:lnTo>
                    <a:pt x="0" y="641"/>
                  </a:lnTo>
                  <a:lnTo>
                    <a:pt x="1" y="644"/>
                  </a:lnTo>
                  <a:lnTo>
                    <a:pt x="1" y="647"/>
                  </a:lnTo>
                  <a:lnTo>
                    <a:pt x="3" y="650"/>
                  </a:lnTo>
                  <a:lnTo>
                    <a:pt x="4" y="652"/>
                  </a:lnTo>
                  <a:lnTo>
                    <a:pt x="6" y="654"/>
                  </a:lnTo>
                  <a:lnTo>
                    <a:pt x="9" y="655"/>
                  </a:lnTo>
                  <a:lnTo>
                    <a:pt x="11" y="656"/>
                  </a:lnTo>
                  <a:lnTo>
                    <a:pt x="15" y="657"/>
                  </a:lnTo>
                  <a:lnTo>
                    <a:pt x="60" y="657"/>
                  </a:lnTo>
                  <a:lnTo>
                    <a:pt x="103" y="659"/>
                  </a:lnTo>
                  <a:lnTo>
                    <a:pt x="142" y="662"/>
                  </a:lnTo>
                  <a:lnTo>
                    <a:pt x="181" y="667"/>
                  </a:lnTo>
                  <a:lnTo>
                    <a:pt x="217" y="672"/>
                  </a:lnTo>
                  <a:lnTo>
                    <a:pt x="251" y="679"/>
                  </a:lnTo>
                  <a:lnTo>
                    <a:pt x="282" y="686"/>
                  </a:lnTo>
                  <a:lnTo>
                    <a:pt x="310" y="695"/>
                  </a:lnTo>
                  <a:lnTo>
                    <a:pt x="334" y="703"/>
                  </a:lnTo>
                  <a:lnTo>
                    <a:pt x="357" y="712"/>
                  </a:lnTo>
                  <a:lnTo>
                    <a:pt x="376" y="721"/>
                  </a:lnTo>
                  <a:lnTo>
                    <a:pt x="392" y="732"/>
                  </a:lnTo>
                  <a:lnTo>
                    <a:pt x="399" y="738"/>
                  </a:lnTo>
                  <a:lnTo>
                    <a:pt x="405" y="743"/>
                  </a:lnTo>
                  <a:lnTo>
                    <a:pt x="409" y="748"/>
                  </a:lnTo>
                  <a:lnTo>
                    <a:pt x="414" y="753"/>
                  </a:lnTo>
                  <a:lnTo>
                    <a:pt x="417" y="758"/>
                  </a:lnTo>
                  <a:lnTo>
                    <a:pt x="419" y="763"/>
                  </a:lnTo>
                  <a:lnTo>
                    <a:pt x="421" y="769"/>
                  </a:lnTo>
                  <a:lnTo>
                    <a:pt x="421" y="774"/>
                  </a:lnTo>
                  <a:lnTo>
                    <a:pt x="421" y="92"/>
                  </a:lnTo>
                  <a:lnTo>
                    <a:pt x="408" y="81"/>
                  </a:lnTo>
                  <a:lnTo>
                    <a:pt x="394" y="71"/>
                  </a:lnTo>
                  <a:lnTo>
                    <a:pt x="377" y="63"/>
                  </a:lnTo>
                  <a:lnTo>
                    <a:pt x="359" y="54"/>
                  </a:lnTo>
                  <a:lnTo>
                    <a:pt x="339" y="46"/>
                  </a:lnTo>
                  <a:lnTo>
                    <a:pt x="316" y="38"/>
                  </a:lnTo>
                  <a:lnTo>
                    <a:pt x="292" y="32"/>
                  </a:lnTo>
                  <a:lnTo>
                    <a:pt x="268" y="25"/>
                  </a:lnTo>
                  <a:lnTo>
                    <a:pt x="240" y="19"/>
                  </a:lnTo>
                  <a:lnTo>
                    <a:pt x="212" y="15"/>
                  </a:lnTo>
                  <a:lnTo>
                    <a:pt x="182" y="10"/>
                  </a:lnTo>
                  <a:lnTo>
                    <a:pt x="151" y="7"/>
                  </a:lnTo>
                  <a:lnTo>
                    <a:pt x="119" y="4"/>
                  </a:lnTo>
                  <a:lnTo>
                    <a:pt x="85" y="2"/>
                  </a:lnTo>
                  <a:lnTo>
                    <a:pt x="50" y="1"/>
                  </a:lnTo>
                  <a:lnTo>
                    <a:pt x="15" y="0"/>
                  </a:lnTo>
                  <a:lnTo>
                    <a:pt x="11" y="1"/>
                  </a:lnTo>
                  <a:lnTo>
                    <a:pt x="9" y="2"/>
                  </a:lnTo>
                  <a:lnTo>
                    <a:pt x="6" y="3"/>
                  </a:lnTo>
                  <a:lnTo>
                    <a:pt x="4" y="5"/>
                  </a:lnTo>
                  <a:lnTo>
                    <a:pt x="3" y="7"/>
                  </a:lnTo>
                  <a:lnTo>
                    <a:pt x="1" y="9"/>
                  </a:lnTo>
                  <a:lnTo>
                    <a:pt x="1" y="12"/>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350">
                <a:solidFill>
                  <a:prstClr val="black"/>
                </a:solidFill>
              </a:endParaRPr>
            </a:p>
          </p:txBody>
        </p:sp>
        <p:sp>
          <p:nvSpPr>
            <p:cNvPr id="16" name="Freeform 667">
              <a:extLst>
                <a:ext uri="{FF2B5EF4-FFF2-40B4-BE49-F238E27FC236}">
                  <a16:creationId xmlns:a16="http://schemas.microsoft.com/office/drawing/2014/main" id="{F942D7C3-46FB-4A88-BD31-E803B272B57C}"/>
                </a:ext>
              </a:extLst>
            </p:cNvPr>
            <p:cNvSpPr>
              <a:spLocks noEditPoints="1"/>
            </p:cNvSpPr>
            <p:nvPr/>
          </p:nvSpPr>
          <p:spPr bwMode="auto">
            <a:xfrm>
              <a:off x="3889375" y="809625"/>
              <a:ext cx="133350" cy="246063"/>
            </a:xfrm>
            <a:custGeom>
              <a:avLst/>
              <a:gdLst>
                <a:gd name="T0" fmla="*/ 225 w 422"/>
                <a:gd name="T1" fmla="*/ 212 h 774"/>
                <a:gd name="T2" fmla="*/ 110 w 422"/>
                <a:gd name="T3" fmla="*/ 239 h 774"/>
                <a:gd name="T4" fmla="*/ 76 w 422"/>
                <a:gd name="T5" fmla="*/ 247 h 774"/>
                <a:gd name="T6" fmla="*/ 66 w 422"/>
                <a:gd name="T7" fmla="*/ 236 h 774"/>
                <a:gd name="T8" fmla="*/ 68 w 422"/>
                <a:gd name="T9" fmla="*/ 225 h 774"/>
                <a:gd name="T10" fmla="*/ 100 w 422"/>
                <a:gd name="T11" fmla="*/ 210 h 774"/>
                <a:gd name="T12" fmla="*/ 220 w 422"/>
                <a:gd name="T13" fmla="*/ 183 h 774"/>
                <a:gd name="T14" fmla="*/ 329 w 422"/>
                <a:gd name="T15" fmla="*/ 171 h 774"/>
                <a:gd name="T16" fmla="*/ 339 w 422"/>
                <a:gd name="T17" fmla="*/ 177 h 774"/>
                <a:gd name="T18" fmla="*/ 342 w 422"/>
                <a:gd name="T19" fmla="*/ 188 h 774"/>
                <a:gd name="T20" fmla="*/ 336 w 422"/>
                <a:gd name="T21" fmla="*/ 198 h 774"/>
                <a:gd name="T22" fmla="*/ 328 w 422"/>
                <a:gd name="T23" fmla="*/ 315 h 774"/>
                <a:gd name="T24" fmla="*/ 194 w 422"/>
                <a:gd name="T25" fmla="*/ 332 h 774"/>
                <a:gd name="T26" fmla="*/ 86 w 422"/>
                <a:gd name="T27" fmla="*/ 361 h 774"/>
                <a:gd name="T28" fmla="*/ 72 w 422"/>
                <a:gd name="T29" fmla="*/ 359 h 774"/>
                <a:gd name="T30" fmla="*/ 66 w 422"/>
                <a:gd name="T31" fmla="*/ 346 h 774"/>
                <a:gd name="T32" fmla="*/ 70 w 422"/>
                <a:gd name="T33" fmla="*/ 336 h 774"/>
                <a:gd name="T34" fmla="*/ 127 w 422"/>
                <a:gd name="T35" fmla="*/ 316 h 774"/>
                <a:gd name="T36" fmla="*/ 254 w 422"/>
                <a:gd name="T37" fmla="*/ 291 h 774"/>
                <a:gd name="T38" fmla="*/ 332 w 422"/>
                <a:gd name="T39" fmla="*/ 286 h 774"/>
                <a:gd name="T40" fmla="*/ 340 w 422"/>
                <a:gd name="T41" fmla="*/ 293 h 774"/>
                <a:gd name="T42" fmla="*/ 341 w 422"/>
                <a:gd name="T43" fmla="*/ 305 h 774"/>
                <a:gd name="T44" fmla="*/ 334 w 422"/>
                <a:gd name="T45" fmla="*/ 314 h 774"/>
                <a:gd name="T46" fmla="*/ 293 w 422"/>
                <a:gd name="T47" fmla="*/ 432 h 774"/>
                <a:gd name="T48" fmla="*/ 164 w 422"/>
                <a:gd name="T49" fmla="*/ 452 h 774"/>
                <a:gd name="T50" fmla="*/ 83 w 422"/>
                <a:gd name="T51" fmla="*/ 476 h 774"/>
                <a:gd name="T52" fmla="*/ 69 w 422"/>
                <a:gd name="T53" fmla="*/ 470 h 774"/>
                <a:gd name="T54" fmla="*/ 66 w 422"/>
                <a:gd name="T55" fmla="*/ 458 h 774"/>
                <a:gd name="T56" fmla="*/ 72 w 422"/>
                <a:gd name="T57" fmla="*/ 448 h 774"/>
                <a:gd name="T58" fmla="*/ 157 w 422"/>
                <a:gd name="T59" fmla="*/ 422 h 774"/>
                <a:gd name="T60" fmla="*/ 290 w 422"/>
                <a:gd name="T61" fmla="*/ 402 h 774"/>
                <a:gd name="T62" fmla="*/ 335 w 422"/>
                <a:gd name="T63" fmla="*/ 401 h 774"/>
                <a:gd name="T64" fmla="*/ 341 w 422"/>
                <a:gd name="T65" fmla="*/ 409 h 774"/>
                <a:gd name="T66" fmla="*/ 340 w 422"/>
                <a:gd name="T67" fmla="*/ 421 h 774"/>
                <a:gd name="T68" fmla="*/ 332 w 422"/>
                <a:gd name="T69" fmla="*/ 429 h 774"/>
                <a:gd name="T70" fmla="*/ 259 w 422"/>
                <a:gd name="T71" fmla="*/ 549 h 774"/>
                <a:gd name="T72" fmla="*/ 136 w 422"/>
                <a:gd name="T73" fmla="*/ 572 h 774"/>
                <a:gd name="T74" fmla="*/ 81 w 422"/>
                <a:gd name="T75" fmla="*/ 590 h 774"/>
                <a:gd name="T76" fmla="*/ 67 w 422"/>
                <a:gd name="T77" fmla="*/ 580 h 774"/>
                <a:gd name="T78" fmla="*/ 67 w 422"/>
                <a:gd name="T79" fmla="*/ 569 h 774"/>
                <a:gd name="T80" fmla="*/ 75 w 422"/>
                <a:gd name="T81" fmla="*/ 561 h 774"/>
                <a:gd name="T82" fmla="*/ 188 w 422"/>
                <a:gd name="T83" fmla="*/ 531 h 774"/>
                <a:gd name="T84" fmla="*/ 326 w 422"/>
                <a:gd name="T85" fmla="*/ 512 h 774"/>
                <a:gd name="T86" fmla="*/ 337 w 422"/>
                <a:gd name="T87" fmla="*/ 517 h 774"/>
                <a:gd name="T88" fmla="*/ 342 w 422"/>
                <a:gd name="T89" fmla="*/ 526 h 774"/>
                <a:gd name="T90" fmla="*/ 338 w 422"/>
                <a:gd name="T91" fmla="*/ 538 h 774"/>
                <a:gd name="T92" fmla="*/ 328 w 422"/>
                <a:gd name="T93" fmla="*/ 542 h 774"/>
                <a:gd name="T94" fmla="*/ 304 w 422"/>
                <a:gd name="T95" fmla="*/ 4 h 774"/>
                <a:gd name="T96" fmla="*/ 181 w 422"/>
                <a:gd name="T97" fmla="*/ 19 h 774"/>
                <a:gd name="T98" fmla="*/ 84 w 422"/>
                <a:gd name="T99" fmla="*/ 46 h 774"/>
                <a:gd name="T100" fmla="*/ 13 w 422"/>
                <a:gd name="T101" fmla="*/ 81 h 774"/>
                <a:gd name="T102" fmla="*/ 2 w 422"/>
                <a:gd name="T103" fmla="*/ 763 h 774"/>
                <a:gd name="T104" fmla="*/ 17 w 422"/>
                <a:gd name="T105" fmla="*/ 743 h 774"/>
                <a:gd name="T106" fmla="*/ 64 w 422"/>
                <a:gd name="T107" fmla="*/ 712 h 774"/>
                <a:gd name="T108" fmla="*/ 172 w 422"/>
                <a:gd name="T109" fmla="*/ 679 h 774"/>
                <a:gd name="T110" fmla="*/ 320 w 422"/>
                <a:gd name="T111" fmla="*/ 659 h 774"/>
                <a:gd name="T112" fmla="*/ 413 w 422"/>
                <a:gd name="T113" fmla="*/ 655 h 774"/>
                <a:gd name="T114" fmla="*/ 421 w 422"/>
                <a:gd name="T115" fmla="*/ 647 h 774"/>
                <a:gd name="T116" fmla="*/ 422 w 422"/>
                <a:gd name="T117" fmla="*/ 12 h 774"/>
                <a:gd name="T118" fmla="*/ 415 w 422"/>
                <a:gd name="T119" fmla="*/ 3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2" h="774">
                  <a:moveTo>
                    <a:pt x="328" y="201"/>
                  </a:moveTo>
                  <a:lnTo>
                    <a:pt x="293" y="204"/>
                  </a:lnTo>
                  <a:lnTo>
                    <a:pt x="259" y="208"/>
                  </a:lnTo>
                  <a:lnTo>
                    <a:pt x="225" y="212"/>
                  </a:lnTo>
                  <a:lnTo>
                    <a:pt x="194" y="217"/>
                  </a:lnTo>
                  <a:lnTo>
                    <a:pt x="164" y="224"/>
                  </a:lnTo>
                  <a:lnTo>
                    <a:pt x="136" y="231"/>
                  </a:lnTo>
                  <a:lnTo>
                    <a:pt x="110" y="239"/>
                  </a:lnTo>
                  <a:lnTo>
                    <a:pt x="86" y="247"/>
                  </a:lnTo>
                  <a:lnTo>
                    <a:pt x="83" y="248"/>
                  </a:lnTo>
                  <a:lnTo>
                    <a:pt x="81" y="248"/>
                  </a:lnTo>
                  <a:lnTo>
                    <a:pt x="76" y="247"/>
                  </a:lnTo>
                  <a:lnTo>
                    <a:pt x="72" y="245"/>
                  </a:lnTo>
                  <a:lnTo>
                    <a:pt x="69" y="242"/>
                  </a:lnTo>
                  <a:lnTo>
                    <a:pt x="67" y="239"/>
                  </a:lnTo>
                  <a:lnTo>
                    <a:pt x="66" y="236"/>
                  </a:lnTo>
                  <a:lnTo>
                    <a:pt x="66" y="232"/>
                  </a:lnTo>
                  <a:lnTo>
                    <a:pt x="66" y="229"/>
                  </a:lnTo>
                  <a:lnTo>
                    <a:pt x="67" y="227"/>
                  </a:lnTo>
                  <a:lnTo>
                    <a:pt x="68" y="225"/>
                  </a:lnTo>
                  <a:lnTo>
                    <a:pt x="70" y="223"/>
                  </a:lnTo>
                  <a:lnTo>
                    <a:pt x="72" y="221"/>
                  </a:lnTo>
                  <a:lnTo>
                    <a:pt x="75" y="219"/>
                  </a:lnTo>
                  <a:lnTo>
                    <a:pt x="100" y="210"/>
                  </a:lnTo>
                  <a:lnTo>
                    <a:pt x="128" y="202"/>
                  </a:lnTo>
                  <a:lnTo>
                    <a:pt x="157" y="195"/>
                  </a:lnTo>
                  <a:lnTo>
                    <a:pt x="188" y="188"/>
                  </a:lnTo>
                  <a:lnTo>
                    <a:pt x="220" y="183"/>
                  </a:lnTo>
                  <a:lnTo>
                    <a:pt x="254" y="178"/>
                  </a:lnTo>
                  <a:lnTo>
                    <a:pt x="290" y="174"/>
                  </a:lnTo>
                  <a:lnTo>
                    <a:pt x="326" y="171"/>
                  </a:lnTo>
                  <a:lnTo>
                    <a:pt x="329" y="171"/>
                  </a:lnTo>
                  <a:lnTo>
                    <a:pt x="333" y="171"/>
                  </a:lnTo>
                  <a:lnTo>
                    <a:pt x="335" y="173"/>
                  </a:lnTo>
                  <a:lnTo>
                    <a:pt x="337" y="174"/>
                  </a:lnTo>
                  <a:lnTo>
                    <a:pt x="339" y="177"/>
                  </a:lnTo>
                  <a:lnTo>
                    <a:pt x="340" y="179"/>
                  </a:lnTo>
                  <a:lnTo>
                    <a:pt x="341" y="182"/>
                  </a:lnTo>
                  <a:lnTo>
                    <a:pt x="342" y="185"/>
                  </a:lnTo>
                  <a:lnTo>
                    <a:pt x="342" y="188"/>
                  </a:lnTo>
                  <a:lnTo>
                    <a:pt x="341" y="191"/>
                  </a:lnTo>
                  <a:lnTo>
                    <a:pt x="340" y="194"/>
                  </a:lnTo>
                  <a:lnTo>
                    <a:pt x="338" y="196"/>
                  </a:lnTo>
                  <a:lnTo>
                    <a:pt x="336" y="198"/>
                  </a:lnTo>
                  <a:lnTo>
                    <a:pt x="334" y="199"/>
                  </a:lnTo>
                  <a:lnTo>
                    <a:pt x="332" y="200"/>
                  </a:lnTo>
                  <a:lnTo>
                    <a:pt x="328" y="201"/>
                  </a:lnTo>
                  <a:close/>
                  <a:moveTo>
                    <a:pt x="328" y="315"/>
                  </a:moveTo>
                  <a:lnTo>
                    <a:pt x="293" y="318"/>
                  </a:lnTo>
                  <a:lnTo>
                    <a:pt x="259" y="321"/>
                  </a:lnTo>
                  <a:lnTo>
                    <a:pt x="225" y="326"/>
                  </a:lnTo>
                  <a:lnTo>
                    <a:pt x="194" y="332"/>
                  </a:lnTo>
                  <a:lnTo>
                    <a:pt x="164" y="337"/>
                  </a:lnTo>
                  <a:lnTo>
                    <a:pt x="136" y="345"/>
                  </a:lnTo>
                  <a:lnTo>
                    <a:pt x="110" y="352"/>
                  </a:lnTo>
                  <a:lnTo>
                    <a:pt x="86" y="361"/>
                  </a:lnTo>
                  <a:lnTo>
                    <a:pt x="83" y="362"/>
                  </a:lnTo>
                  <a:lnTo>
                    <a:pt x="81" y="362"/>
                  </a:lnTo>
                  <a:lnTo>
                    <a:pt x="76" y="361"/>
                  </a:lnTo>
                  <a:lnTo>
                    <a:pt x="72" y="359"/>
                  </a:lnTo>
                  <a:lnTo>
                    <a:pt x="69" y="357"/>
                  </a:lnTo>
                  <a:lnTo>
                    <a:pt x="67" y="352"/>
                  </a:lnTo>
                  <a:lnTo>
                    <a:pt x="66" y="349"/>
                  </a:lnTo>
                  <a:lnTo>
                    <a:pt x="66" y="346"/>
                  </a:lnTo>
                  <a:lnTo>
                    <a:pt x="66" y="344"/>
                  </a:lnTo>
                  <a:lnTo>
                    <a:pt x="67" y="341"/>
                  </a:lnTo>
                  <a:lnTo>
                    <a:pt x="68" y="339"/>
                  </a:lnTo>
                  <a:lnTo>
                    <a:pt x="70" y="336"/>
                  </a:lnTo>
                  <a:lnTo>
                    <a:pt x="72" y="334"/>
                  </a:lnTo>
                  <a:lnTo>
                    <a:pt x="75" y="333"/>
                  </a:lnTo>
                  <a:lnTo>
                    <a:pt x="100" y="325"/>
                  </a:lnTo>
                  <a:lnTo>
                    <a:pt x="127" y="316"/>
                  </a:lnTo>
                  <a:lnTo>
                    <a:pt x="157" y="309"/>
                  </a:lnTo>
                  <a:lnTo>
                    <a:pt x="188" y="302"/>
                  </a:lnTo>
                  <a:lnTo>
                    <a:pt x="220" y="297"/>
                  </a:lnTo>
                  <a:lnTo>
                    <a:pt x="254" y="291"/>
                  </a:lnTo>
                  <a:lnTo>
                    <a:pt x="290" y="288"/>
                  </a:lnTo>
                  <a:lnTo>
                    <a:pt x="326" y="285"/>
                  </a:lnTo>
                  <a:lnTo>
                    <a:pt x="329" y="285"/>
                  </a:lnTo>
                  <a:lnTo>
                    <a:pt x="332" y="286"/>
                  </a:lnTo>
                  <a:lnTo>
                    <a:pt x="335" y="287"/>
                  </a:lnTo>
                  <a:lnTo>
                    <a:pt x="337" y="288"/>
                  </a:lnTo>
                  <a:lnTo>
                    <a:pt x="339" y="290"/>
                  </a:lnTo>
                  <a:lnTo>
                    <a:pt x="340" y="293"/>
                  </a:lnTo>
                  <a:lnTo>
                    <a:pt x="341" y="296"/>
                  </a:lnTo>
                  <a:lnTo>
                    <a:pt x="342" y="299"/>
                  </a:lnTo>
                  <a:lnTo>
                    <a:pt x="342" y="302"/>
                  </a:lnTo>
                  <a:lnTo>
                    <a:pt x="341" y="305"/>
                  </a:lnTo>
                  <a:lnTo>
                    <a:pt x="340" y="307"/>
                  </a:lnTo>
                  <a:lnTo>
                    <a:pt x="338" y="310"/>
                  </a:lnTo>
                  <a:lnTo>
                    <a:pt x="336" y="312"/>
                  </a:lnTo>
                  <a:lnTo>
                    <a:pt x="334" y="314"/>
                  </a:lnTo>
                  <a:lnTo>
                    <a:pt x="332" y="315"/>
                  </a:lnTo>
                  <a:lnTo>
                    <a:pt x="328" y="315"/>
                  </a:lnTo>
                  <a:close/>
                  <a:moveTo>
                    <a:pt x="328" y="429"/>
                  </a:moveTo>
                  <a:lnTo>
                    <a:pt x="293" y="432"/>
                  </a:lnTo>
                  <a:lnTo>
                    <a:pt x="259" y="435"/>
                  </a:lnTo>
                  <a:lnTo>
                    <a:pt x="225" y="440"/>
                  </a:lnTo>
                  <a:lnTo>
                    <a:pt x="194" y="446"/>
                  </a:lnTo>
                  <a:lnTo>
                    <a:pt x="164" y="452"/>
                  </a:lnTo>
                  <a:lnTo>
                    <a:pt x="136" y="459"/>
                  </a:lnTo>
                  <a:lnTo>
                    <a:pt x="110" y="466"/>
                  </a:lnTo>
                  <a:lnTo>
                    <a:pt x="86" y="475"/>
                  </a:lnTo>
                  <a:lnTo>
                    <a:pt x="83" y="476"/>
                  </a:lnTo>
                  <a:lnTo>
                    <a:pt x="81" y="476"/>
                  </a:lnTo>
                  <a:lnTo>
                    <a:pt x="76" y="475"/>
                  </a:lnTo>
                  <a:lnTo>
                    <a:pt x="72" y="474"/>
                  </a:lnTo>
                  <a:lnTo>
                    <a:pt x="69" y="470"/>
                  </a:lnTo>
                  <a:lnTo>
                    <a:pt x="67" y="466"/>
                  </a:lnTo>
                  <a:lnTo>
                    <a:pt x="66" y="463"/>
                  </a:lnTo>
                  <a:lnTo>
                    <a:pt x="66" y="461"/>
                  </a:lnTo>
                  <a:lnTo>
                    <a:pt x="66" y="458"/>
                  </a:lnTo>
                  <a:lnTo>
                    <a:pt x="67" y="454"/>
                  </a:lnTo>
                  <a:lnTo>
                    <a:pt x="68" y="452"/>
                  </a:lnTo>
                  <a:lnTo>
                    <a:pt x="70" y="450"/>
                  </a:lnTo>
                  <a:lnTo>
                    <a:pt x="72" y="448"/>
                  </a:lnTo>
                  <a:lnTo>
                    <a:pt x="75" y="447"/>
                  </a:lnTo>
                  <a:lnTo>
                    <a:pt x="100" y="438"/>
                  </a:lnTo>
                  <a:lnTo>
                    <a:pt x="128" y="430"/>
                  </a:lnTo>
                  <a:lnTo>
                    <a:pt x="157" y="422"/>
                  </a:lnTo>
                  <a:lnTo>
                    <a:pt x="188" y="416"/>
                  </a:lnTo>
                  <a:lnTo>
                    <a:pt x="220" y="410"/>
                  </a:lnTo>
                  <a:lnTo>
                    <a:pt x="254" y="406"/>
                  </a:lnTo>
                  <a:lnTo>
                    <a:pt x="290" y="402"/>
                  </a:lnTo>
                  <a:lnTo>
                    <a:pt x="326" y="399"/>
                  </a:lnTo>
                  <a:lnTo>
                    <a:pt x="329" y="399"/>
                  </a:lnTo>
                  <a:lnTo>
                    <a:pt x="333" y="400"/>
                  </a:lnTo>
                  <a:lnTo>
                    <a:pt x="335" y="401"/>
                  </a:lnTo>
                  <a:lnTo>
                    <a:pt x="337" y="403"/>
                  </a:lnTo>
                  <a:lnTo>
                    <a:pt x="339" y="405"/>
                  </a:lnTo>
                  <a:lnTo>
                    <a:pt x="340" y="407"/>
                  </a:lnTo>
                  <a:lnTo>
                    <a:pt x="341" y="409"/>
                  </a:lnTo>
                  <a:lnTo>
                    <a:pt x="342" y="413"/>
                  </a:lnTo>
                  <a:lnTo>
                    <a:pt x="342" y="416"/>
                  </a:lnTo>
                  <a:lnTo>
                    <a:pt x="341" y="419"/>
                  </a:lnTo>
                  <a:lnTo>
                    <a:pt x="340" y="421"/>
                  </a:lnTo>
                  <a:lnTo>
                    <a:pt x="338" y="423"/>
                  </a:lnTo>
                  <a:lnTo>
                    <a:pt x="336" y="425"/>
                  </a:lnTo>
                  <a:lnTo>
                    <a:pt x="334" y="428"/>
                  </a:lnTo>
                  <a:lnTo>
                    <a:pt x="332" y="429"/>
                  </a:lnTo>
                  <a:lnTo>
                    <a:pt x="328" y="429"/>
                  </a:lnTo>
                  <a:close/>
                  <a:moveTo>
                    <a:pt x="328" y="542"/>
                  </a:moveTo>
                  <a:lnTo>
                    <a:pt x="293" y="546"/>
                  </a:lnTo>
                  <a:lnTo>
                    <a:pt x="259" y="549"/>
                  </a:lnTo>
                  <a:lnTo>
                    <a:pt x="225" y="554"/>
                  </a:lnTo>
                  <a:lnTo>
                    <a:pt x="194" y="559"/>
                  </a:lnTo>
                  <a:lnTo>
                    <a:pt x="164" y="566"/>
                  </a:lnTo>
                  <a:lnTo>
                    <a:pt x="136" y="572"/>
                  </a:lnTo>
                  <a:lnTo>
                    <a:pt x="110" y="581"/>
                  </a:lnTo>
                  <a:lnTo>
                    <a:pt x="86" y="588"/>
                  </a:lnTo>
                  <a:lnTo>
                    <a:pt x="83" y="590"/>
                  </a:lnTo>
                  <a:lnTo>
                    <a:pt x="81" y="590"/>
                  </a:lnTo>
                  <a:lnTo>
                    <a:pt x="76" y="590"/>
                  </a:lnTo>
                  <a:lnTo>
                    <a:pt x="72" y="587"/>
                  </a:lnTo>
                  <a:lnTo>
                    <a:pt x="69" y="584"/>
                  </a:lnTo>
                  <a:lnTo>
                    <a:pt x="67" y="580"/>
                  </a:lnTo>
                  <a:lnTo>
                    <a:pt x="66" y="577"/>
                  </a:lnTo>
                  <a:lnTo>
                    <a:pt x="66" y="575"/>
                  </a:lnTo>
                  <a:lnTo>
                    <a:pt x="66" y="571"/>
                  </a:lnTo>
                  <a:lnTo>
                    <a:pt x="67" y="569"/>
                  </a:lnTo>
                  <a:lnTo>
                    <a:pt x="68" y="566"/>
                  </a:lnTo>
                  <a:lnTo>
                    <a:pt x="70" y="564"/>
                  </a:lnTo>
                  <a:lnTo>
                    <a:pt x="72" y="562"/>
                  </a:lnTo>
                  <a:lnTo>
                    <a:pt x="75" y="561"/>
                  </a:lnTo>
                  <a:lnTo>
                    <a:pt x="100" y="552"/>
                  </a:lnTo>
                  <a:lnTo>
                    <a:pt x="128" y="543"/>
                  </a:lnTo>
                  <a:lnTo>
                    <a:pt x="157" y="537"/>
                  </a:lnTo>
                  <a:lnTo>
                    <a:pt x="188" y="531"/>
                  </a:lnTo>
                  <a:lnTo>
                    <a:pt x="220" y="524"/>
                  </a:lnTo>
                  <a:lnTo>
                    <a:pt x="254" y="520"/>
                  </a:lnTo>
                  <a:lnTo>
                    <a:pt x="290" y="516"/>
                  </a:lnTo>
                  <a:lnTo>
                    <a:pt x="326" y="512"/>
                  </a:lnTo>
                  <a:lnTo>
                    <a:pt x="329" y="512"/>
                  </a:lnTo>
                  <a:lnTo>
                    <a:pt x="332" y="513"/>
                  </a:lnTo>
                  <a:lnTo>
                    <a:pt x="335" y="514"/>
                  </a:lnTo>
                  <a:lnTo>
                    <a:pt x="337" y="517"/>
                  </a:lnTo>
                  <a:lnTo>
                    <a:pt x="339" y="519"/>
                  </a:lnTo>
                  <a:lnTo>
                    <a:pt x="340" y="521"/>
                  </a:lnTo>
                  <a:lnTo>
                    <a:pt x="341" y="524"/>
                  </a:lnTo>
                  <a:lnTo>
                    <a:pt x="342" y="526"/>
                  </a:lnTo>
                  <a:lnTo>
                    <a:pt x="342" y="529"/>
                  </a:lnTo>
                  <a:lnTo>
                    <a:pt x="341" y="533"/>
                  </a:lnTo>
                  <a:lnTo>
                    <a:pt x="340" y="535"/>
                  </a:lnTo>
                  <a:lnTo>
                    <a:pt x="338" y="538"/>
                  </a:lnTo>
                  <a:lnTo>
                    <a:pt x="336" y="539"/>
                  </a:lnTo>
                  <a:lnTo>
                    <a:pt x="334" y="541"/>
                  </a:lnTo>
                  <a:lnTo>
                    <a:pt x="332" y="542"/>
                  </a:lnTo>
                  <a:lnTo>
                    <a:pt x="328" y="542"/>
                  </a:lnTo>
                  <a:close/>
                  <a:moveTo>
                    <a:pt x="407" y="0"/>
                  </a:moveTo>
                  <a:lnTo>
                    <a:pt x="371" y="1"/>
                  </a:lnTo>
                  <a:lnTo>
                    <a:pt x="337" y="2"/>
                  </a:lnTo>
                  <a:lnTo>
                    <a:pt x="304" y="4"/>
                  </a:lnTo>
                  <a:lnTo>
                    <a:pt x="270" y="7"/>
                  </a:lnTo>
                  <a:lnTo>
                    <a:pt x="239" y="10"/>
                  </a:lnTo>
                  <a:lnTo>
                    <a:pt x="210" y="15"/>
                  </a:lnTo>
                  <a:lnTo>
                    <a:pt x="181" y="19"/>
                  </a:lnTo>
                  <a:lnTo>
                    <a:pt x="155" y="25"/>
                  </a:lnTo>
                  <a:lnTo>
                    <a:pt x="129" y="32"/>
                  </a:lnTo>
                  <a:lnTo>
                    <a:pt x="105" y="38"/>
                  </a:lnTo>
                  <a:lnTo>
                    <a:pt x="84" y="46"/>
                  </a:lnTo>
                  <a:lnTo>
                    <a:pt x="63" y="54"/>
                  </a:lnTo>
                  <a:lnTo>
                    <a:pt x="44" y="63"/>
                  </a:lnTo>
                  <a:lnTo>
                    <a:pt x="28" y="71"/>
                  </a:lnTo>
                  <a:lnTo>
                    <a:pt x="13" y="81"/>
                  </a:lnTo>
                  <a:lnTo>
                    <a:pt x="0" y="92"/>
                  </a:lnTo>
                  <a:lnTo>
                    <a:pt x="0" y="774"/>
                  </a:lnTo>
                  <a:lnTo>
                    <a:pt x="1" y="769"/>
                  </a:lnTo>
                  <a:lnTo>
                    <a:pt x="2" y="763"/>
                  </a:lnTo>
                  <a:lnTo>
                    <a:pt x="4" y="758"/>
                  </a:lnTo>
                  <a:lnTo>
                    <a:pt x="8" y="753"/>
                  </a:lnTo>
                  <a:lnTo>
                    <a:pt x="12" y="747"/>
                  </a:lnTo>
                  <a:lnTo>
                    <a:pt x="17" y="743"/>
                  </a:lnTo>
                  <a:lnTo>
                    <a:pt x="23" y="738"/>
                  </a:lnTo>
                  <a:lnTo>
                    <a:pt x="30" y="732"/>
                  </a:lnTo>
                  <a:lnTo>
                    <a:pt x="46" y="721"/>
                  </a:lnTo>
                  <a:lnTo>
                    <a:pt x="64" y="712"/>
                  </a:lnTo>
                  <a:lnTo>
                    <a:pt x="87" y="703"/>
                  </a:lnTo>
                  <a:lnTo>
                    <a:pt x="113" y="695"/>
                  </a:lnTo>
                  <a:lnTo>
                    <a:pt x="141" y="686"/>
                  </a:lnTo>
                  <a:lnTo>
                    <a:pt x="172" y="679"/>
                  </a:lnTo>
                  <a:lnTo>
                    <a:pt x="205" y="672"/>
                  </a:lnTo>
                  <a:lnTo>
                    <a:pt x="240" y="667"/>
                  </a:lnTo>
                  <a:lnTo>
                    <a:pt x="279" y="662"/>
                  </a:lnTo>
                  <a:lnTo>
                    <a:pt x="320" y="659"/>
                  </a:lnTo>
                  <a:lnTo>
                    <a:pt x="363" y="657"/>
                  </a:lnTo>
                  <a:lnTo>
                    <a:pt x="407" y="657"/>
                  </a:lnTo>
                  <a:lnTo>
                    <a:pt x="410" y="656"/>
                  </a:lnTo>
                  <a:lnTo>
                    <a:pt x="413" y="655"/>
                  </a:lnTo>
                  <a:lnTo>
                    <a:pt x="415" y="654"/>
                  </a:lnTo>
                  <a:lnTo>
                    <a:pt x="417" y="652"/>
                  </a:lnTo>
                  <a:lnTo>
                    <a:pt x="419" y="650"/>
                  </a:lnTo>
                  <a:lnTo>
                    <a:pt x="421" y="647"/>
                  </a:lnTo>
                  <a:lnTo>
                    <a:pt x="422" y="644"/>
                  </a:lnTo>
                  <a:lnTo>
                    <a:pt x="422" y="642"/>
                  </a:lnTo>
                  <a:lnTo>
                    <a:pt x="422" y="15"/>
                  </a:lnTo>
                  <a:lnTo>
                    <a:pt x="422" y="12"/>
                  </a:lnTo>
                  <a:lnTo>
                    <a:pt x="421" y="9"/>
                  </a:lnTo>
                  <a:lnTo>
                    <a:pt x="419" y="7"/>
                  </a:lnTo>
                  <a:lnTo>
                    <a:pt x="417" y="5"/>
                  </a:lnTo>
                  <a:lnTo>
                    <a:pt x="415" y="3"/>
                  </a:lnTo>
                  <a:lnTo>
                    <a:pt x="413" y="2"/>
                  </a:lnTo>
                  <a:lnTo>
                    <a:pt x="410" y="1"/>
                  </a:lnTo>
                  <a:lnTo>
                    <a:pt x="4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350">
                <a:solidFill>
                  <a:prstClr val="black"/>
                </a:solidFill>
              </a:endParaRPr>
            </a:p>
          </p:txBody>
        </p:sp>
      </p:grpSp>
      <p:grpSp>
        <p:nvGrpSpPr>
          <p:cNvPr id="17" name="Group 16"/>
          <p:cNvGrpSpPr/>
          <p:nvPr userDrawn="1"/>
        </p:nvGrpSpPr>
        <p:grpSpPr>
          <a:xfrm>
            <a:off x="3238366" y="169010"/>
            <a:ext cx="1599313" cy="1599313"/>
            <a:chOff x="7613650" y="1387475"/>
            <a:chExt cx="284163" cy="284163"/>
          </a:xfrm>
          <a:solidFill>
            <a:schemeClr val="accent1">
              <a:lumMod val="60000"/>
              <a:lumOff val="40000"/>
              <a:alpha val="11000"/>
            </a:schemeClr>
          </a:solidFill>
        </p:grpSpPr>
        <p:sp>
          <p:nvSpPr>
            <p:cNvPr id="18" name="Freeform 4359"/>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9" name="Freeform 4360"/>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nvGrpSpPr>
          <p:cNvPr id="20" name="Group 19">
            <a:extLst>
              <a:ext uri="{FF2B5EF4-FFF2-40B4-BE49-F238E27FC236}">
                <a16:creationId xmlns:a16="http://schemas.microsoft.com/office/drawing/2014/main" id="{ED50E466-083A-4FF0-B186-EE86E90A89B7}"/>
              </a:ext>
            </a:extLst>
          </p:cNvPr>
          <p:cNvGrpSpPr/>
          <p:nvPr userDrawn="1"/>
        </p:nvGrpSpPr>
        <p:grpSpPr>
          <a:xfrm rot="20733007">
            <a:off x="299423" y="4794075"/>
            <a:ext cx="1160917" cy="1160917"/>
            <a:chOff x="1450975" y="771525"/>
            <a:chExt cx="287338" cy="287338"/>
          </a:xfrm>
          <a:solidFill>
            <a:schemeClr val="accent1">
              <a:lumMod val="60000"/>
              <a:lumOff val="40000"/>
              <a:alpha val="11000"/>
            </a:schemeClr>
          </a:solidFill>
        </p:grpSpPr>
        <p:sp>
          <p:nvSpPr>
            <p:cNvPr id="21" name="Freeform 277">
              <a:extLst>
                <a:ext uri="{FF2B5EF4-FFF2-40B4-BE49-F238E27FC236}">
                  <a16:creationId xmlns:a16="http://schemas.microsoft.com/office/drawing/2014/main" id="{50648C8A-E3BA-4D82-9220-9D86E894F067}"/>
                </a:ext>
              </a:extLst>
            </p:cNvPr>
            <p:cNvSpPr>
              <a:spLocks noEditPoints="1"/>
            </p:cNvSpPr>
            <p:nvPr/>
          </p:nvSpPr>
          <p:spPr bwMode="auto">
            <a:xfrm>
              <a:off x="1450975" y="771525"/>
              <a:ext cx="134938" cy="133350"/>
            </a:xfrm>
            <a:custGeom>
              <a:avLst/>
              <a:gdLst>
                <a:gd name="T0" fmla="*/ 211 w 422"/>
                <a:gd name="T1" fmla="*/ 135 h 422"/>
                <a:gd name="T2" fmla="*/ 213 w 422"/>
                <a:gd name="T3" fmla="*/ 130 h 422"/>
                <a:gd name="T4" fmla="*/ 216 w 422"/>
                <a:gd name="T5" fmla="*/ 124 h 422"/>
                <a:gd name="T6" fmla="*/ 221 w 422"/>
                <a:gd name="T7" fmla="*/ 121 h 422"/>
                <a:gd name="T8" fmla="*/ 226 w 422"/>
                <a:gd name="T9" fmla="*/ 120 h 422"/>
                <a:gd name="T10" fmla="*/ 232 w 422"/>
                <a:gd name="T11" fmla="*/ 121 h 422"/>
                <a:gd name="T12" fmla="*/ 237 w 422"/>
                <a:gd name="T13" fmla="*/ 124 h 422"/>
                <a:gd name="T14" fmla="*/ 240 w 422"/>
                <a:gd name="T15" fmla="*/ 130 h 422"/>
                <a:gd name="T16" fmla="*/ 241 w 422"/>
                <a:gd name="T17" fmla="*/ 135 h 422"/>
                <a:gd name="T18" fmla="*/ 317 w 422"/>
                <a:gd name="T19" fmla="*/ 211 h 422"/>
                <a:gd name="T20" fmla="*/ 323 w 422"/>
                <a:gd name="T21" fmla="*/ 212 h 422"/>
                <a:gd name="T22" fmla="*/ 327 w 422"/>
                <a:gd name="T23" fmla="*/ 216 h 422"/>
                <a:gd name="T24" fmla="*/ 331 w 422"/>
                <a:gd name="T25" fmla="*/ 220 h 422"/>
                <a:gd name="T26" fmla="*/ 332 w 422"/>
                <a:gd name="T27" fmla="*/ 226 h 422"/>
                <a:gd name="T28" fmla="*/ 331 w 422"/>
                <a:gd name="T29" fmla="*/ 232 h 422"/>
                <a:gd name="T30" fmla="*/ 327 w 422"/>
                <a:gd name="T31" fmla="*/ 237 h 422"/>
                <a:gd name="T32" fmla="*/ 323 w 422"/>
                <a:gd name="T33" fmla="*/ 240 h 422"/>
                <a:gd name="T34" fmla="*/ 317 w 422"/>
                <a:gd name="T35" fmla="*/ 241 h 422"/>
                <a:gd name="T36" fmla="*/ 241 w 422"/>
                <a:gd name="T37" fmla="*/ 316 h 422"/>
                <a:gd name="T38" fmla="*/ 240 w 422"/>
                <a:gd name="T39" fmla="*/ 322 h 422"/>
                <a:gd name="T40" fmla="*/ 237 w 422"/>
                <a:gd name="T41" fmla="*/ 327 h 422"/>
                <a:gd name="T42" fmla="*/ 232 w 422"/>
                <a:gd name="T43" fmla="*/ 330 h 422"/>
                <a:gd name="T44" fmla="*/ 226 w 422"/>
                <a:gd name="T45" fmla="*/ 331 h 422"/>
                <a:gd name="T46" fmla="*/ 221 w 422"/>
                <a:gd name="T47" fmla="*/ 330 h 422"/>
                <a:gd name="T48" fmla="*/ 216 w 422"/>
                <a:gd name="T49" fmla="*/ 327 h 422"/>
                <a:gd name="T50" fmla="*/ 213 w 422"/>
                <a:gd name="T51" fmla="*/ 322 h 422"/>
                <a:gd name="T52" fmla="*/ 211 w 422"/>
                <a:gd name="T53" fmla="*/ 316 h 422"/>
                <a:gd name="T54" fmla="*/ 136 w 422"/>
                <a:gd name="T55" fmla="*/ 241 h 422"/>
                <a:gd name="T56" fmla="*/ 130 w 422"/>
                <a:gd name="T57" fmla="*/ 240 h 422"/>
                <a:gd name="T58" fmla="*/ 126 w 422"/>
                <a:gd name="T59" fmla="*/ 237 h 422"/>
                <a:gd name="T60" fmla="*/ 122 w 422"/>
                <a:gd name="T61" fmla="*/ 232 h 422"/>
                <a:gd name="T62" fmla="*/ 121 w 422"/>
                <a:gd name="T63" fmla="*/ 226 h 422"/>
                <a:gd name="T64" fmla="*/ 122 w 422"/>
                <a:gd name="T65" fmla="*/ 220 h 422"/>
                <a:gd name="T66" fmla="*/ 126 w 422"/>
                <a:gd name="T67" fmla="*/ 216 h 422"/>
                <a:gd name="T68" fmla="*/ 130 w 422"/>
                <a:gd name="T69" fmla="*/ 212 h 422"/>
                <a:gd name="T70" fmla="*/ 136 w 422"/>
                <a:gd name="T71" fmla="*/ 211 h 422"/>
                <a:gd name="T72" fmla="*/ 0 w 422"/>
                <a:gd name="T73" fmla="*/ 129 h 422"/>
                <a:gd name="T74" fmla="*/ 422 w 422"/>
                <a:gd name="T75" fmla="*/ 422 h 422"/>
                <a:gd name="T76" fmla="*/ 130 w 422"/>
                <a:gd name="T77" fmla="*/ 0 h 422"/>
                <a:gd name="T78" fmla="*/ 103 w 422"/>
                <a:gd name="T79" fmla="*/ 2 h 422"/>
                <a:gd name="T80" fmla="*/ 80 w 422"/>
                <a:gd name="T81" fmla="*/ 10 h 422"/>
                <a:gd name="T82" fmla="*/ 57 w 422"/>
                <a:gd name="T83" fmla="*/ 23 h 422"/>
                <a:gd name="T84" fmla="*/ 39 w 422"/>
                <a:gd name="T85" fmla="*/ 38 h 422"/>
                <a:gd name="T86" fmla="*/ 23 w 422"/>
                <a:gd name="T87" fmla="*/ 57 h 422"/>
                <a:gd name="T88" fmla="*/ 11 w 422"/>
                <a:gd name="T89" fmla="*/ 79 h 422"/>
                <a:gd name="T90" fmla="*/ 3 w 422"/>
                <a:gd name="T91" fmla="*/ 103 h 422"/>
                <a:gd name="T92" fmla="*/ 0 w 422"/>
                <a:gd name="T93" fmla="*/ 129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2" h="422">
                  <a:moveTo>
                    <a:pt x="211" y="211"/>
                  </a:moveTo>
                  <a:lnTo>
                    <a:pt x="211" y="135"/>
                  </a:lnTo>
                  <a:lnTo>
                    <a:pt x="211" y="133"/>
                  </a:lnTo>
                  <a:lnTo>
                    <a:pt x="213" y="130"/>
                  </a:lnTo>
                  <a:lnTo>
                    <a:pt x="214" y="128"/>
                  </a:lnTo>
                  <a:lnTo>
                    <a:pt x="216" y="124"/>
                  </a:lnTo>
                  <a:lnTo>
                    <a:pt x="218" y="123"/>
                  </a:lnTo>
                  <a:lnTo>
                    <a:pt x="221" y="121"/>
                  </a:lnTo>
                  <a:lnTo>
                    <a:pt x="223" y="121"/>
                  </a:lnTo>
                  <a:lnTo>
                    <a:pt x="226" y="120"/>
                  </a:lnTo>
                  <a:lnTo>
                    <a:pt x="230" y="121"/>
                  </a:lnTo>
                  <a:lnTo>
                    <a:pt x="232" y="121"/>
                  </a:lnTo>
                  <a:lnTo>
                    <a:pt x="235" y="123"/>
                  </a:lnTo>
                  <a:lnTo>
                    <a:pt x="237" y="124"/>
                  </a:lnTo>
                  <a:lnTo>
                    <a:pt x="239" y="128"/>
                  </a:lnTo>
                  <a:lnTo>
                    <a:pt x="240" y="130"/>
                  </a:lnTo>
                  <a:lnTo>
                    <a:pt x="241" y="133"/>
                  </a:lnTo>
                  <a:lnTo>
                    <a:pt x="241" y="135"/>
                  </a:lnTo>
                  <a:lnTo>
                    <a:pt x="241" y="211"/>
                  </a:lnTo>
                  <a:lnTo>
                    <a:pt x="317" y="211"/>
                  </a:lnTo>
                  <a:lnTo>
                    <a:pt x="320" y="211"/>
                  </a:lnTo>
                  <a:lnTo>
                    <a:pt x="323" y="212"/>
                  </a:lnTo>
                  <a:lnTo>
                    <a:pt x="325" y="213"/>
                  </a:lnTo>
                  <a:lnTo>
                    <a:pt x="327" y="216"/>
                  </a:lnTo>
                  <a:lnTo>
                    <a:pt x="329" y="218"/>
                  </a:lnTo>
                  <a:lnTo>
                    <a:pt x="331" y="220"/>
                  </a:lnTo>
                  <a:lnTo>
                    <a:pt x="332" y="223"/>
                  </a:lnTo>
                  <a:lnTo>
                    <a:pt x="332" y="226"/>
                  </a:lnTo>
                  <a:lnTo>
                    <a:pt x="332" y="228"/>
                  </a:lnTo>
                  <a:lnTo>
                    <a:pt x="331" y="232"/>
                  </a:lnTo>
                  <a:lnTo>
                    <a:pt x="329" y="234"/>
                  </a:lnTo>
                  <a:lnTo>
                    <a:pt x="327" y="237"/>
                  </a:lnTo>
                  <a:lnTo>
                    <a:pt x="325" y="238"/>
                  </a:lnTo>
                  <a:lnTo>
                    <a:pt x="323" y="240"/>
                  </a:lnTo>
                  <a:lnTo>
                    <a:pt x="320" y="240"/>
                  </a:lnTo>
                  <a:lnTo>
                    <a:pt x="317" y="241"/>
                  </a:lnTo>
                  <a:lnTo>
                    <a:pt x="241" y="241"/>
                  </a:lnTo>
                  <a:lnTo>
                    <a:pt x="241" y="316"/>
                  </a:lnTo>
                  <a:lnTo>
                    <a:pt x="241" y="320"/>
                  </a:lnTo>
                  <a:lnTo>
                    <a:pt x="240" y="322"/>
                  </a:lnTo>
                  <a:lnTo>
                    <a:pt x="239" y="325"/>
                  </a:lnTo>
                  <a:lnTo>
                    <a:pt x="237" y="327"/>
                  </a:lnTo>
                  <a:lnTo>
                    <a:pt x="235" y="328"/>
                  </a:lnTo>
                  <a:lnTo>
                    <a:pt x="232" y="330"/>
                  </a:lnTo>
                  <a:lnTo>
                    <a:pt x="230" y="331"/>
                  </a:lnTo>
                  <a:lnTo>
                    <a:pt x="226" y="331"/>
                  </a:lnTo>
                  <a:lnTo>
                    <a:pt x="223" y="331"/>
                  </a:lnTo>
                  <a:lnTo>
                    <a:pt x="221" y="330"/>
                  </a:lnTo>
                  <a:lnTo>
                    <a:pt x="218" y="328"/>
                  </a:lnTo>
                  <a:lnTo>
                    <a:pt x="216" y="327"/>
                  </a:lnTo>
                  <a:lnTo>
                    <a:pt x="214" y="325"/>
                  </a:lnTo>
                  <a:lnTo>
                    <a:pt x="213" y="322"/>
                  </a:lnTo>
                  <a:lnTo>
                    <a:pt x="211" y="320"/>
                  </a:lnTo>
                  <a:lnTo>
                    <a:pt x="211" y="316"/>
                  </a:lnTo>
                  <a:lnTo>
                    <a:pt x="211" y="241"/>
                  </a:lnTo>
                  <a:lnTo>
                    <a:pt x="136" y="241"/>
                  </a:lnTo>
                  <a:lnTo>
                    <a:pt x="133" y="240"/>
                  </a:lnTo>
                  <a:lnTo>
                    <a:pt x="130" y="240"/>
                  </a:lnTo>
                  <a:lnTo>
                    <a:pt x="128" y="238"/>
                  </a:lnTo>
                  <a:lnTo>
                    <a:pt x="126" y="237"/>
                  </a:lnTo>
                  <a:lnTo>
                    <a:pt x="124" y="234"/>
                  </a:lnTo>
                  <a:lnTo>
                    <a:pt x="122" y="232"/>
                  </a:lnTo>
                  <a:lnTo>
                    <a:pt x="121" y="228"/>
                  </a:lnTo>
                  <a:lnTo>
                    <a:pt x="121" y="226"/>
                  </a:lnTo>
                  <a:lnTo>
                    <a:pt x="121" y="223"/>
                  </a:lnTo>
                  <a:lnTo>
                    <a:pt x="122" y="220"/>
                  </a:lnTo>
                  <a:lnTo>
                    <a:pt x="124" y="218"/>
                  </a:lnTo>
                  <a:lnTo>
                    <a:pt x="126" y="216"/>
                  </a:lnTo>
                  <a:lnTo>
                    <a:pt x="128" y="213"/>
                  </a:lnTo>
                  <a:lnTo>
                    <a:pt x="130" y="212"/>
                  </a:lnTo>
                  <a:lnTo>
                    <a:pt x="133" y="211"/>
                  </a:lnTo>
                  <a:lnTo>
                    <a:pt x="136" y="211"/>
                  </a:lnTo>
                  <a:lnTo>
                    <a:pt x="211" y="211"/>
                  </a:lnTo>
                  <a:close/>
                  <a:moveTo>
                    <a:pt x="0" y="129"/>
                  </a:moveTo>
                  <a:lnTo>
                    <a:pt x="0" y="422"/>
                  </a:lnTo>
                  <a:lnTo>
                    <a:pt x="422" y="422"/>
                  </a:lnTo>
                  <a:lnTo>
                    <a:pt x="422" y="0"/>
                  </a:lnTo>
                  <a:lnTo>
                    <a:pt x="130" y="0"/>
                  </a:lnTo>
                  <a:lnTo>
                    <a:pt x="116" y="1"/>
                  </a:lnTo>
                  <a:lnTo>
                    <a:pt x="103" y="2"/>
                  </a:lnTo>
                  <a:lnTo>
                    <a:pt x="91" y="5"/>
                  </a:lnTo>
                  <a:lnTo>
                    <a:pt x="80" y="10"/>
                  </a:lnTo>
                  <a:lnTo>
                    <a:pt x="68" y="16"/>
                  </a:lnTo>
                  <a:lnTo>
                    <a:pt x="57" y="23"/>
                  </a:lnTo>
                  <a:lnTo>
                    <a:pt x="47" y="30"/>
                  </a:lnTo>
                  <a:lnTo>
                    <a:pt x="39" y="38"/>
                  </a:lnTo>
                  <a:lnTo>
                    <a:pt x="30" y="47"/>
                  </a:lnTo>
                  <a:lnTo>
                    <a:pt x="23" y="57"/>
                  </a:lnTo>
                  <a:lnTo>
                    <a:pt x="16" y="68"/>
                  </a:lnTo>
                  <a:lnTo>
                    <a:pt x="11" y="79"/>
                  </a:lnTo>
                  <a:lnTo>
                    <a:pt x="7" y="91"/>
                  </a:lnTo>
                  <a:lnTo>
                    <a:pt x="3" y="103"/>
                  </a:lnTo>
                  <a:lnTo>
                    <a:pt x="1" y="116"/>
                  </a:lnTo>
                  <a:lnTo>
                    <a:pt x="0"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2" name="Freeform 278">
              <a:extLst>
                <a:ext uri="{FF2B5EF4-FFF2-40B4-BE49-F238E27FC236}">
                  <a16:creationId xmlns:a16="http://schemas.microsoft.com/office/drawing/2014/main" id="{D754983C-B4BB-4772-B3B7-407E0DABAF84}"/>
                </a:ext>
              </a:extLst>
            </p:cNvPr>
            <p:cNvSpPr>
              <a:spLocks noEditPoints="1"/>
            </p:cNvSpPr>
            <p:nvPr/>
          </p:nvSpPr>
          <p:spPr bwMode="auto">
            <a:xfrm>
              <a:off x="1450975" y="914400"/>
              <a:ext cx="134938" cy="144463"/>
            </a:xfrm>
            <a:custGeom>
              <a:avLst/>
              <a:gdLst>
                <a:gd name="T0" fmla="*/ 139 w 422"/>
                <a:gd name="T1" fmla="*/ 143 h 451"/>
                <a:gd name="T2" fmla="*/ 136 w 422"/>
                <a:gd name="T3" fmla="*/ 138 h 451"/>
                <a:gd name="T4" fmla="*/ 136 w 422"/>
                <a:gd name="T5" fmla="*/ 133 h 451"/>
                <a:gd name="T6" fmla="*/ 139 w 422"/>
                <a:gd name="T7" fmla="*/ 127 h 451"/>
                <a:gd name="T8" fmla="*/ 143 w 422"/>
                <a:gd name="T9" fmla="*/ 123 h 451"/>
                <a:gd name="T10" fmla="*/ 148 w 422"/>
                <a:gd name="T11" fmla="*/ 121 h 451"/>
                <a:gd name="T12" fmla="*/ 154 w 422"/>
                <a:gd name="T13" fmla="*/ 121 h 451"/>
                <a:gd name="T14" fmla="*/ 160 w 422"/>
                <a:gd name="T15" fmla="*/ 123 h 451"/>
                <a:gd name="T16" fmla="*/ 226 w 422"/>
                <a:gd name="T17" fmla="*/ 189 h 451"/>
                <a:gd name="T18" fmla="*/ 293 w 422"/>
                <a:gd name="T19" fmla="*/ 123 h 451"/>
                <a:gd name="T20" fmla="*/ 298 w 422"/>
                <a:gd name="T21" fmla="*/ 121 h 451"/>
                <a:gd name="T22" fmla="*/ 305 w 422"/>
                <a:gd name="T23" fmla="*/ 121 h 451"/>
                <a:gd name="T24" fmla="*/ 310 w 422"/>
                <a:gd name="T25" fmla="*/ 123 h 451"/>
                <a:gd name="T26" fmla="*/ 314 w 422"/>
                <a:gd name="T27" fmla="*/ 127 h 451"/>
                <a:gd name="T28" fmla="*/ 317 w 422"/>
                <a:gd name="T29" fmla="*/ 133 h 451"/>
                <a:gd name="T30" fmla="*/ 317 w 422"/>
                <a:gd name="T31" fmla="*/ 138 h 451"/>
                <a:gd name="T32" fmla="*/ 314 w 422"/>
                <a:gd name="T33" fmla="*/ 143 h 451"/>
                <a:gd name="T34" fmla="*/ 248 w 422"/>
                <a:gd name="T35" fmla="*/ 211 h 451"/>
                <a:gd name="T36" fmla="*/ 314 w 422"/>
                <a:gd name="T37" fmla="*/ 277 h 451"/>
                <a:gd name="T38" fmla="*/ 317 w 422"/>
                <a:gd name="T39" fmla="*/ 283 h 451"/>
                <a:gd name="T40" fmla="*/ 317 w 422"/>
                <a:gd name="T41" fmla="*/ 289 h 451"/>
                <a:gd name="T42" fmla="*/ 314 w 422"/>
                <a:gd name="T43" fmla="*/ 295 h 451"/>
                <a:gd name="T44" fmla="*/ 310 w 422"/>
                <a:gd name="T45" fmla="*/ 299 h 451"/>
                <a:gd name="T46" fmla="*/ 305 w 422"/>
                <a:gd name="T47" fmla="*/ 301 h 451"/>
                <a:gd name="T48" fmla="*/ 298 w 422"/>
                <a:gd name="T49" fmla="*/ 301 h 451"/>
                <a:gd name="T50" fmla="*/ 293 w 422"/>
                <a:gd name="T51" fmla="*/ 299 h 451"/>
                <a:gd name="T52" fmla="*/ 226 w 422"/>
                <a:gd name="T53" fmla="*/ 231 h 451"/>
                <a:gd name="T54" fmla="*/ 160 w 422"/>
                <a:gd name="T55" fmla="*/ 298 h 451"/>
                <a:gd name="T56" fmla="*/ 154 w 422"/>
                <a:gd name="T57" fmla="*/ 301 h 451"/>
                <a:gd name="T58" fmla="*/ 148 w 422"/>
                <a:gd name="T59" fmla="*/ 301 h 451"/>
                <a:gd name="T60" fmla="*/ 143 w 422"/>
                <a:gd name="T61" fmla="*/ 299 h 451"/>
                <a:gd name="T62" fmla="*/ 139 w 422"/>
                <a:gd name="T63" fmla="*/ 295 h 451"/>
                <a:gd name="T64" fmla="*/ 136 w 422"/>
                <a:gd name="T65" fmla="*/ 288 h 451"/>
                <a:gd name="T66" fmla="*/ 136 w 422"/>
                <a:gd name="T67" fmla="*/ 283 h 451"/>
                <a:gd name="T68" fmla="*/ 139 w 422"/>
                <a:gd name="T69" fmla="*/ 277 h 451"/>
                <a:gd name="T70" fmla="*/ 205 w 422"/>
                <a:gd name="T71" fmla="*/ 211 h 451"/>
                <a:gd name="T72" fmla="*/ 0 w 422"/>
                <a:gd name="T73" fmla="*/ 322 h 451"/>
                <a:gd name="T74" fmla="*/ 3 w 422"/>
                <a:gd name="T75" fmla="*/ 348 h 451"/>
                <a:gd name="T76" fmla="*/ 11 w 422"/>
                <a:gd name="T77" fmla="*/ 373 h 451"/>
                <a:gd name="T78" fmla="*/ 23 w 422"/>
                <a:gd name="T79" fmla="*/ 394 h 451"/>
                <a:gd name="T80" fmla="*/ 39 w 422"/>
                <a:gd name="T81" fmla="*/ 414 h 451"/>
                <a:gd name="T82" fmla="*/ 57 w 422"/>
                <a:gd name="T83" fmla="*/ 430 h 451"/>
                <a:gd name="T84" fmla="*/ 80 w 422"/>
                <a:gd name="T85" fmla="*/ 442 h 451"/>
                <a:gd name="T86" fmla="*/ 103 w 422"/>
                <a:gd name="T87" fmla="*/ 449 h 451"/>
                <a:gd name="T88" fmla="*/ 130 w 422"/>
                <a:gd name="T89" fmla="*/ 451 h 451"/>
                <a:gd name="T90" fmla="*/ 422 w 422"/>
                <a:gd name="T91" fmla="*/ 0 h 451"/>
                <a:gd name="T92" fmla="*/ 0 w 422"/>
                <a:gd name="T93" fmla="*/ 32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2" h="451">
                  <a:moveTo>
                    <a:pt x="141" y="145"/>
                  </a:moveTo>
                  <a:lnTo>
                    <a:pt x="139" y="143"/>
                  </a:lnTo>
                  <a:lnTo>
                    <a:pt x="137" y="141"/>
                  </a:lnTo>
                  <a:lnTo>
                    <a:pt x="136" y="138"/>
                  </a:lnTo>
                  <a:lnTo>
                    <a:pt x="136" y="135"/>
                  </a:lnTo>
                  <a:lnTo>
                    <a:pt x="136" y="133"/>
                  </a:lnTo>
                  <a:lnTo>
                    <a:pt x="137" y="129"/>
                  </a:lnTo>
                  <a:lnTo>
                    <a:pt x="139" y="127"/>
                  </a:lnTo>
                  <a:lnTo>
                    <a:pt x="141" y="125"/>
                  </a:lnTo>
                  <a:lnTo>
                    <a:pt x="143" y="123"/>
                  </a:lnTo>
                  <a:lnTo>
                    <a:pt x="145" y="121"/>
                  </a:lnTo>
                  <a:lnTo>
                    <a:pt x="148" y="121"/>
                  </a:lnTo>
                  <a:lnTo>
                    <a:pt x="151" y="120"/>
                  </a:lnTo>
                  <a:lnTo>
                    <a:pt x="154" y="121"/>
                  </a:lnTo>
                  <a:lnTo>
                    <a:pt x="157" y="121"/>
                  </a:lnTo>
                  <a:lnTo>
                    <a:pt x="160" y="123"/>
                  </a:lnTo>
                  <a:lnTo>
                    <a:pt x="162" y="125"/>
                  </a:lnTo>
                  <a:lnTo>
                    <a:pt x="226" y="189"/>
                  </a:lnTo>
                  <a:lnTo>
                    <a:pt x="291" y="124"/>
                  </a:lnTo>
                  <a:lnTo>
                    <a:pt x="293" y="123"/>
                  </a:lnTo>
                  <a:lnTo>
                    <a:pt x="296" y="121"/>
                  </a:lnTo>
                  <a:lnTo>
                    <a:pt x="298" y="121"/>
                  </a:lnTo>
                  <a:lnTo>
                    <a:pt x="302" y="120"/>
                  </a:lnTo>
                  <a:lnTo>
                    <a:pt x="305" y="121"/>
                  </a:lnTo>
                  <a:lnTo>
                    <a:pt x="307" y="121"/>
                  </a:lnTo>
                  <a:lnTo>
                    <a:pt x="310" y="123"/>
                  </a:lnTo>
                  <a:lnTo>
                    <a:pt x="312" y="125"/>
                  </a:lnTo>
                  <a:lnTo>
                    <a:pt x="314" y="127"/>
                  </a:lnTo>
                  <a:lnTo>
                    <a:pt x="315" y="129"/>
                  </a:lnTo>
                  <a:lnTo>
                    <a:pt x="317" y="133"/>
                  </a:lnTo>
                  <a:lnTo>
                    <a:pt x="317" y="135"/>
                  </a:lnTo>
                  <a:lnTo>
                    <a:pt x="317" y="138"/>
                  </a:lnTo>
                  <a:lnTo>
                    <a:pt x="315" y="141"/>
                  </a:lnTo>
                  <a:lnTo>
                    <a:pt x="314" y="143"/>
                  </a:lnTo>
                  <a:lnTo>
                    <a:pt x="312" y="145"/>
                  </a:lnTo>
                  <a:lnTo>
                    <a:pt x="248" y="211"/>
                  </a:lnTo>
                  <a:lnTo>
                    <a:pt x="312" y="275"/>
                  </a:lnTo>
                  <a:lnTo>
                    <a:pt x="314" y="277"/>
                  </a:lnTo>
                  <a:lnTo>
                    <a:pt x="315" y="281"/>
                  </a:lnTo>
                  <a:lnTo>
                    <a:pt x="317" y="283"/>
                  </a:lnTo>
                  <a:lnTo>
                    <a:pt x="317" y="286"/>
                  </a:lnTo>
                  <a:lnTo>
                    <a:pt x="317" y="289"/>
                  </a:lnTo>
                  <a:lnTo>
                    <a:pt x="315" y="291"/>
                  </a:lnTo>
                  <a:lnTo>
                    <a:pt x="314" y="295"/>
                  </a:lnTo>
                  <a:lnTo>
                    <a:pt x="312" y="297"/>
                  </a:lnTo>
                  <a:lnTo>
                    <a:pt x="310" y="299"/>
                  </a:lnTo>
                  <a:lnTo>
                    <a:pt x="307" y="300"/>
                  </a:lnTo>
                  <a:lnTo>
                    <a:pt x="305" y="301"/>
                  </a:lnTo>
                  <a:lnTo>
                    <a:pt x="302" y="301"/>
                  </a:lnTo>
                  <a:lnTo>
                    <a:pt x="298" y="301"/>
                  </a:lnTo>
                  <a:lnTo>
                    <a:pt x="296" y="300"/>
                  </a:lnTo>
                  <a:lnTo>
                    <a:pt x="293" y="299"/>
                  </a:lnTo>
                  <a:lnTo>
                    <a:pt x="291" y="297"/>
                  </a:lnTo>
                  <a:lnTo>
                    <a:pt x="226" y="231"/>
                  </a:lnTo>
                  <a:lnTo>
                    <a:pt x="162" y="297"/>
                  </a:lnTo>
                  <a:lnTo>
                    <a:pt x="160" y="298"/>
                  </a:lnTo>
                  <a:lnTo>
                    <a:pt x="157" y="300"/>
                  </a:lnTo>
                  <a:lnTo>
                    <a:pt x="154" y="301"/>
                  </a:lnTo>
                  <a:lnTo>
                    <a:pt x="151" y="301"/>
                  </a:lnTo>
                  <a:lnTo>
                    <a:pt x="148" y="301"/>
                  </a:lnTo>
                  <a:lnTo>
                    <a:pt x="145" y="300"/>
                  </a:lnTo>
                  <a:lnTo>
                    <a:pt x="143" y="299"/>
                  </a:lnTo>
                  <a:lnTo>
                    <a:pt x="141" y="297"/>
                  </a:lnTo>
                  <a:lnTo>
                    <a:pt x="139" y="295"/>
                  </a:lnTo>
                  <a:lnTo>
                    <a:pt x="137" y="291"/>
                  </a:lnTo>
                  <a:lnTo>
                    <a:pt x="136" y="288"/>
                  </a:lnTo>
                  <a:lnTo>
                    <a:pt x="136" y="286"/>
                  </a:lnTo>
                  <a:lnTo>
                    <a:pt x="136" y="283"/>
                  </a:lnTo>
                  <a:lnTo>
                    <a:pt x="137" y="281"/>
                  </a:lnTo>
                  <a:lnTo>
                    <a:pt x="139" y="277"/>
                  </a:lnTo>
                  <a:lnTo>
                    <a:pt x="141" y="275"/>
                  </a:lnTo>
                  <a:lnTo>
                    <a:pt x="205" y="211"/>
                  </a:lnTo>
                  <a:lnTo>
                    <a:pt x="141" y="145"/>
                  </a:lnTo>
                  <a:close/>
                  <a:moveTo>
                    <a:pt x="0" y="322"/>
                  </a:moveTo>
                  <a:lnTo>
                    <a:pt x="1" y="335"/>
                  </a:lnTo>
                  <a:lnTo>
                    <a:pt x="3" y="348"/>
                  </a:lnTo>
                  <a:lnTo>
                    <a:pt x="7" y="361"/>
                  </a:lnTo>
                  <a:lnTo>
                    <a:pt x="11" y="373"/>
                  </a:lnTo>
                  <a:lnTo>
                    <a:pt x="16" y="384"/>
                  </a:lnTo>
                  <a:lnTo>
                    <a:pt x="23" y="394"/>
                  </a:lnTo>
                  <a:lnTo>
                    <a:pt x="30" y="404"/>
                  </a:lnTo>
                  <a:lnTo>
                    <a:pt x="39" y="414"/>
                  </a:lnTo>
                  <a:lnTo>
                    <a:pt x="47" y="422"/>
                  </a:lnTo>
                  <a:lnTo>
                    <a:pt x="57" y="430"/>
                  </a:lnTo>
                  <a:lnTo>
                    <a:pt x="68" y="436"/>
                  </a:lnTo>
                  <a:lnTo>
                    <a:pt x="80" y="442"/>
                  </a:lnTo>
                  <a:lnTo>
                    <a:pt x="91" y="446"/>
                  </a:lnTo>
                  <a:lnTo>
                    <a:pt x="103" y="449"/>
                  </a:lnTo>
                  <a:lnTo>
                    <a:pt x="116" y="451"/>
                  </a:lnTo>
                  <a:lnTo>
                    <a:pt x="130" y="451"/>
                  </a:lnTo>
                  <a:lnTo>
                    <a:pt x="422" y="451"/>
                  </a:lnTo>
                  <a:lnTo>
                    <a:pt x="422" y="0"/>
                  </a:lnTo>
                  <a:lnTo>
                    <a:pt x="0" y="0"/>
                  </a:lnTo>
                  <a:lnTo>
                    <a:pt x="0"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3" name="Freeform 279">
              <a:extLst>
                <a:ext uri="{FF2B5EF4-FFF2-40B4-BE49-F238E27FC236}">
                  <a16:creationId xmlns:a16="http://schemas.microsoft.com/office/drawing/2014/main" id="{63A43ED7-EDCE-4EBE-AC39-56F771698B1F}"/>
                </a:ext>
              </a:extLst>
            </p:cNvPr>
            <p:cNvSpPr>
              <a:spLocks noEditPoints="1"/>
            </p:cNvSpPr>
            <p:nvPr/>
          </p:nvSpPr>
          <p:spPr bwMode="auto">
            <a:xfrm>
              <a:off x="1595438" y="771525"/>
              <a:ext cx="142875" cy="133350"/>
            </a:xfrm>
            <a:custGeom>
              <a:avLst/>
              <a:gdLst>
                <a:gd name="T0" fmla="*/ 300 w 451"/>
                <a:gd name="T1" fmla="*/ 241 h 422"/>
                <a:gd name="T2" fmla="*/ 120 w 451"/>
                <a:gd name="T3" fmla="*/ 241 h 422"/>
                <a:gd name="T4" fmla="*/ 105 w 451"/>
                <a:gd name="T5" fmla="*/ 241 h 422"/>
                <a:gd name="T6" fmla="*/ 102 w 451"/>
                <a:gd name="T7" fmla="*/ 240 h 422"/>
                <a:gd name="T8" fmla="*/ 98 w 451"/>
                <a:gd name="T9" fmla="*/ 240 h 422"/>
                <a:gd name="T10" fmla="*/ 96 w 451"/>
                <a:gd name="T11" fmla="*/ 238 h 422"/>
                <a:gd name="T12" fmla="*/ 94 w 451"/>
                <a:gd name="T13" fmla="*/ 237 h 422"/>
                <a:gd name="T14" fmla="*/ 92 w 451"/>
                <a:gd name="T15" fmla="*/ 234 h 422"/>
                <a:gd name="T16" fmla="*/ 91 w 451"/>
                <a:gd name="T17" fmla="*/ 232 h 422"/>
                <a:gd name="T18" fmla="*/ 90 w 451"/>
                <a:gd name="T19" fmla="*/ 228 h 422"/>
                <a:gd name="T20" fmla="*/ 90 w 451"/>
                <a:gd name="T21" fmla="*/ 226 h 422"/>
                <a:gd name="T22" fmla="*/ 90 w 451"/>
                <a:gd name="T23" fmla="*/ 223 h 422"/>
                <a:gd name="T24" fmla="*/ 91 w 451"/>
                <a:gd name="T25" fmla="*/ 220 h 422"/>
                <a:gd name="T26" fmla="*/ 92 w 451"/>
                <a:gd name="T27" fmla="*/ 218 h 422"/>
                <a:gd name="T28" fmla="*/ 94 w 451"/>
                <a:gd name="T29" fmla="*/ 216 h 422"/>
                <a:gd name="T30" fmla="*/ 96 w 451"/>
                <a:gd name="T31" fmla="*/ 213 h 422"/>
                <a:gd name="T32" fmla="*/ 98 w 451"/>
                <a:gd name="T33" fmla="*/ 212 h 422"/>
                <a:gd name="T34" fmla="*/ 102 w 451"/>
                <a:gd name="T35" fmla="*/ 211 h 422"/>
                <a:gd name="T36" fmla="*/ 105 w 451"/>
                <a:gd name="T37" fmla="*/ 211 h 422"/>
                <a:gd name="T38" fmla="*/ 120 w 451"/>
                <a:gd name="T39" fmla="*/ 211 h 422"/>
                <a:gd name="T40" fmla="*/ 300 w 451"/>
                <a:gd name="T41" fmla="*/ 211 h 422"/>
                <a:gd name="T42" fmla="*/ 303 w 451"/>
                <a:gd name="T43" fmla="*/ 211 h 422"/>
                <a:gd name="T44" fmla="*/ 307 w 451"/>
                <a:gd name="T45" fmla="*/ 212 h 422"/>
                <a:gd name="T46" fmla="*/ 309 w 451"/>
                <a:gd name="T47" fmla="*/ 213 h 422"/>
                <a:gd name="T48" fmla="*/ 311 w 451"/>
                <a:gd name="T49" fmla="*/ 216 h 422"/>
                <a:gd name="T50" fmla="*/ 313 w 451"/>
                <a:gd name="T51" fmla="*/ 218 h 422"/>
                <a:gd name="T52" fmla="*/ 314 w 451"/>
                <a:gd name="T53" fmla="*/ 220 h 422"/>
                <a:gd name="T54" fmla="*/ 315 w 451"/>
                <a:gd name="T55" fmla="*/ 223 h 422"/>
                <a:gd name="T56" fmla="*/ 315 w 451"/>
                <a:gd name="T57" fmla="*/ 226 h 422"/>
                <a:gd name="T58" fmla="*/ 315 w 451"/>
                <a:gd name="T59" fmla="*/ 228 h 422"/>
                <a:gd name="T60" fmla="*/ 314 w 451"/>
                <a:gd name="T61" fmla="*/ 232 h 422"/>
                <a:gd name="T62" fmla="*/ 313 w 451"/>
                <a:gd name="T63" fmla="*/ 234 h 422"/>
                <a:gd name="T64" fmla="*/ 311 w 451"/>
                <a:gd name="T65" fmla="*/ 236 h 422"/>
                <a:gd name="T66" fmla="*/ 309 w 451"/>
                <a:gd name="T67" fmla="*/ 238 h 422"/>
                <a:gd name="T68" fmla="*/ 307 w 451"/>
                <a:gd name="T69" fmla="*/ 240 h 422"/>
                <a:gd name="T70" fmla="*/ 303 w 451"/>
                <a:gd name="T71" fmla="*/ 240 h 422"/>
                <a:gd name="T72" fmla="*/ 300 w 451"/>
                <a:gd name="T73" fmla="*/ 241 h 422"/>
                <a:gd name="T74" fmla="*/ 322 w 451"/>
                <a:gd name="T75" fmla="*/ 0 h 422"/>
                <a:gd name="T76" fmla="*/ 0 w 451"/>
                <a:gd name="T77" fmla="*/ 0 h 422"/>
                <a:gd name="T78" fmla="*/ 0 w 451"/>
                <a:gd name="T79" fmla="*/ 422 h 422"/>
                <a:gd name="T80" fmla="*/ 451 w 451"/>
                <a:gd name="T81" fmla="*/ 422 h 422"/>
                <a:gd name="T82" fmla="*/ 451 w 451"/>
                <a:gd name="T83" fmla="*/ 129 h 422"/>
                <a:gd name="T84" fmla="*/ 450 w 451"/>
                <a:gd name="T85" fmla="*/ 116 h 422"/>
                <a:gd name="T86" fmla="*/ 448 w 451"/>
                <a:gd name="T87" fmla="*/ 103 h 422"/>
                <a:gd name="T88" fmla="*/ 445 w 451"/>
                <a:gd name="T89" fmla="*/ 91 h 422"/>
                <a:gd name="T90" fmla="*/ 441 w 451"/>
                <a:gd name="T91" fmla="*/ 78 h 422"/>
                <a:gd name="T92" fmla="*/ 435 w 451"/>
                <a:gd name="T93" fmla="*/ 68 h 422"/>
                <a:gd name="T94" fmla="*/ 429 w 451"/>
                <a:gd name="T95" fmla="*/ 57 h 422"/>
                <a:gd name="T96" fmla="*/ 421 w 451"/>
                <a:gd name="T97" fmla="*/ 47 h 422"/>
                <a:gd name="T98" fmla="*/ 413 w 451"/>
                <a:gd name="T99" fmla="*/ 38 h 422"/>
                <a:gd name="T100" fmla="*/ 404 w 451"/>
                <a:gd name="T101" fmla="*/ 30 h 422"/>
                <a:gd name="T102" fmla="*/ 393 w 451"/>
                <a:gd name="T103" fmla="*/ 23 h 422"/>
                <a:gd name="T104" fmla="*/ 384 w 451"/>
                <a:gd name="T105" fmla="*/ 16 h 422"/>
                <a:gd name="T106" fmla="*/ 372 w 451"/>
                <a:gd name="T107" fmla="*/ 11 h 422"/>
                <a:gd name="T108" fmla="*/ 360 w 451"/>
                <a:gd name="T109" fmla="*/ 5 h 422"/>
                <a:gd name="T110" fmla="*/ 347 w 451"/>
                <a:gd name="T111" fmla="*/ 3 h 422"/>
                <a:gd name="T112" fmla="*/ 335 w 451"/>
                <a:gd name="T113" fmla="*/ 1 h 422"/>
                <a:gd name="T114" fmla="*/ 322 w 451"/>
                <a:gd name="T115" fmla="*/ 0 h 422"/>
                <a:gd name="T116" fmla="*/ 322 w 451"/>
                <a:gd name="T117"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1" h="422">
                  <a:moveTo>
                    <a:pt x="300" y="241"/>
                  </a:moveTo>
                  <a:lnTo>
                    <a:pt x="120" y="241"/>
                  </a:lnTo>
                  <a:lnTo>
                    <a:pt x="105" y="241"/>
                  </a:lnTo>
                  <a:lnTo>
                    <a:pt x="102" y="240"/>
                  </a:lnTo>
                  <a:lnTo>
                    <a:pt x="98" y="240"/>
                  </a:lnTo>
                  <a:lnTo>
                    <a:pt x="96" y="238"/>
                  </a:lnTo>
                  <a:lnTo>
                    <a:pt x="94" y="237"/>
                  </a:lnTo>
                  <a:lnTo>
                    <a:pt x="92" y="234"/>
                  </a:lnTo>
                  <a:lnTo>
                    <a:pt x="91" y="232"/>
                  </a:lnTo>
                  <a:lnTo>
                    <a:pt x="90" y="228"/>
                  </a:lnTo>
                  <a:lnTo>
                    <a:pt x="90" y="226"/>
                  </a:lnTo>
                  <a:lnTo>
                    <a:pt x="90" y="223"/>
                  </a:lnTo>
                  <a:lnTo>
                    <a:pt x="91" y="220"/>
                  </a:lnTo>
                  <a:lnTo>
                    <a:pt x="92" y="218"/>
                  </a:lnTo>
                  <a:lnTo>
                    <a:pt x="94" y="216"/>
                  </a:lnTo>
                  <a:lnTo>
                    <a:pt x="96" y="213"/>
                  </a:lnTo>
                  <a:lnTo>
                    <a:pt x="98" y="212"/>
                  </a:lnTo>
                  <a:lnTo>
                    <a:pt x="102" y="211"/>
                  </a:lnTo>
                  <a:lnTo>
                    <a:pt x="105" y="211"/>
                  </a:lnTo>
                  <a:lnTo>
                    <a:pt x="120" y="211"/>
                  </a:lnTo>
                  <a:lnTo>
                    <a:pt x="300" y="211"/>
                  </a:lnTo>
                  <a:lnTo>
                    <a:pt x="303" y="211"/>
                  </a:lnTo>
                  <a:lnTo>
                    <a:pt x="307" y="212"/>
                  </a:lnTo>
                  <a:lnTo>
                    <a:pt x="309" y="213"/>
                  </a:lnTo>
                  <a:lnTo>
                    <a:pt x="311" y="216"/>
                  </a:lnTo>
                  <a:lnTo>
                    <a:pt x="313" y="218"/>
                  </a:lnTo>
                  <a:lnTo>
                    <a:pt x="314" y="220"/>
                  </a:lnTo>
                  <a:lnTo>
                    <a:pt x="315" y="223"/>
                  </a:lnTo>
                  <a:lnTo>
                    <a:pt x="315" y="226"/>
                  </a:lnTo>
                  <a:lnTo>
                    <a:pt x="315" y="228"/>
                  </a:lnTo>
                  <a:lnTo>
                    <a:pt x="314" y="232"/>
                  </a:lnTo>
                  <a:lnTo>
                    <a:pt x="313" y="234"/>
                  </a:lnTo>
                  <a:lnTo>
                    <a:pt x="311" y="236"/>
                  </a:lnTo>
                  <a:lnTo>
                    <a:pt x="309" y="238"/>
                  </a:lnTo>
                  <a:lnTo>
                    <a:pt x="307" y="240"/>
                  </a:lnTo>
                  <a:lnTo>
                    <a:pt x="303" y="240"/>
                  </a:lnTo>
                  <a:lnTo>
                    <a:pt x="300" y="241"/>
                  </a:lnTo>
                  <a:close/>
                  <a:moveTo>
                    <a:pt x="322" y="0"/>
                  </a:moveTo>
                  <a:lnTo>
                    <a:pt x="0" y="0"/>
                  </a:lnTo>
                  <a:lnTo>
                    <a:pt x="0" y="422"/>
                  </a:lnTo>
                  <a:lnTo>
                    <a:pt x="451" y="422"/>
                  </a:lnTo>
                  <a:lnTo>
                    <a:pt x="451" y="129"/>
                  </a:lnTo>
                  <a:lnTo>
                    <a:pt x="450" y="116"/>
                  </a:lnTo>
                  <a:lnTo>
                    <a:pt x="448" y="103"/>
                  </a:lnTo>
                  <a:lnTo>
                    <a:pt x="445" y="91"/>
                  </a:lnTo>
                  <a:lnTo>
                    <a:pt x="441" y="78"/>
                  </a:lnTo>
                  <a:lnTo>
                    <a:pt x="435" y="68"/>
                  </a:lnTo>
                  <a:lnTo>
                    <a:pt x="429" y="57"/>
                  </a:lnTo>
                  <a:lnTo>
                    <a:pt x="421" y="47"/>
                  </a:lnTo>
                  <a:lnTo>
                    <a:pt x="413" y="38"/>
                  </a:lnTo>
                  <a:lnTo>
                    <a:pt x="404" y="30"/>
                  </a:lnTo>
                  <a:lnTo>
                    <a:pt x="393" y="23"/>
                  </a:lnTo>
                  <a:lnTo>
                    <a:pt x="384" y="16"/>
                  </a:lnTo>
                  <a:lnTo>
                    <a:pt x="372" y="11"/>
                  </a:lnTo>
                  <a:lnTo>
                    <a:pt x="360" y="5"/>
                  </a:lnTo>
                  <a:lnTo>
                    <a:pt x="347" y="3"/>
                  </a:lnTo>
                  <a:lnTo>
                    <a:pt x="335" y="1"/>
                  </a:lnTo>
                  <a:lnTo>
                    <a:pt x="322" y="0"/>
                  </a:lnTo>
                  <a:lnTo>
                    <a:pt x="3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4" name="Freeform 280">
              <a:extLst>
                <a:ext uri="{FF2B5EF4-FFF2-40B4-BE49-F238E27FC236}">
                  <a16:creationId xmlns:a16="http://schemas.microsoft.com/office/drawing/2014/main" id="{90E492FD-4BDC-4840-9F8A-063E8FDD2683}"/>
                </a:ext>
              </a:extLst>
            </p:cNvPr>
            <p:cNvSpPr>
              <a:spLocks noEditPoints="1"/>
            </p:cNvSpPr>
            <p:nvPr/>
          </p:nvSpPr>
          <p:spPr bwMode="auto">
            <a:xfrm>
              <a:off x="1595438" y="914400"/>
              <a:ext cx="142875" cy="144463"/>
            </a:xfrm>
            <a:custGeom>
              <a:avLst/>
              <a:gdLst>
                <a:gd name="T0" fmla="*/ 300 w 451"/>
                <a:gd name="T1" fmla="*/ 241 h 451"/>
                <a:gd name="T2" fmla="*/ 307 w 451"/>
                <a:gd name="T3" fmla="*/ 242 h 451"/>
                <a:gd name="T4" fmla="*/ 311 w 451"/>
                <a:gd name="T5" fmla="*/ 245 h 451"/>
                <a:gd name="T6" fmla="*/ 314 w 451"/>
                <a:gd name="T7" fmla="*/ 250 h 451"/>
                <a:gd name="T8" fmla="*/ 315 w 451"/>
                <a:gd name="T9" fmla="*/ 256 h 451"/>
                <a:gd name="T10" fmla="*/ 314 w 451"/>
                <a:gd name="T11" fmla="*/ 261 h 451"/>
                <a:gd name="T12" fmla="*/ 311 w 451"/>
                <a:gd name="T13" fmla="*/ 267 h 451"/>
                <a:gd name="T14" fmla="*/ 307 w 451"/>
                <a:gd name="T15" fmla="*/ 270 h 451"/>
                <a:gd name="T16" fmla="*/ 300 w 451"/>
                <a:gd name="T17" fmla="*/ 271 h 451"/>
                <a:gd name="T18" fmla="*/ 117 w 451"/>
                <a:gd name="T19" fmla="*/ 270 h 451"/>
                <a:gd name="T20" fmla="*/ 111 w 451"/>
                <a:gd name="T21" fmla="*/ 268 h 451"/>
                <a:gd name="T22" fmla="*/ 107 w 451"/>
                <a:gd name="T23" fmla="*/ 265 h 451"/>
                <a:gd name="T24" fmla="*/ 105 w 451"/>
                <a:gd name="T25" fmla="*/ 259 h 451"/>
                <a:gd name="T26" fmla="*/ 105 w 451"/>
                <a:gd name="T27" fmla="*/ 253 h 451"/>
                <a:gd name="T28" fmla="*/ 107 w 451"/>
                <a:gd name="T29" fmla="*/ 247 h 451"/>
                <a:gd name="T30" fmla="*/ 111 w 451"/>
                <a:gd name="T31" fmla="*/ 243 h 451"/>
                <a:gd name="T32" fmla="*/ 117 w 451"/>
                <a:gd name="T33" fmla="*/ 241 h 451"/>
                <a:gd name="T34" fmla="*/ 120 w 451"/>
                <a:gd name="T35" fmla="*/ 241 h 451"/>
                <a:gd name="T36" fmla="*/ 300 w 451"/>
                <a:gd name="T37" fmla="*/ 150 h 451"/>
                <a:gd name="T38" fmla="*/ 307 w 451"/>
                <a:gd name="T39" fmla="*/ 152 h 451"/>
                <a:gd name="T40" fmla="*/ 311 w 451"/>
                <a:gd name="T41" fmla="*/ 155 h 451"/>
                <a:gd name="T42" fmla="*/ 314 w 451"/>
                <a:gd name="T43" fmla="*/ 159 h 451"/>
                <a:gd name="T44" fmla="*/ 315 w 451"/>
                <a:gd name="T45" fmla="*/ 166 h 451"/>
                <a:gd name="T46" fmla="*/ 314 w 451"/>
                <a:gd name="T47" fmla="*/ 171 h 451"/>
                <a:gd name="T48" fmla="*/ 311 w 451"/>
                <a:gd name="T49" fmla="*/ 176 h 451"/>
                <a:gd name="T50" fmla="*/ 307 w 451"/>
                <a:gd name="T51" fmla="*/ 179 h 451"/>
                <a:gd name="T52" fmla="*/ 300 w 451"/>
                <a:gd name="T53" fmla="*/ 181 h 451"/>
                <a:gd name="T54" fmla="*/ 117 w 451"/>
                <a:gd name="T55" fmla="*/ 180 h 451"/>
                <a:gd name="T56" fmla="*/ 111 w 451"/>
                <a:gd name="T57" fmla="*/ 178 h 451"/>
                <a:gd name="T58" fmla="*/ 107 w 451"/>
                <a:gd name="T59" fmla="*/ 173 h 451"/>
                <a:gd name="T60" fmla="*/ 105 w 451"/>
                <a:gd name="T61" fmla="*/ 168 h 451"/>
                <a:gd name="T62" fmla="*/ 105 w 451"/>
                <a:gd name="T63" fmla="*/ 163 h 451"/>
                <a:gd name="T64" fmla="*/ 107 w 451"/>
                <a:gd name="T65" fmla="*/ 157 h 451"/>
                <a:gd name="T66" fmla="*/ 111 w 451"/>
                <a:gd name="T67" fmla="*/ 153 h 451"/>
                <a:gd name="T68" fmla="*/ 117 w 451"/>
                <a:gd name="T69" fmla="*/ 151 h 451"/>
                <a:gd name="T70" fmla="*/ 0 w 451"/>
                <a:gd name="T71" fmla="*/ 451 h 451"/>
                <a:gd name="T72" fmla="*/ 335 w 451"/>
                <a:gd name="T73" fmla="*/ 451 h 451"/>
                <a:gd name="T74" fmla="*/ 360 w 451"/>
                <a:gd name="T75" fmla="*/ 446 h 451"/>
                <a:gd name="T76" fmla="*/ 384 w 451"/>
                <a:gd name="T77" fmla="*/ 436 h 451"/>
                <a:gd name="T78" fmla="*/ 404 w 451"/>
                <a:gd name="T79" fmla="*/ 422 h 451"/>
                <a:gd name="T80" fmla="*/ 421 w 451"/>
                <a:gd name="T81" fmla="*/ 404 h 451"/>
                <a:gd name="T82" fmla="*/ 435 w 451"/>
                <a:gd name="T83" fmla="*/ 384 h 451"/>
                <a:gd name="T84" fmla="*/ 445 w 451"/>
                <a:gd name="T85" fmla="*/ 361 h 451"/>
                <a:gd name="T86" fmla="*/ 450 w 451"/>
                <a:gd name="T87" fmla="*/ 335 h 451"/>
                <a:gd name="T88" fmla="*/ 451 w 451"/>
                <a:gd name="T89" fmla="*/ 0 h 451"/>
                <a:gd name="T90" fmla="*/ 0 w 451"/>
                <a:gd name="T91"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451">
                  <a:moveTo>
                    <a:pt x="120" y="241"/>
                  </a:moveTo>
                  <a:lnTo>
                    <a:pt x="300" y="241"/>
                  </a:lnTo>
                  <a:lnTo>
                    <a:pt x="303" y="241"/>
                  </a:lnTo>
                  <a:lnTo>
                    <a:pt x="307" y="242"/>
                  </a:lnTo>
                  <a:lnTo>
                    <a:pt x="309" y="243"/>
                  </a:lnTo>
                  <a:lnTo>
                    <a:pt x="311" y="245"/>
                  </a:lnTo>
                  <a:lnTo>
                    <a:pt x="313" y="247"/>
                  </a:lnTo>
                  <a:lnTo>
                    <a:pt x="314" y="250"/>
                  </a:lnTo>
                  <a:lnTo>
                    <a:pt x="315" y="253"/>
                  </a:lnTo>
                  <a:lnTo>
                    <a:pt x="315" y="256"/>
                  </a:lnTo>
                  <a:lnTo>
                    <a:pt x="315" y="259"/>
                  </a:lnTo>
                  <a:lnTo>
                    <a:pt x="314" y="261"/>
                  </a:lnTo>
                  <a:lnTo>
                    <a:pt x="313" y="265"/>
                  </a:lnTo>
                  <a:lnTo>
                    <a:pt x="311" y="267"/>
                  </a:lnTo>
                  <a:lnTo>
                    <a:pt x="309" y="268"/>
                  </a:lnTo>
                  <a:lnTo>
                    <a:pt x="307" y="270"/>
                  </a:lnTo>
                  <a:lnTo>
                    <a:pt x="303" y="270"/>
                  </a:lnTo>
                  <a:lnTo>
                    <a:pt x="300" y="271"/>
                  </a:lnTo>
                  <a:lnTo>
                    <a:pt x="120" y="271"/>
                  </a:lnTo>
                  <a:lnTo>
                    <a:pt x="117" y="270"/>
                  </a:lnTo>
                  <a:lnTo>
                    <a:pt x="113" y="270"/>
                  </a:lnTo>
                  <a:lnTo>
                    <a:pt x="111" y="268"/>
                  </a:lnTo>
                  <a:lnTo>
                    <a:pt x="109" y="267"/>
                  </a:lnTo>
                  <a:lnTo>
                    <a:pt x="107" y="265"/>
                  </a:lnTo>
                  <a:lnTo>
                    <a:pt x="106" y="261"/>
                  </a:lnTo>
                  <a:lnTo>
                    <a:pt x="105" y="259"/>
                  </a:lnTo>
                  <a:lnTo>
                    <a:pt x="105" y="256"/>
                  </a:lnTo>
                  <a:lnTo>
                    <a:pt x="105" y="253"/>
                  </a:lnTo>
                  <a:lnTo>
                    <a:pt x="106" y="250"/>
                  </a:lnTo>
                  <a:lnTo>
                    <a:pt x="107" y="247"/>
                  </a:lnTo>
                  <a:lnTo>
                    <a:pt x="109" y="245"/>
                  </a:lnTo>
                  <a:lnTo>
                    <a:pt x="111" y="243"/>
                  </a:lnTo>
                  <a:lnTo>
                    <a:pt x="113" y="242"/>
                  </a:lnTo>
                  <a:lnTo>
                    <a:pt x="117" y="241"/>
                  </a:lnTo>
                  <a:lnTo>
                    <a:pt x="120" y="241"/>
                  </a:lnTo>
                  <a:lnTo>
                    <a:pt x="120" y="241"/>
                  </a:lnTo>
                  <a:close/>
                  <a:moveTo>
                    <a:pt x="120" y="150"/>
                  </a:moveTo>
                  <a:lnTo>
                    <a:pt x="300" y="150"/>
                  </a:lnTo>
                  <a:lnTo>
                    <a:pt x="303" y="151"/>
                  </a:lnTo>
                  <a:lnTo>
                    <a:pt x="307" y="152"/>
                  </a:lnTo>
                  <a:lnTo>
                    <a:pt x="309" y="153"/>
                  </a:lnTo>
                  <a:lnTo>
                    <a:pt x="311" y="155"/>
                  </a:lnTo>
                  <a:lnTo>
                    <a:pt x="313" y="157"/>
                  </a:lnTo>
                  <a:lnTo>
                    <a:pt x="314" y="159"/>
                  </a:lnTo>
                  <a:lnTo>
                    <a:pt x="315" y="163"/>
                  </a:lnTo>
                  <a:lnTo>
                    <a:pt x="315" y="166"/>
                  </a:lnTo>
                  <a:lnTo>
                    <a:pt x="315" y="168"/>
                  </a:lnTo>
                  <a:lnTo>
                    <a:pt x="314" y="171"/>
                  </a:lnTo>
                  <a:lnTo>
                    <a:pt x="313" y="173"/>
                  </a:lnTo>
                  <a:lnTo>
                    <a:pt x="311" y="176"/>
                  </a:lnTo>
                  <a:lnTo>
                    <a:pt x="309" y="178"/>
                  </a:lnTo>
                  <a:lnTo>
                    <a:pt x="307" y="179"/>
                  </a:lnTo>
                  <a:lnTo>
                    <a:pt x="303" y="180"/>
                  </a:lnTo>
                  <a:lnTo>
                    <a:pt x="300" y="181"/>
                  </a:lnTo>
                  <a:lnTo>
                    <a:pt x="120" y="181"/>
                  </a:lnTo>
                  <a:lnTo>
                    <a:pt x="117" y="180"/>
                  </a:lnTo>
                  <a:lnTo>
                    <a:pt x="113" y="179"/>
                  </a:lnTo>
                  <a:lnTo>
                    <a:pt x="111" y="178"/>
                  </a:lnTo>
                  <a:lnTo>
                    <a:pt x="109" y="176"/>
                  </a:lnTo>
                  <a:lnTo>
                    <a:pt x="107" y="173"/>
                  </a:lnTo>
                  <a:lnTo>
                    <a:pt x="106" y="171"/>
                  </a:lnTo>
                  <a:lnTo>
                    <a:pt x="105" y="168"/>
                  </a:lnTo>
                  <a:lnTo>
                    <a:pt x="105" y="166"/>
                  </a:lnTo>
                  <a:lnTo>
                    <a:pt x="105" y="163"/>
                  </a:lnTo>
                  <a:lnTo>
                    <a:pt x="106" y="159"/>
                  </a:lnTo>
                  <a:lnTo>
                    <a:pt x="107" y="157"/>
                  </a:lnTo>
                  <a:lnTo>
                    <a:pt x="109" y="155"/>
                  </a:lnTo>
                  <a:lnTo>
                    <a:pt x="111" y="153"/>
                  </a:lnTo>
                  <a:lnTo>
                    <a:pt x="113" y="152"/>
                  </a:lnTo>
                  <a:lnTo>
                    <a:pt x="117" y="151"/>
                  </a:lnTo>
                  <a:lnTo>
                    <a:pt x="120" y="150"/>
                  </a:lnTo>
                  <a:close/>
                  <a:moveTo>
                    <a:pt x="0" y="451"/>
                  </a:moveTo>
                  <a:lnTo>
                    <a:pt x="322" y="451"/>
                  </a:lnTo>
                  <a:lnTo>
                    <a:pt x="335" y="451"/>
                  </a:lnTo>
                  <a:lnTo>
                    <a:pt x="347" y="449"/>
                  </a:lnTo>
                  <a:lnTo>
                    <a:pt x="360" y="446"/>
                  </a:lnTo>
                  <a:lnTo>
                    <a:pt x="372" y="442"/>
                  </a:lnTo>
                  <a:lnTo>
                    <a:pt x="384" y="436"/>
                  </a:lnTo>
                  <a:lnTo>
                    <a:pt x="393" y="430"/>
                  </a:lnTo>
                  <a:lnTo>
                    <a:pt x="404" y="422"/>
                  </a:lnTo>
                  <a:lnTo>
                    <a:pt x="413" y="414"/>
                  </a:lnTo>
                  <a:lnTo>
                    <a:pt x="421" y="404"/>
                  </a:lnTo>
                  <a:lnTo>
                    <a:pt x="429" y="394"/>
                  </a:lnTo>
                  <a:lnTo>
                    <a:pt x="435" y="384"/>
                  </a:lnTo>
                  <a:lnTo>
                    <a:pt x="441" y="373"/>
                  </a:lnTo>
                  <a:lnTo>
                    <a:pt x="445" y="361"/>
                  </a:lnTo>
                  <a:lnTo>
                    <a:pt x="448" y="348"/>
                  </a:lnTo>
                  <a:lnTo>
                    <a:pt x="450" y="335"/>
                  </a:lnTo>
                  <a:lnTo>
                    <a:pt x="451" y="322"/>
                  </a:lnTo>
                  <a:lnTo>
                    <a:pt x="451" y="0"/>
                  </a:lnTo>
                  <a:lnTo>
                    <a:pt x="0" y="0"/>
                  </a:lnTo>
                  <a:lnTo>
                    <a:pt x="0" y="4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nvGrpSpPr>
          <p:cNvPr id="25" name="Group 24"/>
          <p:cNvGrpSpPr/>
          <p:nvPr userDrawn="1"/>
        </p:nvGrpSpPr>
        <p:grpSpPr>
          <a:xfrm rot="1529794">
            <a:off x="10659156" y="305816"/>
            <a:ext cx="978478" cy="1203899"/>
            <a:chOff x="3103563" y="2217738"/>
            <a:chExt cx="627063" cy="771526"/>
          </a:xfrm>
          <a:solidFill>
            <a:schemeClr val="accent1">
              <a:lumMod val="60000"/>
              <a:lumOff val="40000"/>
              <a:alpha val="11000"/>
            </a:schemeClr>
          </a:solidFill>
        </p:grpSpPr>
        <p:sp>
          <p:nvSpPr>
            <p:cNvPr id="26" name="Freeform 153"/>
            <p:cNvSpPr>
              <a:spLocks/>
            </p:cNvSpPr>
            <p:nvPr/>
          </p:nvSpPr>
          <p:spPr bwMode="auto">
            <a:xfrm>
              <a:off x="3103563" y="2324101"/>
              <a:ext cx="627063" cy="665163"/>
            </a:xfrm>
            <a:custGeom>
              <a:avLst/>
              <a:gdLst>
                <a:gd name="T0" fmla="*/ 166 w 166"/>
                <a:gd name="T1" fmla="*/ 7 h 176"/>
                <a:gd name="T2" fmla="*/ 160 w 166"/>
                <a:gd name="T3" fmla="*/ 0 h 176"/>
                <a:gd name="T4" fmla="*/ 6 w 166"/>
                <a:gd name="T5" fmla="*/ 0 h 176"/>
                <a:gd name="T6" fmla="*/ 0 w 166"/>
                <a:gd name="T7" fmla="*/ 7 h 176"/>
                <a:gd name="T8" fmla="*/ 0 w 166"/>
                <a:gd name="T9" fmla="*/ 170 h 176"/>
                <a:gd name="T10" fmla="*/ 6 w 166"/>
                <a:gd name="T11" fmla="*/ 176 h 176"/>
                <a:gd name="T12" fmla="*/ 160 w 166"/>
                <a:gd name="T13" fmla="*/ 176 h 176"/>
                <a:gd name="T14" fmla="*/ 166 w 166"/>
                <a:gd name="T15" fmla="*/ 170 h 176"/>
                <a:gd name="T16" fmla="*/ 166 w 166"/>
                <a:gd name="T17" fmla="*/ 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76">
                  <a:moveTo>
                    <a:pt x="166" y="7"/>
                  </a:moveTo>
                  <a:cubicBezTo>
                    <a:pt x="166" y="3"/>
                    <a:pt x="163" y="0"/>
                    <a:pt x="160" y="0"/>
                  </a:cubicBezTo>
                  <a:cubicBezTo>
                    <a:pt x="6" y="0"/>
                    <a:pt x="6" y="0"/>
                    <a:pt x="6" y="0"/>
                  </a:cubicBezTo>
                  <a:cubicBezTo>
                    <a:pt x="3" y="0"/>
                    <a:pt x="0" y="3"/>
                    <a:pt x="0" y="7"/>
                  </a:cubicBezTo>
                  <a:cubicBezTo>
                    <a:pt x="0" y="170"/>
                    <a:pt x="0" y="170"/>
                    <a:pt x="0" y="170"/>
                  </a:cubicBezTo>
                  <a:cubicBezTo>
                    <a:pt x="0" y="174"/>
                    <a:pt x="3" y="176"/>
                    <a:pt x="6" y="176"/>
                  </a:cubicBezTo>
                  <a:cubicBezTo>
                    <a:pt x="160" y="176"/>
                    <a:pt x="160" y="176"/>
                    <a:pt x="160" y="176"/>
                  </a:cubicBezTo>
                  <a:cubicBezTo>
                    <a:pt x="163" y="176"/>
                    <a:pt x="166" y="174"/>
                    <a:pt x="166" y="170"/>
                  </a:cubicBezTo>
                  <a:lnTo>
                    <a:pt x="16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solidFill>
                  <a:prstClr val="black"/>
                </a:solidFill>
              </a:endParaRPr>
            </a:p>
          </p:txBody>
        </p:sp>
        <p:sp>
          <p:nvSpPr>
            <p:cNvPr id="27" name="Rectangle 154"/>
            <p:cNvSpPr>
              <a:spLocks noChangeArrowheads="1"/>
            </p:cNvSpPr>
            <p:nvPr/>
          </p:nvSpPr>
          <p:spPr bwMode="auto">
            <a:xfrm>
              <a:off x="3151188" y="2373313"/>
              <a:ext cx="530225" cy="569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solidFill>
                  <a:prstClr val="black"/>
                </a:solidFill>
              </a:endParaRPr>
            </a:p>
          </p:txBody>
        </p:sp>
        <p:sp>
          <p:nvSpPr>
            <p:cNvPr id="28" name="Freeform 155"/>
            <p:cNvSpPr>
              <a:spLocks noEditPoints="1"/>
            </p:cNvSpPr>
            <p:nvPr/>
          </p:nvSpPr>
          <p:spPr bwMode="auto">
            <a:xfrm>
              <a:off x="3273426" y="2217738"/>
              <a:ext cx="287338" cy="215900"/>
            </a:xfrm>
            <a:custGeom>
              <a:avLst/>
              <a:gdLst>
                <a:gd name="T0" fmla="*/ 38 w 76"/>
                <a:gd name="T1" fmla="*/ 6 h 57"/>
                <a:gd name="T2" fmla="*/ 44 w 76"/>
                <a:gd name="T3" fmla="*/ 12 h 57"/>
                <a:gd name="T4" fmla="*/ 38 w 76"/>
                <a:gd name="T5" fmla="*/ 19 h 57"/>
                <a:gd name="T6" fmla="*/ 32 w 76"/>
                <a:gd name="T7" fmla="*/ 12 h 57"/>
                <a:gd name="T8" fmla="*/ 38 w 76"/>
                <a:gd name="T9" fmla="*/ 6 h 57"/>
                <a:gd name="T10" fmla="*/ 70 w 76"/>
                <a:gd name="T11" fmla="*/ 19 h 57"/>
                <a:gd name="T12" fmla="*/ 57 w 76"/>
                <a:gd name="T13" fmla="*/ 19 h 57"/>
                <a:gd name="T14" fmla="*/ 38 w 76"/>
                <a:gd name="T15" fmla="*/ 0 h 57"/>
                <a:gd name="T16" fmla="*/ 19 w 76"/>
                <a:gd name="T17" fmla="*/ 19 h 57"/>
                <a:gd name="T18" fmla="*/ 6 w 76"/>
                <a:gd name="T19" fmla="*/ 19 h 57"/>
                <a:gd name="T20" fmla="*/ 0 w 76"/>
                <a:gd name="T21" fmla="*/ 25 h 57"/>
                <a:gd name="T22" fmla="*/ 0 w 76"/>
                <a:gd name="T23" fmla="*/ 51 h 57"/>
                <a:gd name="T24" fmla="*/ 6 w 76"/>
                <a:gd name="T25" fmla="*/ 57 h 57"/>
                <a:gd name="T26" fmla="*/ 70 w 76"/>
                <a:gd name="T27" fmla="*/ 57 h 57"/>
                <a:gd name="T28" fmla="*/ 76 w 76"/>
                <a:gd name="T29" fmla="*/ 51 h 57"/>
                <a:gd name="T30" fmla="*/ 76 w 76"/>
                <a:gd name="T31" fmla="*/ 25 h 57"/>
                <a:gd name="T32" fmla="*/ 70 w 76"/>
                <a:gd name="T33" fmla="*/ 1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57">
                  <a:moveTo>
                    <a:pt x="38" y="6"/>
                  </a:moveTo>
                  <a:cubicBezTo>
                    <a:pt x="42" y="6"/>
                    <a:pt x="44" y="9"/>
                    <a:pt x="44" y="12"/>
                  </a:cubicBezTo>
                  <a:cubicBezTo>
                    <a:pt x="44" y="16"/>
                    <a:pt x="42" y="19"/>
                    <a:pt x="38" y="19"/>
                  </a:cubicBezTo>
                  <a:cubicBezTo>
                    <a:pt x="34" y="19"/>
                    <a:pt x="32" y="16"/>
                    <a:pt x="32" y="12"/>
                  </a:cubicBezTo>
                  <a:cubicBezTo>
                    <a:pt x="32" y="9"/>
                    <a:pt x="34" y="6"/>
                    <a:pt x="38" y="6"/>
                  </a:cubicBezTo>
                  <a:close/>
                  <a:moveTo>
                    <a:pt x="70" y="19"/>
                  </a:moveTo>
                  <a:cubicBezTo>
                    <a:pt x="57" y="19"/>
                    <a:pt x="57" y="19"/>
                    <a:pt x="57" y="19"/>
                  </a:cubicBezTo>
                  <a:cubicBezTo>
                    <a:pt x="57" y="8"/>
                    <a:pt x="49" y="0"/>
                    <a:pt x="38" y="0"/>
                  </a:cubicBezTo>
                  <a:cubicBezTo>
                    <a:pt x="27" y="0"/>
                    <a:pt x="19" y="8"/>
                    <a:pt x="19" y="19"/>
                  </a:cubicBezTo>
                  <a:cubicBezTo>
                    <a:pt x="6" y="19"/>
                    <a:pt x="6" y="19"/>
                    <a:pt x="6" y="19"/>
                  </a:cubicBezTo>
                  <a:cubicBezTo>
                    <a:pt x="2" y="19"/>
                    <a:pt x="0" y="22"/>
                    <a:pt x="0" y="25"/>
                  </a:cubicBezTo>
                  <a:cubicBezTo>
                    <a:pt x="0" y="51"/>
                    <a:pt x="0" y="51"/>
                    <a:pt x="0" y="51"/>
                  </a:cubicBezTo>
                  <a:cubicBezTo>
                    <a:pt x="0" y="54"/>
                    <a:pt x="2" y="57"/>
                    <a:pt x="6" y="57"/>
                  </a:cubicBezTo>
                  <a:cubicBezTo>
                    <a:pt x="70" y="57"/>
                    <a:pt x="70" y="57"/>
                    <a:pt x="70" y="57"/>
                  </a:cubicBezTo>
                  <a:cubicBezTo>
                    <a:pt x="74" y="57"/>
                    <a:pt x="76" y="54"/>
                    <a:pt x="76" y="51"/>
                  </a:cubicBezTo>
                  <a:cubicBezTo>
                    <a:pt x="76" y="25"/>
                    <a:pt x="76" y="25"/>
                    <a:pt x="76" y="25"/>
                  </a:cubicBezTo>
                  <a:cubicBezTo>
                    <a:pt x="76" y="22"/>
                    <a:pt x="74" y="19"/>
                    <a:pt x="7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solidFill>
                  <a:prstClr val="black"/>
                </a:solidFill>
              </a:endParaRPr>
            </a:p>
          </p:txBody>
        </p:sp>
        <p:sp>
          <p:nvSpPr>
            <p:cNvPr id="29" name="Freeform 156"/>
            <p:cNvSpPr>
              <a:spLocks noEditPoints="1"/>
            </p:cNvSpPr>
            <p:nvPr/>
          </p:nvSpPr>
          <p:spPr bwMode="auto">
            <a:xfrm>
              <a:off x="3397251" y="2743201"/>
              <a:ext cx="147638" cy="142875"/>
            </a:xfrm>
            <a:custGeom>
              <a:avLst/>
              <a:gdLst>
                <a:gd name="T0" fmla="*/ 20 w 39"/>
                <a:gd name="T1" fmla="*/ 9 h 38"/>
                <a:gd name="T2" fmla="*/ 10 w 39"/>
                <a:gd name="T3" fmla="*/ 19 h 38"/>
                <a:gd name="T4" fmla="*/ 20 w 39"/>
                <a:gd name="T5" fmla="*/ 29 h 38"/>
                <a:gd name="T6" fmla="*/ 29 w 39"/>
                <a:gd name="T7" fmla="*/ 19 h 38"/>
                <a:gd name="T8" fmla="*/ 20 w 39"/>
                <a:gd name="T9" fmla="*/ 9 h 38"/>
                <a:gd name="T10" fmla="*/ 20 w 39"/>
                <a:gd name="T11" fmla="*/ 38 h 38"/>
                <a:gd name="T12" fmla="*/ 0 w 39"/>
                <a:gd name="T13" fmla="*/ 19 h 38"/>
                <a:gd name="T14" fmla="*/ 20 w 39"/>
                <a:gd name="T15" fmla="*/ 0 h 38"/>
                <a:gd name="T16" fmla="*/ 39 w 39"/>
                <a:gd name="T17" fmla="*/ 19 h 38"/>
                <a:gd name="T18" fmla="*/ 20 w 39"/>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8">
                  <a:moveTo>
                    <a:pt x="20" y="9"/>
                  </a:moveTo>
                  <a:cubicBezTo>
                    <a:pt x="14" y="9"/>
                    <a:pt x="10" y="14"/>
                    <a:pt x="10" y="19"/>
                  </a:cubicBezTo>
                  <a:cubicBezTo>
                    <a:pt x="10" y="24"/>
                    <a:pt x="14" y="29"/>
                    <a:pt x="20" y="29"/>
                  </a:cubicBezTo>
                  <a:cubicBezTo>
                    <a:pt x="25" y="29"/>
                    <a:pt x="29" y="24"/>
                    <a:pt x="29" y="19"/>
                  </a:cubicBezTo>
                  <a:cubicBezTo>
                    <a:pt x="29" y="14"/>
                    <a:pt x="25" y="9"/>
                    <a:pt x="20" y="9"/>
                  </a:cubicBezTo>
                  <a:close/>
                  <a:moveTo>
                    <a:pt x="20" y="38"/>
                  </a:moveTo>
                  <a:cubicBezTo>
                    <a:pt x="9" y="38"/>
                    <a:pt x="0" y="30"/>
                    <a:pt x="0" y="19"/>
                  </a:cubicBezTo>
                  <a:cubicBezTo>
                    <a:pt x="0" y="8"/>
                    <a:pt x="9" y="0"/>
                    <a:pt x="20" y="0"/>
                  </a:cubicBezTo>
                  <a:cubicBezTo>
                    <a:pt x="30" y="0"/>
                    <a:pt x="39" y="8"/>
                    <a:pt x="39" y="19"/>
                  </a:cubicBezTo>
                  <a:cubicBezTo>
                    <a:pt x="39" y="30"/>
                    <a:pt x="30" y="38"/>
                    <a:pt x="2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solidFill>
                  <a:prstClr val="black"/>
                </a:solidFill>
              </a:endParaRPr>
            </a:p>
          </p:txBody>
        </p:sp>
        <p:sp>
          <p:nvSpPr>
            <p:cNvPr id="30" name="Freeform 157"/>
            <p:cNvSpPr>
              <a:spLocks/>
            </p:cNvSpPr>
            <p:nvPr/>
          </p:nvSpPr>
          <p:spPr bwMode="auto">
            <a:xfrm>
              <a:off x="3514726" y="2565401"/>
              <a:ext cx="109538" cy="109538"/>
            </a:xfrm>
            <a:custGeom>
              <a:avLst/>
              <a:gdLst>
                <a:gd name="T0" fmla="*/ 69 w 69"/>
                <a:gd name="T1" fmla="*/ 14 h 69"/>
                <a:gd name="T2" fmla="*/ 55 w 69"/>
                <a:gd name="T3" fmla="*/ 0 h 69"/>
                <a:gd name="T4" fmla="*/ 33 w 69"/>
                <a:gd name="T5" fmla="*/ 21 h 69"/>
                <a:gd name="T6" fmla="*/ 14 w 69"/>
                <a:gd name="T7" fmla="*/ 0 h 69"/>
                <a:gd name="T8" fmla="*/ 0 w 69"/>
                <a:gd name="T9" fmla="*/ 14 h 69"/>
                <a:gd name="T10" fmla="*/ 22 w 69"/>
                <a:gd name="T11" fmla="*/ 36 h 69"/>
                <a:gd name="T12" fmla="*/ 0 w 69"/>
                <a:gd name="T13" fmla="*/ 55 h 69"/>
                <a:gd name="T14" fmla="*/ 14 w 69"/>
                <a:gd name="T15" fmla="*/ 69 h 69"/>
                <a:gd name="T16" fmla="*/ 33 w 69"/>
                <a:gd name="T17" fmla="*/ 48 h 69"/>
                <a:gd name="T18" fmla="*/ 55 w 69"/>
                <a:gd name="T19" fmla="*/ 69 h 69"/>
                <a:gd name="T20" fmla="*/ 69 w 69"/>
                <a:gd name="T21" fmla="*/ 55 h 69"/>
                <a:gd name="T22" fmla="*/ 48 w 69"/>
                <a:gd name="T23" fmla="*/ 36 h 69"/>
                <a:gd name="T24" fmla="*/ 69 w 69"/>
                <a:gd name="T25"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9">
                  <a:moveTo>
                    <a:pt x="69" y="14"/>
                  </a:moveTo>
                  <a:lnTo>
                    <a:pt x="55" y="0"/>
                  </a:lnTo>
                  <a:lnTo>
                    <a:pt x="33" y="21"/>
                  </a:lnTo>
                  <a:lnTo>
                    <a:pt x="14" y="0"/>
                  </a:lnTo>
                  <a:lnTo>
                    <a:pt x="0" y="14"/>
                  </a:lnTo>
                  <a:lnTo>
                    <a:pt x="22" y="36"/>
                  </a:lnTo>
                  <a:lnTo>
                    <a:pt x="0" y="55"/>
                  </a:lnTo>
                  <a:lnTo>
                    <a:pt x="14" y="69"/>
                  </a:lnTo>
                  <a:lnTo>
                    <a:pt x="33" y="48"/>
                  </a:lnTo>
                  <a:lnTo>
                    <a:pt x="55" y="69"/>
                  </a:lnTo>
                  <a:lnTo>
                    <a:pt x="69" y="55"/>
                  </a:lnTo>
                  <a:lnTo>
                    <a:pt x="48" y="36"/>
                  </a:lnTo>
                  <a:lnTo>
                    <a:pt x="6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solidFill>
                  <a:prstClr val="black"/>
                </a:solidFill>
              </a:endParaRPr>
            </a:p>
          </p:txBody>
        </p:sp>
        <p:sp>
          <p:nvSpPr>
            <p:cNvPr id="31" name="Freeform 158"/>
            <p:cNvSpPr>
              <a:spLocks/>
            </p:cNvSpPr>
            <p:nvPr/>
          </p:nvSpPr>
          <p:spPr bwMode="auto">
            <a:xfrm>
              <a:off x="3224213" y="2493963"/>
              <a:ext cx="109538" cy="109538"/>
            </a:xfrm>
            <a:custGeom>
              <a:avLst/>
              <a:gdLst>
                <a:gd name="T0" fmla="*/ 69 w 69"/>
                <a:gd name="T1" fmla="*/ 14 h 69"/>
                <a:gd name="T2" fmla="*/ 55 w 69"/>
                <a:gd name="T3" fmla="*/ 0 h 69"/>
                <a:gd name="T4" fmla="*/ 33 w 69"/>
                <a:gd name="T5" fmla="*/ 21 h 69"/>
                <a:gd name="T6" fmla="*/ 12 w 69"/>
                <a:gd name="T7" fmla="*/ 0 h 69"/>
                <a:gd name="T8" fmla="*/ 0 w 69"/>
                <a:gd name="T9" fmla="*/ 14 h 69"/>
                <a:gd name="T10" fmla="*/ 21 w 69"/>
                <a:gd name="T11" fmla="*/ 35 h 69"/>
                <a:gd name="T12" fmla="*/ 0 w 69"/>
                <a:gd name="T13" fmla="*/ 55 h 69"/>
                <a:gd name="T14" fmla="*/ 14 w 69"/>
                <a:gd name="T15" fmla="*/ 69 h 69"/>
                <a:gd name="T16" fmla="*/ 33 w 69"/>
                <a:gd name="T17" fmla="*/ 50 h 69"/>
                <a:gd name="T18" fmla="*/ 55 w 69"/>
                <a:gd name="T19" fmla="*/ 69 h 69"/>
                <a:gd name="T20" fmla="*/ 69 w 69"/>
                <a:gd name="T21" fmla="*/ 55 h 69"/>
                <a:gd name="T22" fmla="*/ 47 w 69"/>
                <a:gd name="T23" fmla="*/ 35 h 69"/>
                <a:gd name="T24" fmla="*/ 69 w 69"/>
                <a:gd name="T25"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9">
                  <a:moveTo>
                    <a:pt x="69" y="14"/>
                  </a:moveTo>
                  <a:lnTo>
                    <a:pt x="55" y="0"/>
                  </a:lnTo>
                  <a:lnTo>
                    <a:pt x="33" y="21"/>
                  </a:lnTo>
                  <a:lnTo>
                    <a:pt x="12" y="0"/>
                  </a:lnTo>
                  <a:lnTo>
                    <a:pt x="0" y="14"/>
                  </a:lnTo>
                  <a:lnTo>
                    <a:pt x="21" y="35"/>
                  </a:lnTo>
                  <a:lnTo>
                    <a:pt x="0" y="55"/>
                  </a:lnTo>
                  <a:lnTo>
                    <a:pt x="14" y="69"/>
                  </a:lnTo>
                  <a:lnTo>
                    <a:pt x="33" y="50"/>
                  </a:lnTo>
                  <a:lnTo>
                    <a:pt x="55" y="69"/>
                  </a:lnTo>
                  <a:lnTo>
                    <a:pt x="69" y="55"/>
                  </a:lnTo>
                  <a:lnTo>
                    <a:pt x="47" y="35"/>
                  </a:lnTo>
                  <a:lnTo>
                    <a:pt x="6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solidFill>
                  <a:prstClr val="black"/>
                </a:solidFill>
              </a:endParaRPr>
            </a:p>
          </p:txBody>
        </p:sp>
        <p:sp>
          <p:nvSpPr>
            <p:cNvPr id="32" name="Freeform 159"/>
            <p:cNvSpPr>
              <a:spLocks/>
            </p:cNvSpPr>
            <p:nvPr/>
          </p:nvSpPr>
          <p:spPr bwMode="auto">
            <a:xfrm>
              <a:off x="3265488" y="2565401"/>
              <a:ext cx="200025" cy="298450"/>
            </a:xfrm>
            <a:custGeom>
              <a:avLst/>
              <a:gdLst>
                <a:gd name="T0" fmla="*/ 53 w 53"/>
                <a:gd name="T1" fmla="*/ 0 h 79"/>
                <a:gd name="T2" fmla="*/ 27 w 53"/>
                <a:gd name="T3" fmla="*/ 3 h 79"/>
                <a:gd name="T4" fmla="*/ 35 w 53"/>
                <a:gd name="T5" fmla="*/ 11 h 79"/>
                <a:gd name="T6" fmla="*/ 0 w 53"/>
                <a:gd name="T7" fmla="*/ 74 h 79"/>
                <a:gd name="T8" fmla="*/ 5 w 53"/>
                <a:gd name="T9" fmla="*/ 79 h 79"/>
                <a:gd name="T10" fmla="*/ 10 w 53"/>
                <a:gd name="T11" fmla="*/ 74 h 79"/>
                <a:gd name="T12" fmla="*/ 41 w 53"/>
                <a:gd name="T13" fmla="*/ 18 h 79"/>
                <a:gd name="T14" fmla="*/ 49 w 53"/>
                <a:gd name="T15" fmla="*/ 26 h 79"/>
                <a:gd name="T16" fmla="*/ 53 w 53"/>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79">
                  <a:moveTo>
                    <a:pt x="53" y="0"/>
                  </a:moveTo>
                  <a:cubicBezTo>
                    <a:pt x="27" y="3"/>
                    <a:pt x="27" y="3"/>
                    <a:pt x="27" y="3"/>
                  </a:cubicBezTo>
                  <a:cubicBezTo>
                    <a:pt x="35" y="11"/>
                    <a:pt x="35" y="11"/>
                    <a:pt x="35" y="11"/>
                  </a:cubicBezTo>
                  <a:cubicBezTo>
                    <a:pt x="25" y="17"/>
                    <a:pt x="0" y="35"/>
                    <a:pt x="0" y="74"/>
                  </a:cubicBezTo>
                  <a:cubicBezTo>
                    <a:pt x="0" y="77"/>
                    <a:pt x="2" y="79"/>
                    <a:pt x="5" y="79"/>
                  </a:cubicBezTo>
                  <a:cubicBezTo>
                    <a:pt x="8" y="79"/>
                    <a:pt x="10" y="77"/>
                    <a:pt x="10" y="74"/>
                  </a:cubicBezTo>
                  <a:cubicBezTo>
                    <a:pt x="10" y="37"/>
                    <a:pt x="36" y="21"/>
                    <a:pt x="41" y="18"/>
                  </a:cubicBezTo>
                  <a:cubicBezTo>
                    <a:pt x="49" y="26"/>
                    <a:pt x="49" y="26"/>
                    <a:pt x="49" y="26"/>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solidFill>
                  <a:prstClr val="black"/>
                </a:solidFill>
              </a:endParaRPr>
            </a:p>
          </p:txBody>
        </p:sp>
        <p:sp>
          <p:nvSpPr>
            <p:cNvPr id="33" name="Freeform 160"/>
            <p:cNvSpPr>
              <a:spLocks noEditPoints="1"/>
            </p:cNvSpPr>
            <p:nvPr/>
          </p:nvSpPr>
          <p:spPr bwMode="auto">
            <a:xfrm>
              <a:off x="3273426" y="2217738"/>
              <a:ext cx="287338" cy="142875"/>
            </a:xfrm>
            <a:custGeom>
              <a:avLst/>
              <a:gdLst>
                <a:gd name="T0" fmla="*/ 38 w 76"/>
                <a:gd name="T1" fmla="*/ 19 h 38"/>
                <a:gd name="T2" fmla="*/ 32 w 76"/>
                <a:gd name="T3" fmla="*/ 12 h 38"/>
                <a:gd name="T4" fmla="*/ 38 w 76"/>
                <a:gd name="T5" fmla="*/ 6 h 38"/>
                <a:gd name="T6" fmla="*/ 44 w 76"/>
                <a:gd name="T7" fmla="*/ 12 h 38"/>
                <a:gd name="T8" fmla="*/ 38 w 76"/>
                <a:gd name="T9" fmla="*/ 19 h 38"/>
                <a:gd name="T10" fmla="*/ 70 w 76"/>
                <a:gd name="T11" fmla="*/ 19 h 38"/>
                <a:gd name="T12" fmla="*/ 57 w 76"/>
                <a:gd name="T13" fmla="*/ 19 h 38"/>
                <a:gd name="T14" fmla="*/ 38 w 76"/>
                <a:gd name="T15" fmla="*/ 0 h 38"/>
                <a:gd name="T16" fmla="*/ 19 w 76"/>
                <a:gd name="T17" fmla="*/ 19 h 38"/>
                <a:gd name="T18" fmla="*/ 6 w 76"/>
                <a:gd name="T19" fmla="*/ 19 h 38"/>
                <a:gd name="T20" fmla="*/ 0 w 76"/>
                <a:gd name="T21" fmla="*/ 25 h 38"/>
                <a:gd name="T22" fmla="*/ 0 w 76"/>
                <a:gd name="T23" fmla="*/ 38 h 38"/>
                <a:gd name="T24" fmla="*/ 76 w 76"/>
                <a:gd name="T25" fmla="*/ 38 h 38"/>
                <a:gd name="T26" fmla="*/ 76 w 76"/>
                <a:gd name="T27" fmla="*/ 25 h 38"/>
                <a:gd name="T28" fmla="*/ 70 w 76"/>
                <a:gd name="T2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8">
                  <a:moveTo>
                    <a:pt x="38" y="19"/>
                  </a:moveTo>
                  <a:cubicBezTo>
                    <a:pt x="34" y="19"/>
                    <a:pt x="32" y="16"/>
                    <a:pt x="32" y="12"/>
                  </a:cubicBezTo>
                  <a:cubicBezTo>
                    <a:pt x="32" y="9"/>
                    <a:pt x="34" y="6"/>
                    <a:pt x="38" y="6"/>
                  </a:cubicBezTo>
                  <a:cubicBezTo>
                    <a:pt x="42" y="6"/>
                    <a:pt x="44" y="9"/>
                    <a:pt x="44" y="12"/>
                  </a:cubicBezTo>
                  <a:cubicBezTo>
                    <a:pt x="44" y="16"/>
                    <a:pt x="42" y="19"/>
                    <a:pt x="38" y="19"/>
                  </a:cubicBezTo>
                  <a:close/>
                  <a:moveTo>
                    <a:pt x="70" y="19"/>
                  </a:moveTo>
                  <a:cubicBezTo>
                    <a:pt x="57" y="19"/>
                    <a:pt x="57" y="19"/>
                    <a:pt x="57" y="19"/>
                  </a:cubicBezTo>
                  <a:cubicBezTo>
                    <a:pt x="57" y="8"/>
                    <a:pt x="49" y="0"/>
                    <a:pt x="38" y="0"/>
                  </a:cubicBezTo>
                  <a:cubicBezTo>
                    <a:pt x="27" y="0"/>
                    <a:pt x="19" y="8"/>
                    <a:pt x="19" y="19"/>
                  </a:cubicBezTo>
                  <a:cubicBezTo>
                    <a:pt x="6" y="19"/>
                    <a:pt x="6" y="19"/>
                    <a:pt x="6" y="19"/>
                  </a:cubicBezTo>
                  <a:cubicBezTo>
                    <a:pt x="2" y="19"/>
                    <a:pt x="0" y="22"/>
                    <a:pt x="0" y="25"/>
                  </a:cubicBezTo>
                  <a:cubicBezTo>
                    <a:pt x="0" y="38"/>
                    <a:pt x="0" y="38"/>
                    <a:pt x="0" y="38"/>
                  </a:cubicBezTo>
                  <a:cubicBezTo>
                    <a:pt x="76" y="38"/>
                    <a:pt x="76" y="38"/>
                    <a:pt x="76" y="38"/>
                  </a:cubicBezTo>
                  <a:cubicBezTo>
                    <a:pt x="76" y="25"/>
                    <a:pt x="76" y="25"/>
                    <a:pt x="76" y="25"/>
                  </a:cubicBezTo>
                  <a:cubicBezTo>
                    <a:pt x="76" y="22"/>
                    <a:pt x="74" y="19"/>
                    <a:pt x="7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solidFill>
                  <a:prstClr val="black"/>
                </a:solidFill>
              </a:endParaRPr>
            </a:p>
          </p:txBody>
        </p:sp>
      </p:grpSp>
      <p:grpSp>
        <p:nvGrpSpPr>
          <p:cNvPr id="34" name="Group 33"/>
          <p:cNvGrpSpPr/>
          <p:nvPr userDrawn="1"/>
        </p:nvGrpSpPr>
        <p:grpSpPr>
          <a:xfrm rot="20834845">
            <a:off x="3049698" y="3704551"/>
            <a:ext cx="1203915" cy="1144138"/>
            <a:chOff x="5521167" y="4701610"/>
            <a:chExt cx="497353" cy="472658"/>
          </a:xfrm>
          <a:solidFill>
            <a:schemeClr val="accent1">
              <a:lumMod val="60000"/>
              <a:lumOff val="40000"/>
              <a:alpha val="11000"/>
            </a:schemeClr>
          </a:solidFill>
        </p:grpSpPr>
        <p:sp>
          <p:nvSpPr>
            <p:cNvPr id="35" name="Freeform 14">
              <a:extLst>
                <a:ext uri="{FF2B5EF4-FFF2-40B4-BE49-F238E27FC236}">
                  <a16:creationId xmlns:a16="http://schemas.microsoft.com/office/drawing/2014/main" id="{68B1C006-93E2-4146-A47C-19CE9D22C006}"/>
                </a:ext>
              </a:extLst>
            </p:cNvPr>
            <p:cNvSpPr>
              <a:spLocks/>
            </p:cNvSpPr>
            <p:nvPr/>
          </p:nvSpPr>
          <p:spPr bwMode="auto">
            <a:xfrm>
              <a:off x="5521167" y="4701610"/>
              <a:ext cx="248677" cy="472658"/>
            </a:xfrm>
            <a:custGeom>
              <a:avLst/>
              <a:gdLst>
                <a:gd name="T0" fmla="*/ 299 w 433"/>
                <a:gd name="T1" fmla="*/ 271 h 823"/>
                <a:gd name="T2" fmla="*/ 0 w 433"/>
                <a:gd name="T3" fmla="*/ 314 h 823"/>
                <a:gd name="T4" fmla="*/ 217 w 433"/>
                <a:gd name="T5" fmla="*/ 525 h 823"/>
                <a:gd name="T6" fmla="*/ 166 w 433"/>
                <a:gd name="T7" fmla="*/ 823 h 823"/>
                <a:gd name="T8" fmla="*/ 433 w 433"/>
                <a:gd name="T9" fmla="*/ 682 h 823"/>
                <a:gd name="T10" fmla="*/ 433 w 433"/>
                <a:gd name="T11" fmla="*/ 0 h 823"/>
                <a:gd name="T12" fmla="*/ 299 w 433"/>
                <a:gd name="T13" fmla="*/ 271 h 823"/>
              </a:gdLst>
              <a:ahLst/>
              <a:cxnLst>
                <a:cxn ang="0">
                  <a:pos x="T0" y="T1"/>
                </a:cxn>
                <a:cxn ang="0">
                  <a:pos x="T2" y="T3"/>
                </a:cxn>
                <a:cxn ang="0">
                  <a:pos x="T4" y="T5"/>
                </a:cxn>
                <a:cxn ang="0">
                  <a:pos x="T6" y="T7"/>
                </a:cxn>
                <a:cxn ang="0">
                  <a:pos x="T8" y="T9"/>
                </a:cxn>
                <a:cxn ang="0">
                  <a:pos x="T10" y="T11"/>
                </a:cxn>
                <a:cxn ang="0">
                  <a:pos x="T12" y="T13"/>
                </a:cxn>
              </a:cxnLst>
              <a:rect l="0" t="0" r="r" b="b"/>
              <a:pathLst>
                <a:path w="433" h="823">
                  <a:moveTo>
                    <a:pt x="299" y="271"/>
                  </a:moveTo>
                  <a:lnTo>
                    <a:pt x="0" y="314"/>
                  </a:lnTo>
                  <a:lnTo>
                    <a:pt x="217" y="525"/>
                  </a:lnTo>
                  <a:lnTo>
                    <a:pt x="166" y="823"/>
                  </a:lnTo>
                  <a:lnTo>
                    <a:pt x="433" y="682"/>
                  </a:lnTo>
                  <a:lnTo>
                    <a:pt x="433" y="0"/>
                  </a:lnTo>
                  <a:lnTo>
                    <a:pt x="299"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solidFill>
                  <a:prstClr val="black"/>
                </a:solidFill>
              </a:endParaRPr>
            </a:p>
          </p:txBody>
        </p:sp>
        <p:sp>
          <p:nvSpPr>
            <p:cNvPr id="36" name="Freeform 15">
              <a:extLst>
                <a:ext uri="{FF2B5EF4-FFF2-40B4-BE49-F238E27FC236}">
                  <a16:creationId xmlns:a16="http://schemas.microsoft.com/office/drawing/2014/main" id="{BAAD0DFE-4A57-4EC8-BF1B-7FFD0771A2C4}"/>
                </a:ext>
              </a:extLst>
            </p:cNvPr>
            <p:cNvSpPr>
              <a:spLocks/>
            </p:cNvSpPr>
            <p:nvPr/>
          </p:nvSpPr>
          <p:spPr bwMode="auto">
            <a:xfrm>
              <a:off x="5769843" y="4701610"/>
              <a:ext cx="248677" cy="472658"/>
            </a:xfrm>
            <a:custGeom>
              <a:avLst/>
              <a:gdLst>
                <a:gd name="T0" fmla="*/ 433 w 433"/>
                <a:gd name="T1" fmla="*/ 314 h 823"/>
                <a:gd name="T2" fmla="*/ 134 w 433"/>
                <a:gd name="T3" fmla="*/ 271 h 823"/>
                <a:gd name="T4" fmla="*/ 0 w 433"/>
                <a:gd name="T5" fmla="*/ 0 h 823"/>
                <a:gd name="T6" fmla="*/ 0 w 433"/>
                <a:gd name="T7" fmla="*/ 682 h 823"/>
                <a:gd name="T8" fmla="*/ 268 w 433"/>
                <a:gd name="T9" fmla="*/ 823 h 823"/>
                <a:gd name="T10" fmla="*/ 217 w 433"/>
                <a:gd name="T11" fmla="*/ 525 h 823"/>
                <a:gd name="T12" fmla="*/ 433 w 433"/>
                <a:gd name="T13" fmla="*/ 314 h 823"/>
              </a:gdLst>
              <a:ahLst/>
              <a:cxnLst>
                <a:cxn ang="0">
                  <a:pos x="T0" y="T1"/>
                </a:cxn>
                <a:cxn ang="0">
                  <a:pos x="T2" y="T3"/>
                </a:cxn>
                <a:cxn ang="0">
                  <a:pos x="T4" y="T5"/>
                </a:cxn>
                <a:cxn ang="0">
                  <a:pos x="T6" y="T7"/>
                </a:cxn>
                <a:cxn ang="0">
                  <a:pos x="T8" y="T9"/>
                </a:cxn>
                <a:cxn ang="0">
                  <a:pos x="T10" y="T11"/>
                </a:cxn>
                <a:cxn ang="0">
                  <a:pos x="T12" y="T13"/>
                </a:cxn>
              </a:cxnLst>
              <a:rect l="0" t="0" r="r" b="b"/>
              <a:pathLst>
                <a:path w="433" h="823">
                  <a:moveTo>
                    <a:pt x="433" y="314"/>
                  </a:moveTo>
                  <a:lnTo>
                    <a:pt x="134" y="271"/>
                  </a:lnTo>
                  <a:lnTo>
                    <a:pt x="0" y="0"/>
                  </a:lnTo>
                  <a:lnTo>
                    <a:pt x="0" y="682"/>
                  </a:lnTo>
                  <a:lnTo>
                    <a:pt x="268" y="823"/>
                  </a:lnTo>
                  <a:lnTo>
                    <a:pt x="217" y="525"/>
                  </a:lnTo>
                  <a:lnTo>
                    <a:pt x="433"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solidFill>
                  <a:prstClr val="black"/>
                </a:solidFill>
              </a:endParaRPr>
            </a:p>
          </p:txBody>
        </p:sp>
      </p:grpSp>
      <p:grpSp>
        <p:nvGrpSpPr>
          <p:cNvPr id="37" name="Group 36">
            <a:extLst>
              <a:ext uri="{FF2B5EF4-FFF2-40B4-BE49-F238E27FC236}">
                <a16:creationId xmlns:a16="http://schemas.microsoft.com/office/drawing/2014/main" id="{2D79BB7D-0CA6-4608-8F9C-A1A2D6B7E40A}"/>
              </a:ext>
            </a:extLst>
          </p:cNvPr>
          <p:cNvGrpSpPr/>
          <p:nvPr userDrawn="1"/>
        </p:nvGrpSpPr>
        <p:grpSpPr>
          <a:xfrm rot="1256635">
            <a:off x="9820769" y="4897476"/>
            <a:ext cx="1758223" cy="1255452"/>
            <a:chOff x="8104888" y="4498452"/>
            <a:chExt cx="931213" cy="664929"/>
          </a:xfrm>
          <a:solidFill>
            <a:schemeClr val="accent1">
              <a:lumMod val="60000"/>
              <a:lumOff val="40000"/>
              <a:alpha val="11000"/>
            </a:schemeClr>
          </a:solidFill>
        </p:grpSpPr>
        <p:grpSp>
          <p:nvGrpSpPr>
            <p:cNvPr id="38" name="Group 37"/>
            <p:cNvGrpSpPr/>
            <p:nvPr/>
          </p:nvGrpSpPr>
          <p:grpSpPr>
            <a:xfrm>
              <a:off x="8104888" y="4498452"/>
              <a:ext cx="645775" cy="664929"/>
              <a:chOff x="6449292" y="-1663367"/>
              <a:chExt cx="810490" cy="834529"/>
            </a:xfrm>
            <a:grpFill/>
          </p:grpSpPr>
          <p:sp>
            <p:nvSpPr>
              <p:cNvPr id="43" name="Freeform 238"/>
              <p:cNvSpPr>
                <a:spLocks noEditPoints="1"/>
              </p:cNvSpPr>
              <p:nvPr/>
            </p:nvSpPr>
            <p:spPr bwMode="auto">
              <a:xfrm>
                <a:off x="6449292" y="-1663367"/>
                <a:ext cx="810490" cy="834529"/>
              </a:xfrm>
              <a:custGeom>
                <a:avLst/>
                <a:gdLst>
                  <a:gd name="T0" fmla="*/ 111 w 198"/>
                  <a:gd name="T1" fmla="*/ 97 h 204"/>
                  <a:gd name="T2" fmla="*/ 106 w 198"/>
                  <a:gd name="T3" fmla="*/ 73 h 204"/>
                  <a:gd name="T4" fmla="*/ 115 w 198"/>
                  <a:gd name="T5" fmla="*/ 59 h 204"/>
                  <a:gd name="T6" fmla="*/ 126 w 198"/>
                  <a:gd name="T7" fmla="*/ 53 h 204"/>
                  <a:gd name="T8" fmla="*/ 153 w 198"/>
                  <a:gd name="T9" fmla="*/ 59 h 204"/>
                  <a:gd name="T10" fmla="*/ 158 w 198"/>
                  <a:gd name="T11" fmla="*/ 80 h 204"/>
                  <a:gd name="T12" fmla="*/ 145 w 198"/>
                  <a:gd name="T13" fmla="*/ 100 h 204"/>
                  <a:gd name="T14" fmla="*/ 111 w 198"/>
                  <a:gd name="T15" fmla="*/ 97 h 204"/>
                  <a:gd name="T16" fmla="*/ 140 w 198"/>
                  <a:gd name="T17" fmla="*/ 130 h 204"/>
                  <a:gd name="T18" fmla="*/ 156 w 198"/>
                  <a:gd name="T19" fmla="*/ 108 h 204"/>
                  <a:gd name="T20" fmla="*/ 176 w 198"/>
                  <a:gd name="T21" fmla="*/ 89 h 204"/>
                  <a:gd name="T22" fmla="*/ 198 w 198"/>
                  <a:gd name="T23" fmla="*/ 50 h 204"/>
                  <a:gd name="T24" fmla="*/ 105 w 198"/>
                  <a:gd name="T25" fmla="*/ 5 h 204"/>
                  <a:gd name="T26" fmla="*/ 66 w 198"/>
                  <a:gd name="T27" fmla="*/ 16 h 204"/>
                  <a:gd name="T28" fmla="*/ 66 w 198"/>
                  <a:gd name="T29" fmla="*/ 16 h 204"/>
                  <a:gd name="T30" fmla="*/ 23 w 198"/>
                  <a:gd name="T31" fmla="*/ 48 h 204"/>
                  <a:gd name="T32" fmla="*/ 0 w 198"/>
                  <a:gd name="T33" fmla="*/ 108 h 204"/>
                  <a:gd name="T34" fmla="*/ 102 w 198"/>
                  <a:gd name="T35" fmla="*/ 204 h 204"/>
                  <a:gd name="T36" fmla="*/ 192 w 198"/>
                  <a:gd name="T37" fmla="*/ 133 h 204"/>
                  <a:gd name="T38" fmla="*/ 140 w 198"/>
                  <a:gd name="T39" fmla="*/ 13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204">
                    <a:moveTo>
                      <a:pt x="111" y="97"/>
                    </a:moveTo>
                    <a:cubicBezTo>
                      <a:pt x="105" y="90"/>
                      <a:pt x="104" y="81"/>
                      <a:pt x="106" y="73"/>
                    </a:cubicBezTo>
                    <a:cubicBezTo>
                      <a:pt x="108" y="68"/>
                      <a:pt x="111" y="63"/>
                      <a:pt x="115" y="59"/>
                    </a:cubicBezTo>
                    <a:cubicBezTo>
                      <a:pt x="118" y="56"/>
                      <a:pt x="122" y="54"/>
                      <a:pt x="126" y="53"/>
                    </a:cubicBezTo>
                    <a:cubicBezTo>
                      <a:pt x="136" y="50"/>
                      <a:pt x="146" y="52"/>
                      <a:pt x="153" y="59"/>
                    </a:cubicBezTo>
                    <a:cubicBezTo>
                      <a:pt x="158" y="65"/>
                      <a:pt x="159" y="72"/>
                      <a:pt x="158" y="80"/>
                    </a:cubicBezTo>
                    <a:cubicBezTo>
                      <a:pt x="157" y="88"/>
                      <a:pt x="151" y="96"/>
                      <a:pt x="145" y="100"/>
                    </a:cubicBezTo>
                    <a:cubicBezTo>
                      <a:pt x="134" y="107"/>
                      <a:pt x="119" y="106"/>
                      <a:pt x="111" y="97"/>
                    </a:cubicBezTo>
                    <a:close/>
                    <a:moveTo>
                      <a:pt x="140" y="130"/>
                    </a:moveTo>
                    <a:cubicBezTo>
                      <a:pt x="140" y="124"/>
                      <a:pt x="147" y="116"/>
                      <a:pt x="156" y="108"/>
                    </a:cubicBezTo>
                    <a:cubicBezTo>
                      <a:pt x="156" y="107"/>
                      <a:pt x="176" y="89"/>
                      <a:pt x="176" y="89"/>
                    </a:cubicBezTo>
                    <a:cubicBezTo>
                      <a:pt x="181" y="83"/>
                      <a:pt x="198" y="68"/>
                      <a:pt x="198" y="50"/>
                    </a:cubicBezTo>
                    <a:cubicBezTo>
                      <a:pt x="198" y="17"/>
                      <a:pt x="156" y="0"/>
                      <a:pt x="105" y="5"/>
                    </a:cubicBezTo>
                    <a:cubicBezTo>
                      <a:pt x="91" y="7"/>
                      <a:pt x="78" y="10"/>
                      <a:pt x="66" y="16"/>
                    </a:cubicBezTo>
                    <a:cubicBezTo>
                      <a:pt x="66" y="16"/>
                      <a:pt x="66" y="16"/>
                      <a:pt x="66" y="16"/>
                    </a:cubicBezTo>
                    <a:cubicBezTo>
                      <a:pt x="49" y="23"/>
                      <a:pt x="34" y="34"/>
                      <a:pt x="23" y="48"/>
                    </a:cubicBezTo>
                    <a:cubicBezTo>
                      <a:pt x="8" y="65"/>
                      <a:pt x="0" y="85"/>
                      <a:pt x="0" y="108"/>
                    </a:cubicBezTo>
                    <a:cubicBezTo>
                      <a:pt x="0" y="161"/>
                      <a:pt x="45" y="204"/>
                      <a:pt x="102" y="204"/>
                    </a:cubicBezTo>
                    <a:cubicBezTo>
                      <a:pt x="138" y="204"/>
                      <a:pt x="192" y="194"/>
                      <a:pt x="192" y="133"/>
                    </a:cubicBezTo>
                    <a:cubicBezTo>
                      <a:pt x="192" y="122"/>
                      <a:pt x="140" y="149"/>
                      <a:pt x="140"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id-ID" sz="1350">
                  <a:solidFill>
                    <a:prstClr val="black"/>
                  </a:solidFill>
                </a:endParaRPr>
              </a:p>
            </p:txBody>
          </p:sp>
          <p:sp>
            <p:nvSpPr>
              <p:cNvPr id="44" name="Freeform 241"/>
              <p:cNvSpPr>
                <a:spLocks/>
              </p:cNvSpPr>
              <p:nvPr/>
            </p:nvSpPr>
            <p:spPr bwMode="auto">
              <a:xfrm>
                <a:off x="6804740" y="-1069237"/>
                <a:ext cx="185451" cy="142523"/>
              </a:xfrm>
              <a:custGeom>
                <a:avLst/>
                <a:gdLst>
                  <a:gd name="T0" fmla="*/ 39 w 45"/>
                  <a:gd name="T1" fmla="*/ 11 h 35"/>
                  <a:gd name="T2" fmla="*/ 26 w 45"/>
                  <a:gd name="T3" fmla="*/ 0 h 35"/>
                  <a:gd name="T4" fmla="*/ 15 w 45"/>
                  <a:gd name="T5" fmla="*/ 6 h 35"/>
                  <a:gd name="T6" fmla="*/ 0 w 45"/>
                  <a:gd name="T7" fmla="*/ 20 h 35"/>
                  <a:gd name="T8" fmla="*/ 15 w 45"/>
                  <a:gd name="T9" fmla="*/ 35 h 35"/>
                  <a:gd name="T10" fmla="*/ 24 w 45"/>
                  <a:gd name="T11" fmla="*/ 32 h 35"/>
                  <a:gd name="T12" fmla="*/ 32 w 45"/>
                  <a:gd name="T13" fmla="*/ 35 h 35"/>
                  <a:gd name="T14" fmla="*/ 45 w 45"/>
                  <a:gd name="T15" fmla="*/ 22 h 35"/>
                  <a:gd name="T16" fmla="*/ 39 w 45"/>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5">
                    <a:moveTo>
                      <a:pt x="39" y="11"/>
                    </a:moveTo>
                    <a:cubicBezTo>
                      <a:pt x="38" y="4"/>
                      <a:pt x="32" y="0"/>
                      <a:pt x="26" y="0"/>
                    </a:cubicBezTo>
                    <a:cubicBezTo>
                      <a:pt x="21" y="0"/>
                      <a:pt x="17" y="2"/>
                      <a:pt x="15" y="6"/>
                    </a:cubicBezTo>
                    <a:cubicBezTo>
                      <a:pt x="6" y="6"/>
                      <a:pt x="0" y="13"/>
                      <a:pt x="0" y="20"/>
                    </a:cubicBezTo>
                    <a:cubicBezTo>
                      <a:pt x="0" y="28"/>
                      <a:pt x="7" y="35"/>
                      <a:pt x="15" y="35"/>
                    </a:cubicBezTo>
                    <a:cubicBezTo>
                      <a:pt x="18" y="35"/>
                      <a:pt x="21" y="34"/>
                      <a:pt x="24" y="32"/>
                    </a:cubicBezTo>
                    <a:cubicBezTo>
                      <a:pt x="26" y="34"/>
                      <a:pt x="30" y="35"/>
                      <a:pt x="32" y="35"/>
                    </a:cubicBezTo>
                    <a:cubicBezTo>
                      <a:pt x="39" y="35"/>
                      <a:pt x="45" y="29"/>
                      <a:pt x="45" y="22"/>
                    </a:cubicBezTo>
                    <a:cubicBezTo>
                      <a:pt x="45" y="17"/>
                      <a:pt x="42" y="13"/>
                      <a:pt x="3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85000" lnSpcReduction="20000"/>
              </a:bodyPr>
              <a:lstStyle/>
              <a:p>
                <a:endParaRPr lang="id-ID" sz="1350">
                  <a:solidFill>
                    <a:prstClr val="black"/>
                  </a:solidFill>
                </a:endParaRPr>
              </a:p>
            </p:txBody>
          </p:sp>
          <p:sp>
            <p:nvSpPr>
              <p:cNvPr id="45" name="Freeform 244"/>
              <p:cNvSpPr>
                <a:spLocks/>
              </p:cNvSpPr>
              <p:nvPr/>
            </p:nvSpPr>
            <p:spPr bwMode="auto">
              <a:xfrm>
                <a:off x="6543735" y="-1254688"/>
                <a:ext cx="236965" cy="262723"/>
              </a:xfrm>
              <a:custGeom>
                <a:avLst/>
                <a:gdLst>
                  <a:gd name="T0" fmla="*/ 39 w 58"/>
                  <a:gd name="T1" fmla="*/ 13 h 64"/>
                  <a:gd name="T2" fmla="*/ 26 w 58"/>
                  <a:gd name="T3" fmla="*/ 0 h 64"/>
                  <a:gd name="T4" fmla="*/ 13 w 58"/>
                  <a:gd name="T5" fmla="*/ 14 h 64"/>
                  <a:gd name="T6" fmla="*/ 0 w 58"/>
                  <a:gd name="T7" fmla="*/ 32 h 64"/>
                  <a:gd name="T8" fmla="*/ 13 w 58"/>
                  <a:gd name="T9" fmla="*/ 50 h 64"/>
                  <a:gd name="T10" fmla="*/ 26 w 58"/>
                  <a:gd name="T11" fmla="*/ 64 h 64"/>
                  <a:gd name="T12" fmla="*/ 39 w 58"/>
                  <a:gd name="T13" fmla="*/ 51 h 64"/>
                  <a:gd name="T14" fmla="*/ 58 w 58"/>
                  <a:gd name="T15" fmla="*/ 32 h 64"/>
                  <a:gd name="T16" fmla="*/ 39 w 58"/>
                  <a:gd name="T17"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64">
                    <a:moveTo>
                      <a:pt x="39" y="13"/>
                    </a:moveTo>
                    <a:cubicBezTo>
                      <a:pt x="39" y="6"/>
                      <a:pt x="33" y="0"/>
                      <a:pt x="26" y="0"/>
                    </a:cubicBezTo>
                    <a:cubicBezTo>
                      <a:pt x="19" y="0"/>
                      <a:pt x="13" y="6"/>
                      <a:pt x="13" y="14"/>
                    </a:cubicBezTo>
                    <a:cubicBezTo>
                      <a:pt x="6" y="16"/>
                      <a:pt x="0" y="23"/>
                      <a:pt x="0" y="32"/>
                    </a:cubicBezTo>
                    <a:cubicBezTo>
                      <a:pt x="0" y="40"/>
                      <a:pt x="6" y="47"/>
                      <a:pt x="13" y="50"/>
                    </a:cubicBezTo>
                    <a:cubicBezTo>
                      <a:pt x="13" y="58"/>
                      <a:pt x="19" y="64"/>
                      <a:pt x="26" y="64"/>
                    </a:cubicBezTo>
                    <a:cubicBezTo>
                      <a:pt x="33" y="64"/>
                      <a:pt x="39" y="58"/>
                      <a:pt x="39" y="51"/>
                    </a:cubicBezTo>
                    <a:cubicBezTo>
                      <a:pt x="49" y="51"/>
                      <a:pt x="58" y="42"/>
                      <a:pt x="58" y="32"/>
                    </a:cubicBezTo>
                    <a:cubicBezTo>
                      <a:pt x="58" y="21"/>
                      <a:pt x="49" y="13"/>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id-ID" sz="1350">
                  <a:solidFill>
                    <a:prstClr val="black"/>
                  </a:solidFill>
                </a:endParaRPr>
              </a:p>
            </p:txBody>
          </p:sp>
          <p:sp>
            <p:nvSpPr>
              <p:cNvPr id="46" name="Freeform 241"/>
              <p:cNvSpPr>
                <a:spLocks/>
              </p:cNvSpPr>
              <p:nvPr/>
            </p:nvSpPr>
            <p:spPr bwMode="auto">
              <a:xfrm rot="9822122">
                <a:off x="6638486" y="-1512582"/>
                <a:ext cx="185451" cy="142523"/>
              </a:xfrm>
              <a:custGeom>
                <a:avLst/>
                <a:gdLst>
                  <a:gd name="T0" fmla="*/ 39 w 45"/>
                  <a:gd name="T1" fmla="*/ 11 h 35"/>
                  <a:gd name="T2" fmla="*/ 26 w 45"/>
                  <a:gd name="T3" fmla="*/ 0 h 35"/>
                  <a:gd name="T4" fmla="*/ 15 w 45"/>
                  <a:gd name="T5" fmla="*/ 6 h 35"/>
                  <a:gd name="T6" fmla="*/ 0 w 45"/>
                  <a:gd name="T7" fmla="*/ 20 h 35"/>
                  <a:gd name="T8" fmla="*/ 15 w 45"/>
                  <a:gd name="T9" fmla="*/ 35 h 35"/>
                  <a:gd name="T10" fmla="*/ 24 w 45"/>
                  <a:gd name="T11" fmla="*/ 32 h 35"/>
                  <a:gd name="T12" fmla="*/ 32 w 45"/>
                  <a:gd name="T13" fmla="*/ 35 h 35"/>
                  <a:gd name="T14" fmla="*/ 45 w 45"/>
                  <a:gd name="T15" fmla="*/ 22 h 35"/>
                  <a:gd name="T16" fmla="*/ 39 w 45"/>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5">
                    <a:moveTo>
                      <a:pt x="39" y="11"/>
                    </a:moveTo>
                    <a:cubicBezTo>
                      <a:pt x="38" y="4"/>
                      <a:pt x="32" y="0"/>
                      <a:pt x="26" y="0"/>
                    </a:cubicBezTo>
                    <a:cubicBezTo>
                      <a:pt x="21" y="0"/>
                      <a:pt x="17" y="2"/>
                      <a:pt x="15" y="6"/>
                    </a:cubicBezTo>
                    <a:cubicBezTo>
                      <a:pt x="6" y="6"/>
                      <a:pt x="0" y="13"/>
                      <a:pt x="0" y="20"/>
                    </a:cubicBezTo>
                    <a:cubicBezTo>
                      <a:pt x="0" y="28"/>
                      <a:pt x="7" y="35"/>
                      <a:pt x="15" y="35"/>
                    </a:cubicBezTo>
                    <a:cubicBezTo>
                      <a:pt x="18" y="35"/>
                      <a:pt x="21" y="34"/>
                      <a:pt x="24" y="32"/>
                    </a:cubicBezTo>
                    <a:cubicBezTo>
                      <a:pt x="26" y="34"/>
                      <a:pt x="30" y="35"/>
                      <a:pt x="32" y="35"/>
                    </a:cubicBezTo>
                    <a:cubicBezTo>
                      <a:pt x="39" y="35"/>
                      <a:pt x="45" y="29"/>
                      <a:pt x="45" y="22"/>
                    </a:cubicBezTo>
                    <a:cubicBezTo>
                      <a:pt x="45" y="17"/>
                      <a:pt x="42" y="13"/>
                      <a:pt x="39" y="11"/>
                    </a:cubicBezTo>
                    <a:close/>
                  </a:path>
                </a:pathLst>
              </a:custGeom>
              <a:grpFill/>
              <a:ln>
                <a:noFill/>
              </a:ln>
            </p:spPr>
            <p:txBody>
              <a:bodyPr vert="horz" wrap="square" lIns="68580" tIns="34290" rIns="68580" bIns="34290" numCol="1" anchor="t" anchorCtr="0" compatLnSpc="1">
                <a:prstTxWarp prst="textNoShape">
                  <a:avLst/>
                </a:prstTxWarp>
                <a:normAutofit fontScale="85000" lnSpcReduction="20000"/>
              </a:bodyPr>
              <a:lstStyle/>
              <a:p>
                <a:endParaRPr lang="id-ID" sz="1350">
                  <a:solidFill>
                    <a:prstClr val="black"/>
                  </a:solidFill>
                </a:endParaRPr>
              </a:p>
            </p:txBody>
          </p:sp>
        </p:grpSp>
        <p:grpSp>
          <p:nvGrpSpPr>
            <p:cNvPr id="39" name="Group 38"/>
            <p:cNvGrpSpPr/>
            <p:nvPr/>
          </p:nvGrpSpPr>
          <p:grpSpPr>
            <a:xfrm rot="2929433">
              <a:off x="8534601" y="4589152"/>
              <a:ext cx="583274" cy="419726"/>
              <a:chOff x="10339388" y="5557838"/>
              <a:chExt cx="798278" cy="574445"/>
            </a:xfrm>
            <a:grpFill/>
          </p:grpSpPr>
          <p:sp>
            <p:nvSpPr>
              <p:cNvPr id="40" name="Freeform 239"/>
              <p:cNvSpPr>
                <a:spLocks/>
              </p:cNvSpPr>
              <p:nvPr/>
            </p:nvSpPr>
            <p:spPr bwMode="auto">
              <a:xfrm>
                <a:off x="10514014" y="5667376"/>
                <a:ext cx="623652" cy="464907"/>
              </a:xfrm>
              <a:custGeom>
                <a:avLst/>
                <a:gdLst>
                  <a:gd name="T0" fmla="*/ 81 w 81"/>
                  <a:gd name="T1" fmla="*/ 52 h 72"/>
                  <a:gd name="T2" fmla="*/ 68 w 81"/>
                  <a:gd name="T3" fmla="*/ 72 h 72"/>
                  <a:gd name="T4" fmla="*/ 24 w 81"/>
                  <a:gd name="T5" fmla="*/ 42 h 72"/>
                  <a:gd name="T6" fmla="*/ 5 w 81"/>
                  <a:gd name="T7" fmla="*/ 29 h 72"/>
                  <a:gd name="T8" fmla="*/ 0 w 81"/>
                  <a:gd name="T9" fmla="*/ 25 h 72"/>
                  <a:gd name="T10" fmla="*/ 20 w 81"/>
                  <a:gd name="T11" fmla="*/ 0 h 72"/>
                  <a:gd name="T12" fmla="*/ 25 w 81"/>
                  <a:gd name="T13" fmla="*/ 4 h 72"/>
                  <a:gd name="T14" fmla="*/ 42 w 81"/>
                  <a:gd name="T15" fmla="*/ 18 h 72"/>
                  <a:gd name="T16" fmla="*/ 81 w 81"/>
                  <a:gd name="T17" fmla="*/ 52 h 72"/>
                  <a:gd name="connsiteX0" fmla="*/ 17577 w 17577"/>
                  <a:gd name="connsiteY0" fmla="*/ 13208 h 13373"/>
                  <a:gd name="connsiteX1" fmla="*/ 8395 w 17577"/>
                  <a:gd name="connsiteY1" fmla="*/ 10000 h 13373"/>
                  <a:gd name="connsiteX2" fmla="*/ 2963 w 17577"/>
                  <a:gd name="connsiteY2" fmla="*/ 5833 h 13373"/>
                  <a:gd name="connsiteX3" fmla="*/ 617 w 17577"/>
                  <a:gd name="connsiteY3" fmla="*/ 4028 h 13373"/>
                  <a:gd name="connsiteX4" fmla="*/ 0 w 17577"/>
                  <a:gd name="connsiteY4" fmla="*/ 3472 h 13373"/>
                  <a:gd name="connsiteX5" fmla="*/ 2469 w 17577"/>
                  <a:gd name="connsiteY5" fmla="*/ 0 h 13373"/>
                  <a:gd name="connsiteX6" fmla="*/ 3086 w 17577"/>
                  <a:gd name="connsiteY6" fmla="*/ 556 h 13373"/>
                  <a:gd name="connsiteX7" fmla="*/ 5185 w 17577"/>
                  <a:gd name="connsiteY7" fmla="*/ 2500 h 13373"/>
                  <a:gd name="connsiteX8" fmla="*/ 17577 w 17577"/>
                  <a:gd name="connsiteY8" fmla="*/ 13208 h 13373"/>
                  <a:gd name="connsiteX0" fmla="*/ 17577 w 18448"/>
                  <a:gd name="connsiteY0" fmla="*/ 13208 h 17126"/>
                  <a:gd name="connsiteX1" fmla="*/ 18245 w 18448"/>
                  <a:gd name="connsiteY1" fmla="*/ 17126 h 17126"/>
                  <a:gd name="connsiteX2" fmla="*/ 2963 w 18448"/>
                  <a:gd name="connsiteY2" fmla="*/ 5833 h 17126"/>
                  <a:gd name="connsiteX3" fmla="*/ 617 w 18448"/>
                  <a:gd name="connsiteY3" fmla="*/ 4028 h 17126"/>
                  <a:gd name="connsiteX4" fmla="*/ 0 w 18448"/>
                  <a:gd name="connsiteY4" fmla="*/ 3472 h 17126"/>
                  <a:gd name="connsiteX5" fmla="*/ 2469 w 18448"/>
                  <a:gd name="connsiteY5" fmla="*/ 0 h 17126"/>
                  <a:gd name="connsiteX6" fmla="*/ 3086 w 18448"/>
                  <a:gd name="connsiteY6" fmla="*/ 556 h 17126"/>
                  <a:gd name="connsiteX7" fmla="*/ 5185 w 18448"/>
                  <a:gd name="connsiteY7" fmla="*/ 2500 h 17126"/>
                  <a:gd name="connsiteX8" fmla="*/ 17577 w 18448"/>
                  <a:gd name="connsiteY8" fmla="*/ 13208 h 17126"/>
                  <a:gd name="connsiteX0" fmla="*/ 20355 w 20355"/>
                  <a:gd name="connsiteY0" fmla="*/ 16059 h 17126"/>
                  <a:gd name="connsiteX1" fmla="*/ 18245 w 20355"/>
                  <a:gd name="connsiteY1" fmla="*/ 17126 h 17126"/>
                  <a:gd name="connsiteX2" fmla="*/ 2963 w 20355"/>
                  <a:gd name="connsiteY2" fmla="*/ 5833 h 17126"/>
                  <a:gd name="connsiteX3" fmla="*/ 617 w 20355"/>
                  <a:gd name="connsiteY3" fmla="*/ 4028 h 17126"/>
                  <a:gd name="connsiteX4" fmla="*/ 0 w 20355"/>
                  <a:gd name="connsiteY4" fmla="*/ 3472 h 17126"/>
                  <a:gd name="connsiteX5" fmla="*/ 2469 w 20355"/>
                  <a:gd name="connsiteY5" fmla="*/ 0 h 17126"/>
                  <a:gd name="connsiteX6" fmla="*/ 3086 w 20355"/>
                  <a:gd name="connsiteY6" fmla="*/ 556 h 17126"/>
                  <a:gd name="connsiteX7" fmla="*/ 5185 w 20355"/>
                  <a:gd name="connsiteY7" fmla="*/ 2500 h 17126"/>
                  <a:gd name="connsiteX8" fmla="*/ 20355 w 20355"/>
                  <a:gd name="connsiteY8" fmla="*/ 16059 h 1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5" h="17126">
                    <a:moveTo>
                      <a:pt x="20355" y="16059"/>
                    </a:moveTo>
                    <a:cubicBezTo>
                      <a:pt x="20232" y="17170"/>
                      <a:pt x="18986" y="16570"/>
                      <a:pt x="18245" y="17126"/>
                    </a:cubicBezTo>
                    <a:lnTo>
                      <a:pt x="2963" y="5833"/>
                    </a:lnTo>
                    <a:cubicBezTo>
                      <a:pt x="25" y="3650"/>
                      <a:pt x="1399" y="4630"/>
                      <a:pt x="617" y="4028"/>
                    </a:cubicBezTo>
                    <a:lnTo>
                      <a:pt x="0" y="3472"/>
                    </a:lnTo>
                    <a:lnTo>
                      <a:pt x="2469" y="0"/>
                    </a:lnTo>
                    <a:lnTo>
                      <a:pt x="3086" y="556"/>
                    </a:lnTo>
                    <a:lnTo>
                      <a:pt x="5185" y="2500"/>
                    </a:lnTo>
                    <a:cubicBezTo>
                      <a:pt x="6790" y="4074"/>
                      <a:pt x="18750" y="14485"/>
                      <a:pt x="20355" y="160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id-ID" sz="1350">
                  <a:solidFill>
                    <a:prstClr val="black"/>
                  </a:solidFill>
                </a:endParaRPr>
              </a:p>
            </p:txBody>
          </p:sp>
          <p:sp>
            <p:nvSpPr>
              <p:cNvPr id="41" name="Freeform 242"/>
              <p:cNvSpPr>
                <a:spLocks/>
              </p:cNvSpPr>
              <p:nvPr/>
            </p:nvSpPr>
            <p:spPr bwMode="auto">
              <a:xfrm>
                <a:off x="10339388" y="5557838"/>
                <a:ext cx="265113" cy="219075"/>
              </a:xfrm>
              <a:custGeom>
                <a:avLst/>
                <a:gdLst>
                  <a:gd name="T0" fmla="*/ 70 w 70"/>
                  <a:gd name="T1" fmla="*/ 33 h 58"/>
                  <a:gd name="T2" fmla="*/ 66 w 70"/>
                  <a:gd name="T3" fmla="*/ 29 h 58"/>
                  <a:gd name="T4" fmla="*/ 48 w 70"/>
                  <a:gd name="T5" fmla="*/ 3 h 58"/>
                  <a:gd name="T6" fmla="*/ 2 w 70"/>
                  <a:gd name="T7" fmla="*/ 0 h 58"/>
                  <a:gd name="T8" fmla="*/ 19 w 70"/>
                  <a:gd name="T9" fmla="*/ 50 h 58"/>
                  <a:gd name="T10" fmla="*/ 46 w 70"/>
                  <a:gd name="T11" fmla="*/ 54 h 58"/>
                  <a:gd name="T12" fmla="*/ 51 w 70"/>
                  <a:gd name="T13" fmla="*/ 58 h 58"/>
                  <a:gd name="T14" fmla="*/ 70 w 70"/>
                  <a:gd name="T15" fmla="*/ 33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58">
                    <a:moveTo>
                      <a:pt x="70" y="33"/>
                    </a:moveTo>
                    <a:cubicBezTo>
                      <a:pt x="70" y="33"/>
                      <a:pt x="66" y="29"/>
                      <a:pt x="66" y="29"/>
                    </a:cubicBezTo>
                    <a:cubicBezTo>
                      <a:pt x="67" y="16"/>
                      <a:pt x="57" y="6"/>
                      <a:pt x="48" y="3"/>
                    </a:cubicBezTo>
                    <a:cubicBezTo>
                      <a:pt x="35" y="0"/>
                      <a:pt x="17" y="13"/>
                      <a:pt x="2" y="0"/>
                    </a:cubicBezTo>
                    <a:cubicBezTo>
                      <a:pt x="0" y="11"/>
                      <a:pt x="7" y="41"/>
                      <a:pt x="19" y="50"/>
                    </a:cubicBezTo>
                    <a:cubicBezTo>
                      <a:pt x="28" y="57"/>
                      <a:pt x="38" y="58"/>
                      <a:pt x="46" y="54"/>
                    </a:cubicBezTo>
                    <a:cubicBezTo>
                      <a:pt x="51" y="58"/>
                      <a:pt x="51" y="58"/>
                      <a:pt x="51" y="58"/>
                    </a:cubicBezTo>
                    <a:cubicBezTo>
                      <a:pt x="70" y="33"/>
                      <a:pt x="70" y="33"/>
                      <a:pt x="7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id-ID" sz="1350">
                  <a:solidFill>
                    <a:prstClr val="black"/>
                  </a:solidFill>
                </a:endParaRPr>
              </a:p>
            </p:txBody>
          </p:sp>
          <p:sp>
            <p:nvSpPr>
              <p:cNvPr id="42" name="Freeform 243"/>
              <p:cNvSpPr>
                <a:spLocks/>
              </p:cNvSpPr>
              <p:nvPr/>
            </p:nvSpPr>
            <p:spPr bwMode="auto">
              <a:xfrm>
                <a:off x="10533063" y="5681663"/>
                <a:ext cx="139700" cy="144463"/>
              </a:xfrm>
              <a:custGeom>
                <a:avLst/>
                <a:gdLst>
                  <a:gd name="T0" fmla="*/ 88 w 88"/>
                  <a:gd name="T1" fmla="*/ 34 h 91"/>
                  <a:gd name="T2" fmla="*/ 45 w 88"/>
                  <a:gd name="T3" fmla="*/ 91 h 91"/>
                  <a:gd name="T4" fmla="*/ 0 w 88"/>
                  <a:gd name="T5" fmla="*/ 60 h 91"/>
                  <a:gd name="T6" fmla="*/ 47 w 88"/>
                  <a:gd name="T7" fmla="*/ 0 h 91"/>
                  <a:gd name="T8" fmla="*/ 88 w 88"/>
                  <a:gd name="T9" fmla="*/ 34 h 91"/>
                </a:gdLst>
                <a:ahLst/>
                <a:cxnLst>
                  <a:cxn ang="0">
                    <a:pos x="T0" y="T1"/>
                  </a:cxn>
                  <a:cxn ang="0">
                    <a:pos x="T2" y="T3"/>
                  </a:cxn>
                  <a:cxn ang="0">
                    <a:pos x="T4" y="T5"/>
                  </a:cxn>
                  <a:cxn ang="0">
                    <a:pos x="T6" y="T7"/>
                  </a:cxn>
                  <a:cxn ang="0">
                    <a:pos x="T8" y="T9"/>
                  </a:cxn>
                </a:cxnLst>
                <a:rect l="0" t="0" r="r" b="b"/>
                <a:pathLst>
                  <a:path w="88" h="91">
                    <a:moveTo>
                      <a:pt x="88" y="34"/>
                    </a:moveTo>
                    <a:lnTo>
                      <a:pt x="45" y="91"/>
                    </a:lnTo>
                    <a:lnTo>
                      <a:pt x="0" y="60"/>
                    </a:lnTo>
                    <a:lnTo>
                      <a:pt x="47" y="0"/>
                    </a:lnTo>
                    <a:lnTo>
                      <a:pt x="8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77500" lnSpcReduction="20000"/>
              </a:bodyPr>
              <a:lstStyle/>
              <a:p>
                <a:endParaRPr lang="id-ID" sz="1350">
                  <a:solidFill>
                    <a:prstClr val="black"/>
                  </a:solidFill>
                </a:endParaRPr>
              </a:p>
            </p:txBody>
          </p:sp>
        </p:grpSp>
      </p:grpSp>
      <p:grpSp>
        <p:nvGrpSpPr>
          <p:cNvPr id="47" name="Group 46"/>
          <p:cNvGrpSpPr/>
          <p:nvPr userDrawn="1"/>
        </p:nvGrpSpPr>
        <p:grpSpPr>
          <a:xfrm rot="10800000">
            <a:off x="7631035" y="3883103"/>
            <a:ext cx="1599313" cy="1599313"/>
            <a:chOff x="7613650" y="1387475"/>
            <a:chExt cx="284163" cy="284163"/>
          </a:xfrm>
          <a:solidFill>
            <a:schemeClr val="accent1">
              <a:lumMod val="60000"/>
              <a:lumOff val="40000"/>
              <a:alpha val="11000"/>
            </a:schemeClr>
          </a:solidFill>
        </p:grpSpPr>
        <p:sp>
          <p:nvSpPr>
            <p:cNvPr id="48" name="Freeform 4359"/>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9" name="Freeform 4360"/>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nvGrpSpPr>
          <p:cNvPr id="50" name="Group 49"/>
          <p:cNvGrpSpPr/>
          <p:nvPr userDrawn="1"/>
        </p:nvGrpSpPr>
        <p:grpSpPr>
          <a:xfrm rot="1445148">
            <a:off x="7974456" y="777421"/>
            <a:ext cx="1203915" cy="1144138"/>
            <a:chOff x="5521167" y="4701610"/>
            <a:chExt cx="497353" cy="472658"/>
          </a:xfrm>
          <a:solidFill>
            <a:schemeClr val="accent1">
              <a:lumMod val="60000"/>
              <a:lumOff val="40000"/>
              <a:alpha val="11000"/>
            </a:schemeClr>
          </a:solidFill>
        </p:grpSpPr>
        <p:sp>
          <p:nvSpPr>
            <p:cNvPr id="51" name="Freeform 14">
              <a:extLst>
                <a:ext uri="{FF2B5EF4-FFF2-40B4-BE49-F238E27FC236}">
                  <a16:creationId xmlns:a16="http://schemas.microsoft.com/office/drawing/2014/main" id="{68B1C006-93E2-4146-A47C-19CE9D22C006}"/>
                </a:ext>
              </a:extLst>
            </p:cNvPr>
            <p:cNvSpPr>
              <a:spLocks/>
            </p:cNvSpPr>
            <p:nvPr/>
          </p:nvSpPr>
          <p:spPr bwMode="auto">
            <a:xfrm>
              <a:off x="5521167" y="4701610"/>
              <a:ext cx="248677" cy="472658"/>
            </a:xfrm>
            <a:custGeom>
              <a:avLst/>
              <a:gdLst>
                <a:gd name="T0" fmla="*/ 299 w 433"/>
                <a:gd name="T1" fmla="*/ 271 h 823"/>
                <a:gd name="T2" fmla="*/ 0 w 433"/>
                <a:gd name="T3" fmla="*/ 314 h 823"/>
                <a:gd name="T4" fmla="*/ 217 w 433"/>
                <a:gd name="T5" fmla="*/ 525 h 823"/>
                <a:gd name="T6" fmla="*/ 166 w 433"/>
                <a:gd name="T7" fmla="*/ 823 h 823"/>
                <a:gd name="T8" fmla="*/ 433 w 433"/>
                <a:gd name="T9" fmla="*/ 682 h 823"/>
                <a:gd name="T10" fmla="*/ 433 w 433"/>
                <a:gd name="T11" fmla="*/ 0 h 823"/>
                <a:gd name="T12" fmla="*/ 299 w 433"/>
                <a:gd name="T13" fmla="*/ 271 h 823"/>
              </a:gdLst>
              <a:ahLst/>
              <a:cxnLst>
                <a:cxn ang="0">
                  <a:pos x="T0" y="T1"/>
                </a:cxn>
                <a:cxn ang="0">
                  <a:pos x="T2" y="T3"/>
                </a:cxn>
                <a:cxn ang="0">
                  <a:pos x="T4" y="T5"/>
                </a:cxn>
                <a:cxn ang="0">
                  <a:pos x="T6" y="T7"/>
                </a:cxn>
                <a:cxn ang="0">
                  <a:pos x="T8" y="T9"/>
                </a:cxn>
                <a:cxn ang="0">
                  <a:pos x="T10" y="T11"/>
                </a:cxn>
                <a:cxn ang="0">
                  <a:pos x="T12" y="T13"/>
                </a:cxn>
              </a:cxnLst>
              <a:rect l="0" t="0" r="r" b="b"/>
              <a:pathLst>
                <a:path w="433" h="823">
                  <a:moveTo>
                    <a:pt x="299" y="271"/>
                  </a:moveTo>
                  <a:lnTo>
                    <a:pt x="0" y="314"/>
                  </a:lnTo>
                  <a:lnTo>
                    <a:pt x="217" y="525"/>
                  </a:lnTo>
                  <a:lnTo>
                    <a:pt x="166" y="823"/>
                  </a:lnTo>
                  <a:lnTo>
                    <a:pt x="433" y="682"/>
                  </a:lnTo>
                  <a:lnTo>
                    <a:pt x="433" y="0"/>
                  </a:lnTo>
                  <a:lnTo>
                    <a:pt x="299"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solidFill>
                  <a:prstClr val="black"/>
                </a:solidFill>
              </a:endParaRPr>
            </a:p>
          </p:txBody>
        </p:sp>
        <p:sp>
          <p:nvSpPr>
            <p:cNvPr id="52" name="Freeform 15">
              <a:extLst>
                <a:ext uri="{FF2B5EF4-FFF2-40B4-BE49-F238E27FC236}">
                  <a16:creationId xmlns:a16="http://schemas.microsoft.com/office/drawing/2014/main" id="{BAAD0DFE-4A57-4EC8-BF1B-7FFD0771A2C4}"/>
                </a:ext>
              </a:extLst>
            </p:cNvPr>
            <p:cNvSpPr>
              <a:spLocks/>
            </p:cNvSpPr>
            <p:nvPr/>
          </p:nvSpPr>
          <p:spPr bwMode="auto">
            <a:xfrm>
              <a:off x="5769843" y="4701610"/>
              <a:ext cx="248677" cy="472658"/>
            </a:xfrm>
            <a:custGeom>
              <a:avLst/>
              <a:gdLst>
                <a:gd name="T0" fmla="*/ 433 w 433"/>
                <a:gd name="T1" fmla="*/ 314 h 823"/>
                <a:gd name="T2" fmla="*/ 134 w 433"/>
                <a:gd name="T3" fmla="*/ 271 h 823"/>
                <a:gd name="T4" fmla="*/ 0 w 433"/>
                <a:gd name="T5" fmla="*/ 0 h 823"/>
                <a:gd name="T6" fmla="*/ 0 w 433"/>
                <a:gd name="T7" fmla="*/ 682 h 823"/>
                <a:gd name="T8" fmla="*/ 268 w 433"/>
                <a:gd name="T9" fmla="*/ 823 h 823"/>
                <a:gd name="T10" fmla="*/ 217 w 433"/>
                <a:gd name="T11" fmla="*/ 525 h 823"/>
                <a:gd name="T12" fmla="*/ 433 w 433"/>
                <a:gd name="T13" fmla="*/ 314 h 823"/>
              </a:gdLst>
              <a:ahLst/>
              <a:cxnLst>
                <a:cxn ang="0">
                  <a:pos x="T0" y="T1"/>
                </a:cxn>
                <a:cxn ang="0">
                  <a:pos x="T2" y="T3"/>
                </a:cxn>
                <a:cxn ang="0">
                  <a:pos x="T4" y="T5"/>
                </a:cxn>
                <a:cxn ang="0">
                  <a:pos x="T6" y="T7"/>
                </a:cxn>
                <a:cxn ang="0">
                  <a:pos x="T8" y="T9"/>
                </a:cxn>
                <a:cxn ang="0">
                  <a:pos x="T10" y="T11"/>
                </a:cxn>
                <a:cxn ang="0">
                  <a:pos x="T12" y="T13"/>
                </a:cxn>
              </a:cxnLst>
              <a:rect l="0" t="0" r="r" b="b"/>
              <a:pathLst>
                <a:path w="433" h="823">
                  <a:moveTo>
                    <a:pt x="433" y="314"/>
                  </a:moveTo>
                  <a:lnTo>
                    <a:pt x="134" y="271"/>
                  </a:lnTo>
                  <a:lnTo>
                    <a:pt x="0" y="0"/>
                  </a:lnTo>
                  <a:lnTo>
                    <a:pt x="0" y="682"/>
                  </a:lnTo>
                  <a:lnTo>
                    <a:pt x="268" y="823"/>
                  </a:lnTo>
                  <a:lnTo>
                    <a:pt x="217" y="525"/>
                  </a:lnTo>
                  <a:lnTo>
                    <a:pt x="433"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solidFill>
                  <a:prstClr val="black"/>
                </a:solidFill>
              </a:endParaRPr>
            </a:p>
          </p:txBody>
        </p:sp>
      </p:grpSp>
    </p:spTree>
    <p:extLst>
      <p:ext uri="{BB962C8B-B14F-4D97-AF65-F5344CB8AC3E}">
        <p14:creationId xmlns:p14="http://schemas.microsoft.com/office/powerpoint/2010/main" val="125102533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stackoverflow.com/questions/51897051/use-half-of-a-radial-background-as-animation-for-backgroun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0.xml"/></Relationships>
</file>

<file path=ppt/slides/_rels/slide10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9.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5.xml"/><Relationship Id="rId4" Type="http://schemas.openxmlformats.org/officeDocument/2006/relationships/image" Target="../media/image65.png"/></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microsoft.com/office/2007/relationships/hdphoto" Target="../media/hdphoto2.wdp"/></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microsoft.com/office/2007/relationships/hdphoto" Target="../media/hdphoto2.wdp"/></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75.pn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35.xml"/><Relationship Id="rId4" Type="http://schemas.openxmlformats.org/officeDocument/2006/relationships/image" Target="../media/image22.gif"/></Relationships>
</file>

<file path=ppt/slides/_rels/slide2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educatormusing.blogspot.com/2012/03/looking-up-and-beyond.html"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5.xml"/><Relationship Id="rId4" Type="http://schemas.openxmlformats.org/officeDocument/2006/relationships/image" Target="../media/image38.gif"/></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6.xml"/><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gif"/><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ED343-8045-464B-B106-F74D70C257B7}"/>
              </a:ext>
            </a:extLst>
          </p:cNvPr>
          <p:cNvSpPr>
            <a:spLocks noGrp="1"/>
          </p:cNvSpPr>
          <p:nvPr>
            <p:ph type="ctrTitle"/>
          </p:nvPr>
        </p:nvSpPr>
        <p:spPr>
          <a:effectLst>
            <a:outerShdw blurRad="50800" dist="38100" dir="16200000" rotWithShape="0">
              <a:prstClr val="black">
                <a:alpha val="40000"/>
              </a:prstClr>
            </a:outerShdw>
          </a:effectLst>
        </p:spPr>
        <p:txBody>
          <a:bodyPr/>
          <a:lstStyle/>
          <a:p>
            <a:r>
              <a:rPr lang="en-US" b="1"/>
              <a:t>PECFAS® Reliability Booster Training</a:t>
            </a:r>
          </a:p>
        </p:txBody>
      </p:sp>
      <p:sp>
        <p:nvSpPr>
          <p:cNvPr id="3" name="Subtitle 2">
            <a:extLst>
              <a:ext uri="{FF2B5EF4-FFF2-40B4-BE49-F238E27FC236}">
                <a16:creationId xmlns:a16="http://schemas.microsoft.com/office/drawing/2014/main" id="{B212917D-8FA3-4BE0-BDD1-2369B069D1D7}"/>
              </a:ext>
            </a:extLst>
          </p:cNvPr>
          <p:cNvSpPr>
            <a:spLocks noGrp="1"/>
          </p:cNvSpPr>
          <p:nvPr>
            <p:ph type="subTitle" idx="1"/>
          </p:nvPr>
        </p:nvSpPr>
        <p:spPr>
          <a:xfrm>
            <a:off x="4503420" y="5028502"/>
            <a:ext cx="3185160" cy="1655762"/>
          </a:xfrm>
          <a:effectLst>
            <a:outerShdw blurRad="50800" dist="38100" dir="16200000" rotWithShape="0">
              <a:prstClr val="black">
                <a:alpha val="40000"/>
              </a:prstClr>
            </a:outerShdw>
          </a:effectLst>
        </p:spPr>
        <p:txBody>
          <a:bodyPr>
            <a:normAutofit fontScale="70000" lnSpcReduction="20000"/>
          </a:bodyPr>
          <a:lstStyle/>
          <a:p>
            <a:r>
              <a:rPr lang="en-US"/>
              <a:t>Adapted from Presentations Created by:</a:t>
            </a:r>
          </a:p>
          <a:p>
            <a:r>
              <a:rPr lang="en-US" u="sng"/>
              <a:t>Master Trainers</a:t>
            </a:r>
          </a:p>
          <a:p>
            <a:endParaRPr lang="en-US" u="sng"/>
          </a:p>
          <a:p>
            <a:pPr>
              <a:spcBef>
                <a:spcPts val="0"/>
              </a:spcBef>
            </a:pPr>
            <a:r>
              <a:rPr lang="en-US"/>
              <a:t>Heidi Wale Knizacky, MS, LLP 2020</a:t>
            </a:r>
          </a:p>
          <a:p>
            <a:pPr>
              <a:spcBef>
                <a:spcPts val="0"/>
              </a:spcBef>
            </a:pPr>
            <a:r>
              <a:rPr lang="en-US"/>
              <a:t>and</a:t>
            </a:r>
          </a:p>
          <a:p>
            <a:pPr>
              <a:spcBef>
                <a:spcPts val="0"/>
              </a:spcBef>
            </a:pPr>
            <a:r>
              <a:rPr lang="en-US"/>
              <a:t>Susan Sabin, Ph. D. 2017</a:t>
            </a:r>
          </a:p>
          <a:p>
            <a:endParaRPr lang="en-US"/>
          </a:p>
        </p:txBody>
      </p:sp>
    </p:spTree>
    <p:extLst>
      <p:ext uri="{BB962C8B-B14F-4D97-AF65-F5344CB8AC3E}">
        <p14:creationId xmlns:p14="http://schemas.microsoft.com/office/powerpoint/2010/main" val="3903684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503349" y="26304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p:cNvSpPr/>
          <p:nvPr/>
        </p:nvSpPr>
        <p:spPr>
          <a:xfrm>
            <a:off x="8581277" y="1010752"/>
            <a:ext cx="5470358" cy="5470358"/>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p:cNvSpPr/>
          <p:nvPr/>
        </p:nvSpPr>
        <p:spPr>
          <a:xfrm>
            <a:off x="1093087" y="-941008"/>
            <a:ext cx="4178733" cy="4178733"/>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771652" y="477168"/>
            <a:ext cx="9634446" cy="833562"/>
          </a:xfrm>
          <a:prstGeom prst="rect">
            <a:avLst/>
          </a:prstGeom>
        </p:spPr>
        <p:txBody>
          <a:bodyPr wrap="square" lIns="0" tIns="0" rIns="0" bIns="0" anchor="ctr" anchorCtr="0">
            <a:noAutofit/>
          </a:bodyPr>
          <a:lstStyle/>
          <a:p>
            <a:pPr marL="0" marR="0" lvl="0" indent="0" algn="l" defTabSz="914400" rtl="0" eaLnBrk="1" fontAlgn="auto" latinLnBrk="0" hangingPunct="1">
              <a:lnSpc>
                <a:spcPct val="115740"/>
              </a:lnSpc>
              <a:spcBef>
                <a:spcPts val="0"/>
              </a:spcBef>
              <a:spcAft>
                <a:spcPts val="0"/>
              </a:spcAft>
              <a:buClrTx/>
              <a:buSzTx/>
              <a:buFontTx/>
              <a:buNone/>
              <a:tabLst/>
              <a:defRPr/>
            </a:pPr>
            <a:r>
              <a:rPr kumimoji="0" lang="en-US" sz="7200" b="0" i="0" u="none" strike="noStrike" kern="1200" cap="none" spc="0" normalizeH="0" baseline="0" noProof="0">
                <a:ln w="0"/>
                <a:solidFill>
                  <a:srgbClr val="FFFFFF"/>
                </a:solidFill>
                <a:effectLst/>
                <a:uLnTx/>
                <a:uFillTx/>
                <a:latin typeface="Calibri "/>
                <a:ea typeface="Calibri Light" charset="0"/>
                <a:cs typeface="Calibri Light" charset="0"/>
              </a:rPr>
              <a:t>School / Daycare</a:t>
            </a:r>
            <a:endParaRPr lang="en-US"/>
          </a:p>
        </p:txBody>
      </p:sp>
      <p:sp>
        <p:nvSpPr>
          <p:cNvPr id="29" name="Oval 28"/>
          <p:cNvSpPr/>
          <p:nvPr/>
        </p:nvSpPr>
        <p:spPr>
          <a:xfrm>
            <a:off x="2181679" y="1485847"/>
            <a:ext cx="939799" cy="93979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30</a:t>
            </a:r>
          </a:p>
        </p:txBody>
      </p:sp>
      <p:sp>
        <p:nvSpPr>
          <p:cNvPr id="33" name="Oval 32"/>
          <p:cNvSpPr/>
          <p:nvPr/>
        </p:nvSpPr>
        <p:spPr>
          <a:xfrm>
            <a:off x="4491741" y="1485847"/>
            <a:ext cx="939799" cy="939799"/>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20</a:t>
            </a:r>
          </a:p>
        </p:txBody>
      </p:sp>
      <p:sp>
        <p:nvSpPr>
          <p:cNvPr id="36" name="Oval 35"/>
          <p:cNvSpPr/>
          <p:nvPr/>
        </p:nvSpPr>
        <p:spPr>
          <a:xfrm>
            <a:off x="6853184" y="1485847"/>
            <a:ext cx="939799" cy="93979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
        <p:nvSpPr>
          <p:cNvPr id="39" name="Oval 38"/>
          <p:cNvSpPr/>
          <p:nvPr/>
        </p:nvSpPr>
        <p:spPr>
          <a:xfrm>
            <a:off x="9163246" y="1485847"/>
            <a:ext cx="939799" cy="939799"/>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0</a:t>
            </a:r>
          </a:p>
        </p:txBody>
      </p:sp>
      <p:sp>
        <p:nvSpPr>
          <p:cNvPr id="40" name="TextBox 39">
            <a:extLst>
              <a:ext uri="{FF2B5EF4-FFF2-40B4-BE49-F238E27FC236}">
                <a16:creationId xmlns:a16="http://schemas.microsoft.com/office/drawing/2014/main" id="{CB48D094-4164-461D-AA5A-58D071DC76DE}"/>
              </a:ext>
            </a:extLst>
          </p:cNvPr>
          <p:cNvSpPr txBox="1"/>
          <p:nvPr/>
        </p:nvSpPr>
        <p:spPr>
          <a:xfrm>
            <a:off x="8539090"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MINIMAL/NO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No disruption in functioning</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grpSp>
        <p:nvGrpSpPr>
          <p:cNvPr id="3" name="Group 2">
            <a:extLst>
              <a:ext uri="{FF2B5EF4-FFF2-40B4-BE49-F238E27FC236}">
                <a16:creationId xmlns:a16="http://schemas.microsoft.com/office/drawing/2014/main" id="{33BBE54E-0562-460A-8BD4-1B9DCBC76D6F}"/>
              </a:ext>
            </a:extLst>
          </p:cNvPr>
          <p:cNvGrpSpPr/>
          <p:nvPr/>
        </p:nvGrpSpPr>
        <p:grpSpPr>
          <a:xfrm>
            <a:off x="111125" y="4456384"/>
            <a:ext cx="12065127" cy="2283253"/>
            <a:chOff x="111125" y="4456384"/>
            <a:chExt cx="12065127" cy="2283253"/>
          </a:xfrm>
        </p:grpSpPr>
        <p:grpSp>
          <p:nvGrpSpPr>
            <p:cNvPr id="45" name="Group 44"/>
            <p:cNvGrpSpPr/>
            <p:nvPr/>
          </p:nvGrpSpPr>
          <p:grpSpPr>
            <a:xfrm>
              <a:off x="208089" y="4496499"/>
              <a:ext cx="11968163" cy="2243138"/>
              <a:chOff x="111125" y="4560888"/>
              <a:chExt cx="11968163" cy="2243138"/>
            </a:xfrm>
            <a:solidFill>
              <a:schemeClr val="accent1">
                <a:lumMod val="75000"/>
              </a:schemeClr>
            </a:solidFill>
          </p:grpSpPr>
          <p:sp>
            <p:nvSpPr>
              <p:cNvPr id="46" name="Freeform 4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p:cNvGrpSpPr/>
            <p:nvPr/>
          </p:nvGrpSpPr>
          <p:grpSpPr>
            <a:xfrm>
              <a:off x="111125" y="4456384"/>
              <a:ext cx="11968163" cy="2243138"/>
              <a:chOff x="111125" y="4560888"/>
              <a:chExt cx="11968163" cy="2243138"/>
            </a:xfrm>
          </p:grpSpPr>
          <p:sp>
            <p:nvSpPr>
              <p:cNvPr id="6" name="Freeform 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8" name="TextBox 97">
            <a:extLst>
              <a:ext uri="{FF2B5EF4-FFF2-40B4-BE49-F238E27FC236}">
                <a16:creationId xmlns:a16="http://schemas.microsoft.com/office/drawing/2014/main" id="{9507A697-BD77-4BC1-BA4E-96A81FDA72BD}"/>
              </a:ext>
            </a:extLst>
          </p:cNvPr>
          <p:cNvSpPr txBox="1"/>
          <p:nvPr/>
        </p:nvSpPr>
        <p:spPr>
          <a:xfrm>
            <a:off x="1574641"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Severe disruption or incapacitation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99" name="TextBox 98">
            <a:extLst>
              <a:ext uri="{FF2B5EF4-FFF2-40B4-BE49-F238E27FC236}">
                <a16:creationId xmlns:a16="http://schemas.microsoft.com/office/drawing/2014/main" id="{A833EDF5-881D-494C-9DB3-17EB78BD8955}"/>
              </a:ext>
            </a:extLst>
          </p:cNvPr>
          <p:cNvSpPr txBox="1"/>
          <p:nvPr/>
        </p:nvSpPr>
        <p:spPr>
          <a:xfrm>
            <a:off x="3910724"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Major or persistent disruption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0" name="TextBox 99">
            <a:extLst>
              <a:ext uri="{FF2B5EF4-FFF2-40B4-BE49-F238E27FC236}">
                <a16:creationId xmlns:a16="http://schemas.microsoft.com/office/drawing/2014/main" id="{4A8FF1EB-EEA5-456C-A7B7-E2C8369C8184}"/>
              </a:ext>
            </a:extLst>
          </p:cNvPr>
          <p:cNvSpPr txBox="1"/>
          <p:nvPr/>
        </p:nvSpPr>
        <p:spPr>
          <a:xfrm>
            <a:off x="6246146"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Significant problems or distress</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B435306-3049-4F3E-A656-43A9CD990BAC}"/>
              </a:ext>
            </a:extLst>
          </p:cNvPr>
          <p:cNvSpPr txBox="1"/>
          <p:nvPr/>
        </p:nvSpPr>
        <p:spPr>
          <a:xfrm>
            <a:off x="6123143" y="4827002"/>
            <a:ext cx="5663979" cy="1846659"/>
          </a:xfrm>
          <a:prstGeom prst="rect">
            <a:avLst/>
          </a:prstGeom>
          <a:noFill/>
        </p:spPr>
        <p:txBody>
          <a:bodyPr wrap="square" rtlCol="0">
            <a:spAutoFit/>
          </a:bodyPr>
          <a:lstStyle/>
          <a:p>
            <a:pPr marL="5715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Attendance</a:t>
            </a:r>
          </a:p>
          <a:p>
            <a:pPr marL="5715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Learning achievement</a:t>
            </a:r>
          </a:p>
          <a:p>
            <a:pPr marL="5715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Interactions with classmates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B7C385A-ABF7-4212-B7AA-64D1B71E6E2D}"/>
              </a:ext>
            </a:extLst>
          </p:cNvPr>
          <p:cNvSpPr/>
          <p:nvPr/>
        </p:nvSpPr>
        <p:spPr>
          <a:xfrm>
            <a:off x="-3350949" y="27828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CA175604-2302-4115-85AD-C014A2AF0131}"/>
              </a:ext>
            </a:extLst>
          </p:cNvPr>
          <p:cNvSpPr txBox="1"/>
          <p:nvPr/>
        </p:nvSpPr>
        <p:spPr>
          <a:xfrm>
            <a:off x="1789682" y="4892978"/>
            <a:ext cx="6515650" cy="1846659"/>
          </a:xfrm>
          <a:prstGeom prst="rect">
            <a:avLst/>
          </a:prstGeom>
          <a:noFill/>
        </p:spPr>
        <p:txBody>
          <a:bodyPr wrap="square" rtlCol="0">
            <a:spAutoFit/>
          </a:bodyPr>
          <a:lstStyle/>
          <a:p>
            <a:pPr marL="1485900" marR="0" lvl="2"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Attention</a:t>
            </a:r>
          </a:p>
          <a:p>
            <a:pPr marL="1028700"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Following directions</a:t>
            </a:r>
          </a:p>
          <a:p>
            <a:pPr marL="57150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Adhering to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3B2C90E-2808-4E9D-8B7D-1FF80B0719EA}"/>
              </a:ext>
            </a:extLst>
          </p:cNvPr>
          <p:cNvSpPr/>
          <p:nvPr/>
        </p:nvSpPr>
        <p:spPr>
          <a:xfrm>
            <a:off x="1311402" y="3620181"/>
            <a:ext cx="9634446" cy="833562"/>
          </a:xfrm>
          <a:prstGeom prst="rect">
            <a:avLst/>
          </a:prstGeom>
        </p:spPr>
        <p:txBody>
          <a:bodyPr wrap="square" lIns="0" tIns="0" rIns="0" bIns="0" anchor="ctr" anchorCtr="0">
            <a:normAutofit fontScale="77500" lnSpcReduction="20000"/>
          </a:bodyPr>
          <a:lstStyle/>
          <a:p>
            <a:pPr marL="0" marR="0" lvl="0" indent="0" algn="ctr" defTabSz="914400" rtl="0" eaLnBrk="1" fontAlgn="auto" latinLnBrk="0" hangingPunct="1">
              <a:lnSpc>
                <a:spcPct val="173611"/>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Behaviors to Assess</a:t>
            </a:r>
            <a:endParaRPr lang="en-US"/>
          </a:p>
        </p:txBody>
      </p:sp>
      <p:pic>
        <p:nvPicPr>
          <p:cNvPr id="13" name="Picture 12">
            <a:extLst>
              <a:ext uri="{FF2B5EF4-FFF2-40B4-BE49-F238E27FC236}">
                <a16:creationId xmlns:a16="http://schemas.microsoft.com/office/drawing/2014/main" id="{44B61CE6-6E13-45FB-9FCA-CDA218A88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2278" y="3124416"/>
            <a:ext cx="2246267" cy="1825092"/>
          </a:xfrm>
          <a:prstGeom prst="rect">
            <a:avLst/>
          </a:prstGeom>
        </p:spPr>
      </p:pic>
      <p:pic>
        <p:nvPicPr>
          <p:cNvPr id="16" name="Picture 15">
            <a:extLst>
              <a:ext uri="{FF2B5EF4-FFF2-40B4-BE49-F238E27FC236}">
                <a16:creationId xmlns:a16="http://schemas.microsoft.com/office/drawing/2014/main" id="{B4C562D0-D474-4D4F-9622-A8ED086FF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915470" y="5022781"/>
            <a:ext cx="609197" cy="1485847"/>
          </a:xfrm>
          <a:prstGeom prst="rect">
            <a:avLst/>
          </a:prstGeom>
        </p:spPr>
      </p:pic>
    </p:spTree>
    <p:extLst>
      <p:ext uri="{BB962C8B-B14F-4D97-AF65-F5344CB8AC3E}">
        <p14:creationId xmlns:p14="http://schemas.microsoft.com/office/powerpoint/2010/main" val="15425549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#5</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5 year old child frequently shares thoughts that are disorganized and not relevant to situation, more than other children of the same age.</a:t>
            </a:r>
          </a:p>
          <a:p>
            <a:pPr marL="0" indent="0" algn="ctr">
              <a:buNone/>
            </a:pPr>
            <a:r>
              <a:rPr lang="en-US" sz="8000"/>
              <a:t>20</a:t>
            </a:r>
          </a:p>
          <a:p>
            <a:pPr marL="0" indent="0">
              <a:buNone/>
            </a:pPr>
            <a:r>
              <a:rPr lang="en-US" sz="3500"/>
              <a:t>Item: 170</a:t>
            </a:r>
          </a:p>
          <a:p>
            <a:pPr marL="0" indent="0">
              <a:buNone/>
            </a:pPr>
            <a:r>
              <a:rPr lang="en-US" sz="3500"/>
              <a:t>Rationale: Communications are disorganized; more than other kids same age</a:t>
            </a:r>
          </a:p>
          <a:p>
            <a:pPr marL="0" indent="0">
              <a:buNone/>
            </a:pPr>
            <a:endParaRPr lang="en-US"/>
          </a:p>
        </p:txBody>
      </p:sp>
    </p:spTree>
    <p:extLst>
      <p:ext uri="{BB962C8B-B14F-4D97-AF65-F5344CB8AC3E}">
        <p14:creationId xmlns:p14="http://schemas.microsoft.com/office/powerpoint/2010/main" val="319086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#6</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10000"/>
          </a:bodyPr>
          <a:lstStyle/>
          <a:p>
            <a:pPr marL="0" indent="0">
              <a:buNone/>
            </a:pPr>
            <a:r>
              <a:rPr lang="en-US" sz="4000"/>
              <a:t>6 year old expresses that others are out to get him, blames explosive behaviors on command voices, and states that he sees aliens when he looks outside. </a:t>
            </a:r>
          </a:p>
          <a:p>
            <a:pPr marL="0" indent="0" algn="ctr">
              <a:buNone/>
            </a:pPr>
            <a:r>
              <a:rPr lang="en-US" sz="8000"/>
              <a:t>30</a:t>
            </a:r>
          </a:p>
          <a:p>
            <a:pPr marL="0" indent="0">
              <a:buNone/>
            </a:pPr>
            <a:r>
              <a:rPr lang="en-US" sz="3500"/>
              <a:t>Item: 164</a:t>
            </a:r>
          </a:p>
          <a:p>
            <a:pPr marL="0" indent="0">
              <a:buNone/>
            </a:pPr>
            <a:r>
              <a:rPr lang="en-US" sz="3500"/>
              <a:t>Rationale:  Strange or bizarre behavior indicating an inability to distinguish fantasy from reality)</a:t>
            </a:r>
          </a:p>
          <a:p>
            <a:pPr marL="0" indent="0">
              <a:buNone/>
            </a:pPr>
            <a:endParaRPr lang="en-US"/>
          </a:p>
        </p:txBody>
      </p:sp>
    </p:spTree>
    <p:extLst>
      <p:ext uri="{BB962C8B-B14F-4D97-AF65-F5344CB8AC3E}">
        <p14:creationId xmlns:p14="http://schemas.microsoft.com/office/powerpoint/2010/main" val="324655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#7</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a:bodyPr>
          <a:lstStyle/>
          <a:p>
            <a:pPr marL="0" indent="0">
              <a:buNone/>
            </a:pPr>
            <a:r>
              <a:rPr lang="en-US" sz="4000"/>
              <a:t>4 year old frequently eats pencil erasers</a:t>
            </a:r>
          </a:p>
          <a:p>
            <a:pPr marL="0" indent="0" algn="ctr">
              <a:buNone/>
            </a:pPr>
            <a:r>
              <a:rPr lang="en-US" sz="8000"/>
              <a:t>20</a:t>
            </a:r>
          </a:p>
          <a:p>
            <a:pPr marL="0" indent="0">
              <a:buNone/>
            </a:pPr>
            <a:r>
              <a:rPr lang="en-US" sz="3500"/>
              <a:t>Item: 171</a:t>
            </a:r>
          </a:p>
          <a:p>
            <a:pPr marL="0" indent="0">
              <a:buNone/>
            </a:pPr>
            <a:r>
              <a:rPr lang="en-US" sz="3500"/>
              <a:t>Rationale: Frequent and strange or odd behavior (eats non-food items, smears feces)</a:t>
            </a:r>
          </a:p>
          <a:p>
            <a:pPr marL="0" indent="0">
              <a:buNone/>
            </a:pPr>
            <a:endParaRPr lang="en-US"/>
          </a:p>
        </p:txBody>
      </p:sp>
    </p:spTree>
    <p:extLst>
      <p:ext uri="{BB962C8B-B14F-4D97-AF65-F5344CB8AC3E}">
        <p14:creationId xmlns:p14="http://schemas.microsoft.com/office/powerpoint/2010/main" val="58281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503349" y="26304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p:cNvSpPr/>
          <p:nvPr/>
        </p:nvSpPr>
        <p:spPr>
          <a:xfrm>
            <a:off x="8581277" y="1010752"/>
            <a:ext cx="5470358" cy="5470358"/>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p:cNvSpPr/>
          <p:nvPr/>
        </p:nvSpPr>
        <p:spPr>
          <a:xfrm>
            <a:off x="1093087" y="-941008"/>
            <a:ext cx="4178733" cy="4178733"/>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771651" y="477168"/>
            <a:ext cx="9955545" cy="833562"/>
          </a:xfrm>
          <a:prstGeom prst="rect">
            <a:avLst/>
          </a:prstGeom>
        </p:spPr>
        <p:txBody>
          <a:bodyPr wrap="square" lIns="0" tIns="0" rIns="0" bIns="0" anchor="ctr" anchorCtr="0">
            <a:no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7200" b="0" i="0" u="none" strike="noStrike" kern="1200" cap="none" spc="0" normalizeH="0" baseline="0" noProof="0">
                <a:ln w="0"/>
                <a:solidFill>
                  <a:srgbClr val="FFFFFF"/>
                </a:solidFill>
                <a:effectLst/>
                <a:uLnTx/>
                <a:uFillTx/>
                <a:latin typeface="Calibri "/>
                <a:ea typeface="Calibri Light" charset="0"/>
                <a:cs typeface="Calibri Light" charset="0"/>
              </a:rPr>
              <a:t>Caregiver: </a:t>
            </a:r>
            <a:r>
              <a:rPr kumimoji="0" lang="en-US" sz="6000" b="0" i="0" u="none" strike="noStrike" kern="1200" cap="none" spc="0" normalizeH="0" baseline="0" noProof="0">
                <a:ln w="0"/>
                <a:solidFill>
                  <a:srgbClr val="FFFFFF"/>
                </a:solidFill>
                <a:effectLst/>
                <a:uLnTx/>
                <a:uFillTx/>
                <a:latin typeface="Calibri "/>
                <a:ea typeface="Calibri Light" charset="0"/>
                <a:cs typeface="Calibri Light" charset="0"/>
              </a:rPr>
              <a:t>Material Needs</a:t>
            </a:r>
          </a:p>
        </p:txBody>
      </p:sp>
      <p:sp>
        <p:nvSpPr>
          <p:cNvPr id="29" name="Oval 28"/>
          <p:cNvSpPr/>
          <p:nvPr/>
        </p:nvSpPr>
        <p:spPr>
          <a:xfrm>
            <a:off x="2181679" y="1485847"/>
            <a:ext cx="939799" cy="93979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30</a:t>
            </a:r>
          </a:p>
        </p:txBody>
      </p:sp>
      <p:sp>
        <p:nvSpPr>
          <p:cNvPr id="33" name="Oval 32"/>
          <p:cNvSpPr/>
          <p:nvPr/>
        </p:nvSpPr>
        <p:spPr>
          <a:xfrm>
            <a:off x="4491741" y="1485847"/>
            <a:ext cx="939799" cy="939799"/>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20</a:t>
            </a:r>
          </a:p>
        </p:txBody>
      </p:sp>
      <p:sp>
        <p:nvSpPr>
          <p:cNvPr id="36" name="Oval 35"/>
          <p:cNvSpPr/>
          <p:nvPr/>
        </p:nvSpPr>
        <p:spPr>
          <a:xfrm>
            <a:off x="6853184" y="1485847"/>
            <a:ext cx="939799" cy="93979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
        <p:nvSpPr>
          <p:cNvPr id="39" name="Oval 38"/>
          <p:cNvSpPr/>
          <p:nvPr/>
        </p:nvSpPr>
        <p:spPr>
          <a:xfrm>
            <a:off x="9163246" y="1485847"/>
            <a:ext cx="939799" cy="939799"/>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0</a:t>
            </a:r>
          </a:p>
        </p:txBody>
      </p:sp>
      <p:sp>
        <p:nvSpPr>
          <p:cNvPr id="40" name="TextBox 39">
            <a:extLst>
              <a:ext uri="{FF2B5EF4-FFF2-40B4-BE49-F238E27FC236}">
                <a16:creationId xmlns:a16="http://schemas.microsoft.com/office/drawing/2014/main" id="{CB48D094-4164-461D-AA5A-58D071DC76DE}"/>
              </a:ext>
            </a:extLst>
          </p:cNvPr>
          <p:cNvSpPr txBox="1"/>
          <p:nvPr/>
        </p:nvSpPr>
        <p:spPr>
          <a:xfrm>
            <a:off x="8539090"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MINIMAL/NO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No disruption in functioning</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grpSp>
        <p:nvGrpSpPr>
          <p:cNvPr id="3" name="Group 2">
            <a:extLst>
              <a:ext uri="{FF2B5EF4-FFF2-40B4-BE49-F238E27FC236}">
                <a16:creationId xmlns:a16="http://schemas.microsoft.com/office/drawing/2014/main" id="{33BBE54E-0562-460A-8BD4-1B9DCBC76D6F}"/>
              </a:ext>
            </a:extLst>
          </p:cNvPr>
          <p:cNvGrpSpPr/>
          <p:nvPr/>
        </p:nvGrpSpPr>
        <p:grpSpPr>
          <a:xfrm>
            <a:off x="111125" y="4456384"/>
            <a:ext cx="12065127" cy="2283253"/>
            <a:chOff x="111125" y="4456384"/>
            <a:chExt cx="12065127" cy="2283253"/>
          </a:xfrm>
        </p:grpSpPr>
        <p:grpSp>
          <p:nvGrpSpPr>
            <p:cNvPr id="45" name="Group 44"/>
            <p:cNvGrpSpPr/>
            <p:nvPr/>
          </p:nvGrpSpPr>
          <p:grpSpPr>
            <a:xfrm>
              <a:off x="208089" y="4496499"/>
              <a:ext cx="11968163" cy="2243138"/>
              <a:chOff x="111125" y="4560888"/>
              <a:chExt cx="11968163" cy="2243138"/>
            </a:xfrm>
            <a:solidFill>
              <a:schemeClr val="accent1">
                <a:lumMod val="75000"/>
              </a:schemeClr>
            </a:solidFill>
          </p:grpSpPr>
          <p:sp>
            <p:nvSpPr>
              <p:cNvPr id="46" name="Freeform 4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p:cNvGrpSpPr/>
            <p:nvPr/>
          </p:nvGrpSpPr>
          <p:grpSpPr>
            <a:xfrm>
              <a:off x="111125" y="4456384"/>
              <a:ext cx="11968163" cy="2243138"/>
              <a:chOff x="111125" y="4560888"/>
              <a:chExt cx="11968163" cy="2243138"/>
            </a:xfrm>
          </p:grpSpPr>
          <p:sp>
            <p:nvSpPr>
              <p:cNvPr id="6" name="Freeform 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8" name="TextBox 97">
            <a:extLst>
              <a:ext uri="{FF2B5EF4-FFF2-40B4-BE49-F238E27FC236}">
                <a16:creationId xmlns:a16="http://schemas.microsoft.com/office/drawing/2014/main" id="{9507A697-BD77-4BC1-BA4E-96A81FDA72BD}"/>
              </a:ext>
            </a:extLst>
          </p:cNvPr>
          <p:cNvSpPr txBox="1"/>
          <p:nvPr/>
        </p:nvSpPr>
        <p:spPr>
          <a:xfrm>
            <a:off x="1574641"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Severe disruption or incapacitation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99" name="TextBox 98">
            <a:extLst>
              <a:ext uri="{FF2B5EF4-FFF2-40B4-BE49-F238E27FC236}">
                <a16:creationId xmlns:a16="http://schemas.microsoft.com/office/drawing/2014/main" id="{A833EDF5-881D-494C-9DB3-17EB78BD8955}"/>
              </a:ext>
            </a:extLst>
          </p:cNvPr>
          <p:cNvSpPr txBox="1"/>
          <p:nvPr/>
        </p:nvSpPr>
        <p:spPr>
          <a:xfrm>
            <a:off x="3910724"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Major or persistent disruption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0" name="TextBox 99">
            <a:extLst>
              <a:ext uri="{FF2B5EF4-FFF2-40B4-BE49-F238E27FC236}">
                <a16:creationId xmlns:a16="http://schemas.microsoft.com/office/drawing/2014/main" id="{4A8FF1EB-EEA5-456C-A7B7-E2C8369C8184}"/>
              </a:ext>
            </a:extLst>
          </p:cNvPr>
          <p:cNvSpPr txBox="1"/>
          <p:nvPr/>
        </p:nvSpPr>
        <p:spPr>
          <a:xfrm>
            <a:off x="6246146"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Significant problems or distress</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B435306-3049-4F3E-A656-43A9CD990BAC}"/>
              </a:ext>
            </a:extLst>
          </p:cNvPr>
          <p:cNvSpPr txBox="1"/>
          <p:nvPr/>
        </p:nvSpPr>
        <p:spPr>
          <a:xfrm>
            <a:off x="5886390" y="4862707"/>
            <a:ext cx="5663979" cy="1538883"/>
          </a:xfrm>
          <a:prstGeom prst="rect">
            <a:avLst/>
          </a:prstGeom>
          <a:noFill/>
        </p:spPr>
        <p:txBody>
          <a:bodyPr wrap="square" rtlCol="0">
            <a:spAutoFit/>
          </a:bodyPr>
          <a:lstStyle/>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Medical care</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Neighborhood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B7C385A-ABF7-4212-B7AA-64D1B71E6E2D}"/>
              </a:ext>
            </a:extLst>
          </p:cNvPr>
          <p:cNvSpPr/>
          <p:nvPr/>
        </p:nvSpPr>
        <p:spPr>
          <a:xfrm>
            <a:off x="-3314467" y="2750614"/>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CA175604-2302-4115-85AD-C014A2AF0131}"/>
              </a:ext>
            </a:extLst>
          </p:cNvPr>
          <p:cNvSpPr txBox="1"/>
          <p:nvPr/>
        </p:nvSpPr>
        <p:spPr>
          <a:xfrm>
            <a:off x="1714500" y="4892978"/>
            <a:ext cx="6590831" cy="1846659"/>
          </a:xfrm>
          <a:prstGeom prst="rect">
            <a:avLst/>
          </a:prstGeom>
          <a:noFill/>
        </p:spPr>
        <p:txBody>
          <a:bodyPr wrap="square" rtlCol="0">
            <a:spAutoFit/>
          </a:bodyPr>
          <a:lstStyle/>
          <a:p>
            <a:pPr marL="1485900" marR="0" lvl="2"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Stable housing</a:t>
            </a:r>
          </a:p>
          <a:p>
            <a:pPr marL="1028700"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Balanced nutrition</a:t>
            </a:r>
          </a:p>
          <a:p>
            <a:pPr marL="57150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Appropriate clothing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3B2C90E-2808-4E9D-8B7D-1FF80B0719EA}"/>
              </a:ext>
            </a:extLst>
          </p:cNvPr>
          <p:cNvSpPr/>
          <p:nvPr/>
        </p:nvSpPr>
        <p:spPr>
          <a:xfrm>
            <a:off x="1311402" y="3620181"/>
            <a:ext cx="9634446" cy="833562"/>
          </a:xfrm>
          <a:prstGeom prst="rect">
            <a:avLst/>
          </a:prstGeom>
        </p:spPr>
        <p:txBody>
          <a:bodyPr wrap="square" lIns="0" tIns="0" rIns="0" bIns="0" anchor="ctr" anchorCtr="0">
            <a:normAutofit/>
          </a:bodyPr>
          <a:lstStyle/>
          <a:p>
            <a:pPr marL="0" marR="0" lvl="0" indent="0" algn="ctr" defTabSz="914400" rtl="0" eaLnBrk="1" fontAlgn="auto" latinLnBrk="0" hangingPunct="1">
              <a:lnSpc>
                <a:spcPts val="6500"/>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Assess access to:</a:t>
            </a:r>
          </a:p>
        </p:txBody>
      </p:sp>
    </p:spTree>
    <p:extLst>
      <p:ext uri="{BB962C8B-B14F-4D97-AF65-F5344CB8AC3E}">
        <p14:creationId xmlns:p14="http://schemas.microsoft.com/office/powerpoint/2010/main" val="20929203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E8D-A0E5-4D34-B8FE-F2AC08B8C970}"/>
              </a:ext>
            </a:extLst>
          </p:cNvPr>
          <p:cNvSpPr>
            <a:spLocks noGrp="1"/>
          </p:cNvSpPr>
          <p:nvPr>
            <p:ph type="title"/>
          </p:nvPr>
        </p:nvSpPr>
        <p:spPr/>
        <p:txBody>
          <a:bodyPr/>
          <a:lstStyle/>
          <a:p>
            <a:r>
              <a:rPr lang="en-US" b="1">
                <a:solidFill>
                  <a:schemeClr val="bg1"/>
                </a:solidFill>
              </a:rPr>
              <a:t>Preamble – Caregiver Scales</a:t>
            </a:r>
          </a:p>
        </p:txBody>
      </p:sp>
      <p:sp>
        <p:nvSpPr>
          <p:cNvPr id="3" name="Content Placeholder 2">
            <a:extLst>
              <a:ext uri="{FF2B5EF4-FFF2-40B4-BE49-F238E27FC236}">
                <a16:creationId xmlns:a16="http://schemas.microsoft.com/office/drawing/2014/main" id="{0D433FB8-8CE7-4EA9-B817-55C0D2950FD2}"/>
              </a:ext>
            </a:extLst>
          </p:cNvPr>
          <p:cNvSpPr>
            <a:spLocks noGrp="1"/>
          </p:cNvSpPr>
          <p:nvPr>
            <p:ph idx="1"/>
          </p:nvPr>
        </p:nvSpPr>
        <p:spPr>
          <a:xfrm>
            <a:off x="985838" y="1825624"/>
            <a:ext cx="6834187" cy="4818063"/>
          </a:xfrm>
        </p:spPr>
        <p:txBody>
          <a:bodyPr/>
          <a:lstStyle/>
          <a:p>
            <a:pPr>
              <a:spcBef>
                <a:spcPts val="0"/>
              </a:spcBef>
              <a:spcAft>
                <a:spcPts val="1800"/>
              </a:spcAft>
            </a:pPr>
            <a:r>
              <a:rPr lang="en-US"/>
              <a:t>Reflects on caregiver resources &amp; caregiving environment</a:t>
            </a:r>
          </a:p>
          <a:p>
            <a:pPr>
              <a:spcBef>
                <a:spcPts val="0"/>
              </a:spcBef>
              <a:spcAft>
                <a:spcPts val="1800"/>
              </a:spcAft>
            </a:pPr>
            <a:r>
              <a:rPr lang="en-US"/>
              <a:t>Consider all caregivers within the home</a:t>
            </a:r>
          </a:p>
          <a:p>
            <a:pPr>
              <a:spcBef>
                <a:spcPts val="0"/>
              </a:spcBef>
              <a:spcAft>
                <a:spcPts val="1800"/>
              </a:spcAft>
            </a:pPr>
            <a:r>
              <a:rPr lang="en-US"/>
              <a:t>Not necessarily a reflection of “good” or “bad” parenting</a:t>
            </a:r>
          </a:p>
          <a:p>
            <a:pPr>
              <a:spcBef>
                <a:spcPts val="0"/>
              </a:spcBef>
              <a:spcAft>
                <a:spcPts val="1800"/>
              </a:spcAft>
            </a:pPr>
            <a:r>
              <a:rPr lang="en-US"/>
              <a:t>Often factors are beyond the caregiver’s immediate control, or the child’s needs are simply too great for the environment currently available </a:t>
            </a:r>
          </a:p>
          <a:p>
            <a:endParaRPr lang="en-US"/>
          </a:p>
        </p:txBody>
      </p:sp>
      <p:pic>
        <p:nvPicPr>
          <p:cNvPr id="6" name="Picture 5">
            <a:extLst>
              <a:ext uri="{FF2B5EF4-FFF2-40B4-BE49-F238E27FC236}">
                <a16:creationId xmlns:a16="http://schemas.microsoft.com/office/drawing/2014/main" id="{76D90AC1-A59D-427F-8D10-C2C3D4080A59}"/>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743826" y="2810567"/>
            <a:ext cx="4201954" cy="4382741"/>
          </a:xfrm>
          <a:prstGeom prst="rect">
            <a:avLst/>
          </a:prstGeom>
        </p:spPr>
      </p:pic>
    </p:spTree>
    <p:extLst>
      <p:ext uri="{BB962C8B-B14F-4D97-AF65-F5344CB8AC3E}">
        <p14:creationId xmlns:p14="http://schemas.microsoft.com/office/powerpoint/2010/main" val="21845357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20466" y="3312250"/>
            <a:ext cx="5470358" cy="5470358"/>
          </a:xfrm>
          <a:prstGeom prst="ellipse">
            <a:avLst/>
          </a:prstGeom>
          <a:solidFill>
            <a:schemeClr val="accent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p:cNvSpPr/>
          <p:nvPr/>
        </p:nvSpPr>
        <p:spPr>
          <a:xfrm>
            <a:off x="8769860" y="3891123"/>
            <a:ext cx="4178733" cy="4178733"/>
          </a:xfrm>
          <a:prstGeom prst="ellipse">
            <a:avLst/>
          </a:prstGeom>
          <a:solidFill>
            <a:schemeClr val="accent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p:cNvSpPr/>
          <p:nvPr/>
        </p:nvSpPr>
        <p:spPr>
          <a:xfrm>
            <a:off x="2247810" y="-1719773"/>
            <a:ext cx="7490682" cy="7490682"/>
          </a:xfrm>
          <a:prstGeom prst="ellipse">
            <a:avLst/>
          </a:prstGeom>
          <a:solidFill>
            <a:schemeClr val="accent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528DDB3-9444-42FB-B20E-3F45A9E08DC4}"/>
              </a:ext>
            </a:extLst>
          </p:cNvPr>
          <p:cNvSpPr/>
          <p:nvPr/>
        </p:nvSpPr>
        <p:spPr>
          <a:xfrm>
            <a:off x="843721" y="107718"/>
            <a:ext cx="10608099" cy="858568"/>
          </a:xfrm>
          <a:prstGeom prst="rect">
            <a:avLst/>
          </a:prstGeom>
        </p:spPr>
        <p:txBody>
          <a:bodyPr wrap="square" lIns="0" tIns="0" rIns="0" bIns="0" anchor="ctr" anchorCtr="0">
            <a:normAutofit/>
          </a:bodyPr>
          <a:lstStyle/>
          <a:p>
            <a:pPr marL="0" marR="0" lvl="0" indent="0" algn="ctr" defTabSz="914400" rtl="0" eaLnBrk="1" fontAlgn="auto" latinLnBrk="0" hangingPunct="1">
              <a:lnSpc>
                <a:spcPts val="6500"/>
              </a:lnSpc>
              <a:spcBef>
                <a:spcPts val="0"/>
              </a:spcBef>
              <a:spcAft>
                <a:spcPts val="0"/>
              </a:spcAft>
              <a:buClrTx/>
              <a:buSzTx/>
              <a:buFontTx/>
              <a:buNone/>
              <a:tabLst/>
              <a:defRPr/>
            </a:pPr>
            <a:r>
              <a:rPr kumimoji="0" lang="en-US" sz="4400" b="0" i="0" u="none" strike="noStrike" kern="1200" cap="none" spc="0" normalizeH="0" baseline="0" noProof="0">
                <a:ln w="0"/>
                <a:solidFill>
                  <a:srgbClr val="FFFFFF"/>
                </a:solidFill>
                <a:effectLst/>
                <a:uLnTx/>
                <a:uFillTx/>
                <a:latin typeface="Calibri "/>
                <a:ea typeface="Calibri Light" charset="0"/>
                <a:cs typeface="Calibri Light" charset="0"/>
              </a:rPr>
              <a:t>Separate but identical scales for:</a:t>
            </a:r>
          </a:p>
        </p:txBody>
      </p:sp>
      <p:sp>
        <p:nvSpPr>
          <p:cNvPr id="10" name="Oval 9">
            <a:extLst>
              <a:ext uri="{FF2B5EF4-FFF2-40B4-BE49-F238E27FC236}">
                <a16:creationId xmlns:a16="http://schemas.microsoft.com/office/drawing/2014/main" id="{D99E0748-A718-4EB9-99B0-4CEFE6421A14}"/>
              </a:ext>
            </a:extLst>
          </p:cNvPr>
          <p:cNvSpPr/>
          <p:nvPr/>
        </p:nvSpPr>
        <p:spPr>
          <a:xfrm>
            <a:off x="2360676" y="1149699"/>
            <a:ext cx="2140098" cy="2140098"/>
          </a:xfrm>
          <a:prstGeom prst="ellipse">
            <a:avLst/>
          </a:prstGeom>
          <a:solidFill>
            <a:schemeClr val="accent3"/>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EE17ACB-348A-4B4B-AAC6-99CF148149BD}"/>
              </a:ext>
            </a:extLst>
          </p:cNvPr>
          <p:cNvSpPr/>
          <p:nvPr/>
        </p:nvSpPr>
        <p:spPr>
          <a:xfrm>
            <a:off x="5047597" y="1654211"/>
            <a:ext cx="2140098" cy="2140098"/>
          </a:xfrm>
          <a:prstGeom prst="ellipse">
            <a:avLst/>
          </a:prstGeom>
          <a:solidFill>
            <a:schemeClr val="accent1">
              <a:lumMod val="5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90B4FA0-001F-43E5-A61A-87AE5B79E182}"/>
              </a:ext>
            </a:extLst>
          </p:cNvPr>
          <p:cNvSpPr/>
          <p:nvPr/>
        </p:nvSpPr>
        <p:spPr>
          <a:xfrm>
            <a:off x="7582809" y="2748925"/>
            <a:ext cx="2140098" cy="2140098"/>
          </a:xfrm>
          <a:prstGeom prst="ellipse">
            <a:avLst/>
          </a:prstGeom>
          <a:solidFill>
            <a:schemeClr val="accent4"/>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15308F0-F7D6-403A-939B-4D7CF0ED51B3}"/>
              </a:ext>
            </a:extLst>
          </p:cNvPr>
          <p:cNvSpPr txBox="1"/>
          <p:nvPr/>
        </p:nvSpPr>
        <p:spPr>
          <a:xfrm>
            <a:off x="2247810" y="3485818"/>
            <a:ext cx="2365829" cy="3105686"/>
          </a:xfrm>
          <a:prstGeom prst="rect">
            <a:avLst/>
          </a:prstGeom>
          <a:noFill/>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Primary Family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26581">
                  <a:lumMod val="50000"/>
                </a:srgbClr>
              </a:solidFill>
              <a:effectLst/>
              <a:uLnTx/>
              <a:uFillTx/>
              <a:latin typeface="Calibri "/>
              <a:ea typeface="Calibri Light" charset="0"/>
              <a:cs typeface="Calibri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26581">
                    <a:lumMod val="50000"/>
                  </a:srgbClr>
                </a:solidFill>
                <a:effectLst/>
                <a:uLnTx/>
                <a:uFillTx/>
                <a:latin typeface="Calibri "/>
                <a:ea typeface="Calibri Light" charset="0"/>
                <a:cs typeface="Calibri Light" charset="0"/>
              </a:rPr>
              <a:t>Parent(s) who is rearing the child or with whom the child lives most of the time (e.g., biological parent, adoptive parent, grandmother)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26581">
                    <a:lumMod val="50000"/>
                  </a:srgbClr>
                </a:solidFill>
                <a:effectLst/>
                <a:uLnTx/>
                <a:uFillTx/>
                <a:latin typeface="Calibri "/>
                <a:ea typeface="Calibri Light" charset="0"/>
                <a:cs typeface="Calibri Light" charset="0"/>
              </a:rPr>
              <a:t>Where the child was before treatment and where the child will return.  If more than one parent in the home, rate greater level of impairment.</a:t>
            </a:r>
          </a:p>
        </p:txBody>
      </p:sp>
      <p:sp>
        <p:nvSpPr>
          <p:cNvPr id="15" name="TextBox 14">
            <a:extLst>
              <a:ext uri="{FF2B5EF4-FFF2-40B4-BE49-F238E27FC236}">
                <a16:creationId xmlns:a16="http://schemas.microsoft.com/office/drawing/2014/main" id="{00F3AEAB-FE29-4FC8-8F41-7D8DEE203834}"/>
              </a:ext>
            </a:extLst>
          </p:cNvPr>
          <p:cNvSpPr txBox="1"/>
          <p:nvPr/>
        </p:nvSpPr>
        <p:spPr>
          <a:xfrm>
            <a:off x="4930822" y="4042619"/>
            <a:ext cx="2365829" cy="2603026"/>
          </a:xfrm>
          <a:prstGeom prst="rect">
            <a:avLst/>
          </a:prstGeom>
          <a:noFill/>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Non-custodial Caregiver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26581">
                  <a:lumMod val="50000"/>
                </a:srgbClr>
              </a:solidFill>
              <a:effectLst/>
              <a:uLnTx/>
              <a:uFillTx/>
              <a:latin typeface="Calibri "/>
              <a:ea typeface="Calibri Light" charset="0"/>
              <a:cs typeface="Calibri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26581">
                    <a:lumMod val="50000"/>
                  </a:srgbClr>
                </a:solidFill>
                <a:effectLst/>
                <a:uLnTx/>
                <a:uFillTx/>
                <a:latin typeface="Calibri "/>
                <a:ea typeface="Calibri Light" charset="0"/>
                <a:cs typeface="Calibri Light" charset="0"/>
              </a:rPr>
              <a:t>Parent(s) who has a psychological impact on the child yet is non-custodial or is not living in the same home as the child</a:t>
            </a:r>
          </a:p>
        </p:txBody>
      </p:sp>
      <p:sp>
        <p:nvSpPr>
          <p:cNvPr id="17" name="TextBox 16">
            <a:extLst>
              <a:ext uri="{FF2B5EF4-FFF2-40B4-BE49-F238E27FC236}">
                <a16:creationId xmlns:a16="http://schemas.microsoft.com/office/drawing/2014/main" id="{D973DC8D-2032-4A7A-9712-00E479E8DA5A}"/>
              </a:ext>
            </a:extLst>
          </p:cNvPr>
          <p:cNvSpPr txBox="1"/>
          <p:nvPr/>
        </p:nvSpPr>
        <p:spPr>
          <a:xfrm>
            <a:off x="7469943" y="5101431"/>
            <a:ext cx="2365829" cy="1522370"/>
          </a:xfrm>
          <a:prstGeom prst="rect">
            <a:avLst/>
          </a:prstGeom>
          <a:noFill/>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Surrogate Family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26581">
                  <a:lumMod val="50000"/>
                </a:srgbClr>
              </a:solidFill>
              <a:effectLst/>
              <a:uLnTx/>
              <a:uFillTx/>
              <a:latin typeface="Calibri "/>
              <a:ea typeface="Calibri Light" charset="0"/>
              <a:cs typeface="Calibri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26581">
                    <a:lumMod val="50000"/>
                  </a:srgbClr>
                </a:solidFill>
                <a:effectLst/>
                <a:uLnTx/>
                <a:uFillTx/>
                <a:latin typeface="Calibri "/>
                <a:ea typeface="Calibri Light" charset="0"/>
                <a:cs typeface="Calibri Light" charset="0"/>
              </a:rPr>
              <a:t>Person(s) substituting as parent(s), such as foster parent(s)</a:t>
            </a:r>
          </a:p>
        </p:txBody>
      </p:sp>
      <p:sp>
        <p:nvSpPr>
          <p:cNvPr id="20" name="Freeform 9"/>
          <p:cNvSpPr>
            <a:spLocks/>
          </p:cNvSpPr>
          <p:nvPr/>
        </p:nvSpPr>
        <p:spPr bwMode="auto">
          <a:xfrm flipH="1">
            <a:off x="10099411" y="341027"/>
            <a:ext cx="2092589" cy="6128542"/>
          </a:xfrm>
          <a:custGeom>
            <a:avLst/>
            <a:gdLst/>
            <a:ahLst/>
            <a:cxnLst/>
            <a:rect l="l" t="t" r="r" b="b"/>
            <a:pathLst>
              <a:path w="2092589" h="6128542">
                <a:moveTo>
                  <a:pt x="59514" y="5841339"/>
                </a:moveTo>
                <a:cubicBezTo>
                  <a:pt x="40348" y="5842107"/>
                  <a:pt x="20321" y="5845680"/>
                  <a:pt x="0" y="5851813"/>
                </a:cubicBezTo>
                <a:lnTo>
                  <a:pt x="0" y="5899811"/>
                </a:lnTo>
                <a:cubicBezTo>
                  <a:pt x="46031" y="5875581"/>
                  <a:pt x="93545" y="5858937"/>
                  <a:pt x="136956" y="5856190"/>
                </a:cubicBezTo>
                <a:cubicBezTo>
                  <a:pt x="130183" y="5853469"/>
                  <a:pt x="123249" y="5851145"/>
                  <a:pt x="116284" y="5848844"/>
                </a:cubicBezTo>
                <a:cubicBezTo>
                  <a:pt x="98654" y="5842802"/>
                  <a:pt x="79555" y="5840536"/>
                  <a:pt x="59514" y="5841339"/>
                </a:cubicBezTo>
                <a:close/>
                <a:moveTo>
                  <a:pt x="1820535" y="2066646"/>
                </a:moveTo>
                <a:cubicBezTo>
                  <a:pt x="1914562" y="2187483"/>
                  <a:pt x="1844042" y="2501659"/>
                  <a:pt x="1867548" y="2574162"/>
                </a:cubicBezTo>
                <a:lnTo>
                  <a:pt x="1866469" y="2581266"/>
                </a:lnTo>
                <a:cubicBezTo>
                  <a:pt x="1861488" y="2583413"/>
                  <a:pt x="1839634" y="2489576"/>
                  <a:pt x="1808782" y="2404990"/>
                </a:cubicBezTo>
                <a:cubicBezTo>
                  <a:pt x="1773521" y="2864170"/>
                  <a:pt x="1620726" y="3105844"/>
                  <a:pt x="1644234" y="3299182"/>
                </a:cubicBezTo>
                <a:cubicBezTo>
                  <a:pt x="1667739" y="3625442"/>
                  <a:pt x="1761768" y="3806699"/>
                  <a:pt x="1867548" y="3915452"/>
                </a:cubicBezTo>
                <a:cubicBezTo>
                  <a:pt x="2067356" y="4108791"/>
                  <a:pt x="2008590" y="4290047"/>
                  <a:pt x="1808782" y="4338381"/>
                </a:cubicBezTo>
                <a:cubicBezTo>
                  <a:pt x="1620726" y="4386716"/>
                  <a:pt x="1726507" y="4580055"/>
                  <a:pt x="1750014" y="4761310"/>
                </a:cubicBezTo>
                <a:cubicBezTo>
                  <a:pt x="1761768" y="4870064"/>
                  <a:pt x="1691246" y="4882147"/>
                  <a:pt x="1620726" y="4942566"/>
                </a:cubicBezTo>
                <a:cubicBezTo>
                  <a:pt x="1655987" y="4990901"/>
                  <a:pt x="1655987" y="5027152"/>
                  <a:pt x="1655987" y="5087570"/>
                </a:cubicBezTo>
                <a:cubicBezTo>
                  <a:pt x="1655987" y="5135905"/>
                  <a:pt x="1632480" y="5172156"/>
                  <a:pt x="1585466" y="5220492"/>
                </a:cubicBezTo>
                <a:cubicBezTo>
                  <a:pt x="1514944" y="5317161"/>
                  <a:pt x="1432672" y="5341329"/>
                  <a:pt x="1409164" y="5389663"/>
                </a:cubicBezTo>
                <a:cubicBezTo>
                  <a:pt x="1385657" y="5462166"/>
                  <a:pt x="1303382" y="5583002"/>
                  <a:pt x="1303382" y="5703839"/>
                </a:cubicBezTo>
                <a:cubicBezTo>
                  <a:pt x="1303382" y="5909222"/>
                  <a:pt x="1138897" y="6114606"/>
                  <a:pt x="845167" y="6114669"/>
                </a:cubicBezTo>
                <a:cubicBezTo>
                  <a:pt x="875991" y="6123872"/>
                  <a:pt x="903805" y="6128542"/>
                  <a:pt x="928125" y="6128542"/>
                </a:cubicBezTo>
                <a:cubicBezTo>
                  <a:pt x="1221960" y="6128542"/>
                  <a:pt x="1386508" y="5923119"/>
                  <a:pt x="1386508" y="5717697"/>
                </a:cubicBezTo>
                <a:cubicBezTo>
                  <a:pt x="1386508" y="5596860"/>
                  <a:pt x="1468783" y="5476024"/>
                  <a:pt x="1492290" y="5403521"/>
                </a:cubicBezTo>
                <a:cubicBezTo>
                  <a:pt x="1515798" y="5355187"/>
                  <a:pt x="1598070" y="5331019"/>
                  <a:pt x="1668592" y="5234350"/>
                </a:cubicBezTo>
                <a:cubicBezTo>
                  <a:pt x="1715606" y="5186014"/>
                  <a:pt x="1739113" y="5149763"/>
                  <a:pt x="1739113" y="5101428"/>
                </a:cubicBezTo>
                <a:cubicBezTo>
                  <a:pt x="1739113" y="5041010"/>
                  <a:pt x="1739113" y="5004759"/>
                  <a:pt x="1703852" y="4956424"/>
                </a:cubicBezTo>
                <a:cubicBezTo>
                  <a:pt x="1774372" y="4896005"/>
                  <a:pt x="1844894" y="4883922"/>
                  <a:pt x="1833140" y="4775168"/>
                </a:cubicBezTo>
                <a:cubicBezTo>
                  <a:pt x="1809633" y="4593913"/>
                  <a:pt x="1703852" y="4400574"/>
                  <a:pt x="1891908" y="4352239"/>
                </a:cubicBezTo>
                <a:cubicBezTo>
                  <a:pt x="2091716" y="4303905"/>
                  <a:pt x="2150482" y="4122649"/>
                  <a:pt x="1950674" y="3929310"/>
                </a:cubicBezTo>
                <a:cubicBezTo>
                  <a:pt x="1844894" y="3820557"/>
                  <a:pt x="1750865" y="3639300"/>
                  <a:pt x="1727360" y="3313040"/>
                </a:cubicBezTo>
                <a:cubicBezTo>
                  <a:pt x="1703852" y="3119702"/>
                  <a:pt x="1856647" y="2878028"/>
                  <a:pt x="1891908" y="2418848"/>
                </a:cubicBezTo>
                <a:cubicBezTo>
                  <a:pt x="1922760" y="2503434"/>
                  <a:pt x="1944614" y="2597271"/>
                  <a:pt x="1949595" y="2595124"/>
                </a:cubicBezTo>
                <a:lnTo>
                  <a:pt x="1950674" y="2588020"/>
                </a:lnTo>
                <a:cubicBezTo>
                  <a:pt x="1935441" y="2541036"/>
                  <a:pt x="1959694" y="2392564"/>
                  <a:pt x="1952472" y="2261015"/>
                </a:cubicBezTo>
                <a:cubicBezTo>
                  <a:pt x="1917274" y="2187208"/>
                  <a:pt x="1867442" y="2126927"/>
                  <a:pt x="1820535" y="2066646"/>
                </a:cubicBezTo>
                <a:close/>
                <a:moveTo>
                  <a:pt x="0" y="0"/>
                </a:moveTo>
                <a:lnTo>
                  <a:pt x="0" y="7623"/>
                </a:lnTo>
                <a:cubicBezTo>
                  <a:pt x="167417" y="51661"/>
                  <a:pt x="324862" y="107584"/>
                  <a:pt x="468888" y="169506"/>
                </a:cubicBezTo>
                <a:cubicBezTo>
                  <a:pt x="715710" y="266175"/>
                  <a:pt x="950779" y="399095"/>
                  <a:pt x="1174095" y="592435"/>
                </a:cubicBezTo>
                <a:cubicBezTo>
                  <a:pt x="1585314" y="972930"/>
                  <a:pt x="1978546" y="1529074"/>
                  <a:pt x="2007702" y="2228524"/>
                </a:cubicBezTo>
                <a:cubicBezTo>
                  <a:pt x="2060218" y="2311210"/>
                  <a:pt x="2094369" y="2411067"/>
                  <a:pt x="2079962" y="2551768"/>
                </a:cubicBezTo>
                <a:cubicBezTo>
                  <a:pt x="2173990" y="1705909"/>
                  <a:pt x="1727360" y="1041306"/>
                  <a:pt x="1257221" y="606293"/>
                </a:cubicBezTo>
                <a:cubicBezTo>
                  <a:pt x="1033905" y="412953"/>
                  <a:pt x="798836" y="280033"/>
                  <a:pt x="552014" y="183364"/>
                </a:cubicBezTo>
                <a:cubicBezTo>
                  <a:pt x="384311" y="111262"/>
                  <a:pt x="198414" y="47294"/>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5"/>
          <p:cNvSpPr>
            <a:spLocks/>
          </p:cNvSpPr>
          <p:nvPr/>
        </p:nvSpPr>
        <p:spPr bwMode="auto">
          <a:xfrm flipH="1">
            <a:off x="0" y="460914"/>
            <a:ext cx="1737680" cy="6058601"/>
          </a:xfrm>
          <a:custGeom>
            <a:avLst/>
            <a:gdLst/>
            <a:ahLst/>
            <a:cxnLst/>
            <a:rect l="l" t="t" r="r" b="b"/>
            <a:pathLst>
              <a:path w="1737680" h="6058601">
                <a:moveTo>
                  <a:pt x="666943" y="1198814"/>
                </a:moveTo>
                <a:cubicBezTo>
                  <a:pt x="635323" y="1213891"/>
                  <a:pt x="604387" y="1230272"/>
                  <a:pt x="574866" y="1248556"/>
                </a:cubicBezTo>
                <a:cubicBezTo>
                  <a:pt x="394309" y="1661341"/>
                  <a:pt x="327288" y="2107347"/>
                  <a:pt x="518531" y="2577539"/>
                </a:cubicBezTo>
                <a:cubicBezTo>
                  <a:pt x="645339" y="2891239"/>
                  <a:pt x="753314" y="3140354"/>
                  <a:pt x="534853" y="3368380"/>
                </a:cubicBezTo>
                <a:cubicBezTo>
                  <a:pt x="317647" y="3597724"/>
                  <a:pt x="32644" y="3842884"/>
                  <a:pt x="468310" y="4106498"/>
                </a:cubicBezTo>
                <a:cubicBezTo>
                  <a:pt x="568752" y="4230396"/>
                  <a:pt x="434411" y="4458422"/>
                  <a:pt x="468310" y="4511145"/>
                </a:cubicBezTo>
                <a:cubicBezTo>
                  <a:pt x="502209" y="4563868"/>
                  <a:pt x="568752" y="4704901"/>
                  <a:pt x="685516" y="4774758"/>
                </a:cubicBezTo>
                <a:cubicBezTo>
                  <a:pt x="602651" y="4915792"/>
                  <a:pt x="534853" y="4950061"/>
                  <a:pt x="602651" y="5038372"/>
                </a:cubicBezTo>
                <a:cubicBezTo>
                  <a:pt x="669194" y="5126683"/>
                  <a:pt x="769636" y="5249263"/>
                  <a:pt x="753314" y="5443019"/>
                </a:cubicBezTo>
                <a:cubicBezTo>
                  <a:pt x="735737" y="5635457"/>
                  <a:pt x="819857" y="5881935"/>
                  <a:pt x="1137504" y="5987381"/>
                </a:cubicBezTo>
                <a:cubicBezTo>
                  <a:pt x="1278101" y="6033869"/>
                  <a:pt x="1506306" y="6056531"/>
                  <a:pt x="1737680" y="6058601"/>
                </a:cubicBezTo>
                <a:lnTo>
                  <a:pt x="1737680" y="6029610"/>
                </a:lnTo>
                <a:cubicBezTo>
                  <a:pt x="1535849" y="6023036"/>
                  <a:pt x="1344330" y="6000578"/>
                  <a:pt x="1220629" y="5959676"/>
                </a:cubicBezTo>
                <a:cubicBezTo>
                  <a:pt x="902982" y="5854230"/>
                  <a:pt x="818862" y="5607752"/>
                  <a:pt x="836439" y="5415314"/>
                </a:cubicBezTo>
                <a:cubicBezTo>
                  <a:pt x="852761" y="5221558"/>
                  <a:pt x="752319" y="5098978"/>
                  <a:pt x="685776" y="5010667"/>
                </a:cubicBezTo>
                <a:cubicBezTo>
                  <a:pt x="617978" y="4922356"/>
                  <a:pt x="685776" y="4888087"/>
                  <a:pt x="768641" y="4747053"/>
                </a:cubicBezTo>
                <a:cubicBezTo>
                  <a:pt x="651877" y="4677196"/>
                  <a:pt x="585334" y="4536163"/>
                  <a:pt x="551435" y="4483440"/>
                </a:cubicBezTo>
                <a:cubicBezTo>
                  <a:pt x="517536" y="4430717"/>
                  <a:pt x="651877" y="4202691"/>
                  <a:pt x="551435" y="4078793"/>
                </a:cubicBezTo>
                <a:cubicBezTo>
                  <a:pt x="115769" y="3815179"/>
                  <a:pt x="400772" y="3570019"/>
                  <a:pt x="617978" y="3340675"/>
                </a:cubicBezTo>
                <a:cubicBezTo>
                  <a:pt x="836439" y="3112649"/>
                  <a:pt x="728464" y="2863534"/>
                  <a:pt x="601656" y="2549834"/>
                </a:cubicBezTo>
                <a:cubicBezTo>
                  <a:pt x="407050" y="2071375"/>
                  <a:pt x="479870" y="1617960"/>
                  <a:pt x="666943" y="1198814"/>
                </a:cubicBezTo>
                <a:close/>
                <a:moveTo>
                  <a:pt x="617978" y="881160"/>
                </a:moveTo>
                <a:cubicBezTo>
                  <a:pt x="559681" y="913596"/>
                  <a:pt x="503211" y="952711"/>
                  <a:pt x="451141" y="994011"/>
                </a:cubicBezTo>
                <a:cubicBezTo>
                  <a:pt x="182964" y="1268746"/>
                  <a:pt x="91482" y="1409942"/>
                  <a:pt x="0" y="1681253"/>
                </a:cubicBezTo>
                <a:cubicBezTo>
                  <a:pt x="35" y="1681212"/>
                  <a:pt x="42974" y="1631033"/>
                  <a:pt x="116599" y="1561317"/>
                </a:cubicBezTo>
                <a:cubicBezTo>
                  <a:pt x="208262" y="1322602"/>
                  <a:pt x="320443" y="1178251"/>
                  <a:pt x="617978" y="881160"/>
                </a:cubicBezTo>
                <a:close/>
                <a:moveTo>
                  <a:pt x="1737680" y="0"/>
                </a:moveTo>
                <a:cubicBezTo>
                  <a:pt x="982866" y="249313"/>
                  <a:pt x="247147" y="759978"/>
                  <a:pt x="66543" y="1312194"/>
                </a:cubicBezTo>
                <a:cubicBezTo>
                  <a:pt x="66564" y="1312168"/>
                  <a:pt x="114820" y="1253606"/>
                  <a:pt x="192315" y="1177257"/>
                </a:cubicBezTo>
                <a:cubicBezTo>
                  <a:pt x="417083" y="686827"/>
                  <a:pt x="1061783" y="241574"/>
                  <a:pt x="1737680" y="32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434C014D-0212-4E03-BE27-4968AEE87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524" y="1329060"/>
            <a:ext cx="2253673" cy="1971964"/>
          </a:xfrm>
          <a:prstGeom prst="rect">
            <a:avLst/>
          </a:prstGeom>
        </p:spPr>
      </p:pic>
      <p:pic>
        <p:nvPicPr>
          <p:cNvPr id="37" name="Picture 36">
            <a:extLst>
              <a:ext uri="{FF2B5EF4-FFF2-40B4-BE49-F238E27FC236}">
                <a16:creationId xmlns:a16="http://schemas.microsoft.com/office/drawing/2014/main" id="{DB0E4CFD-ED64-419C-8699-B2EAA47BE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41" y="1984692"/>
            <a:ext cx="1191520" cy="1906431"/>
          </a:xfrm>
          <a:prstGeom prst="rect">
            <a:avLst/>
          </a:prstGeom>
        </p:spPr>
      </p:pic>
      <p:pic>
        <p:nvPicPr>
          <p:cNvPr id="41" name="Picture 40">
            <a:extLst>
              <a:ext uri="{FF2B5EF4-FFF2-40B4-BE49-F238E27FC236}">
                <a16:creationId xmlns:a16="http://schemas.microsoft.com/office/drawing/2014/main" id="{56106E9D-78F0-4AFF-A0CE-083AE7F10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3374847"/>
            <a:ext cx="2295960" cy="1162330"/>
          </a:xfrm>
          <a:prstGeom prst="rect">
            <a:avLst/>
          </a:prstGeom>
        </p:spPr>
      </p:pic>
    </p:spTree>
    <p:extLst>
      <p:ext uri="{BB962C8B-B14F-4D97-AF65-F5344CB8AC3E}">
        <p14:creationId xmlns:p14="http://schemas.microsoft.com/office/powerpoint/2010/main" val="42637230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E4959-0805-46C4-B37D-F85A68249A44}"/>
              </a:ext>
            </a:extLst>
          </p:cNvPr>
          <p:cNvSpPr>
            <a:spLocks noGrp="1"/>
          </p:cNvSpPr>
          <p:nvPr>
            <p:ph type="title"/>
          </p:nvPr>
        </p:nvSpPr>
        <p:spPr/>
        <p:txBody>
          <a:bodyPr/>
          <a:lstStyle/>
          <a:p>
            <a:r>
              <a:rPr lang="en-US"/>
              <a:t>Preamble – Caregiver Material Needs</a:t>
            </a:r>
          </a:p>
        </p:txBody>
      </p:sp>
      <p:sp>
        <p:nvSpPr>
          <p:cNvPr id="3" name="Content Placeholder 2">
            <a:extLst>
              <a:ext uri="{FF2B5EF4-FFF2-40B4-BE49-F238E27FC236}">
                <a16:creationId xmlns:a16="http://schemas.microsoft.com/office/drawing/2014/main" id="{4CA2744E-189F-4D2D-97E3-8F7A7E585629}"/>
              </a:ext>
            </a:extLst>
          </p:cNvPr>
          <p:cNvSpPr>
            <a:spLocks noGrp="1"/>
          </p:cNvSpPr>
          <p:nvPr>
            <p:ph sz="quarter" idx="13"/>
          </p:nvPr>
        </p:nvSpPr>
        <p:spPr>
          <a:xfrm>
            <a:off x="1001704" y="1360113"/>
            <a:ext cx="10396512" cy="2449072"/>
          </a:xfrm>
        </p:spPr>
        <p:txBody>
          <a:bodyPr>
            <a:normAutofit lnSpcReduction="10000"/>
          </a:bodyPr>
          <a:lstStyle/>
          <a:p>
            <a:r>
              <a:rPr lang="en-US"/>
              <a:t>Lack of material needs must negatively impact child’s functioning to be rated.</a:t>
            </a:r>
          </a:p>
          <a:p>
            <a:r>
              <a:rPr lang="en-US"/>
              <a:t>Even in low income bracket, parent may be able to use community and family resources to meet basic needs of child.</a:t>
            </a:r>
          </a:p>
          <a:p>
            <a:r>
              <a:rPr lang="en-US"/>
              <a:t>Needs may not be met because of problems other than poverty (e.g., parent buys alcohol rather than food).</a:t>
            </a:r>
          </a:p>
          <a:p>
            <a:r>
              <a:rPr lang="en-US"/>
              <a:t>Safety issues related to sexual or physical abuse are not rated here.</a:t>
            </a:r>
          </a:p>
        </p:txBody>
      </p:sp>
      <p:pic>
        <p:nvPicPr>
          <p:cNvPr id="5" name="Picture 4">
            <a:extLst>
              <a:ext uri="{FF2B5EF4-FFF2-40B4-BE49-F238E27FC236}">
                <a16:creationId xmlns:a16="http://schemas.microsoft.com/office/drawing/2014/main" id="{473B0FDB-99AB-4359-998A-01DD91790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3778" y="4201493"/>
            <a:ext cx="2805175" cy="2798162"/>
          </a:xfrm>
          <a:prstGeom prst="rect">
            <a:avLst/>
          </a:prstGeom>
        </p:spPr>
      </p:pic>
      <p:sp>
        <p:nvSpPr>
          <p:cNvPr id="6" name="Content Placeholder 2">
            <a:extLst>
              <a:ext uri="{FF2B5EF4-FFF2-40B4-BE49-F238E27FC236}">
                <a16:creationId xmlns:a16="http://schemas.microsoft.com/office/drawing/2014/main" id="{EFFB887E-6C7C-4AE2-B5FB-920A09340DC2}"/>
              </a:ext>
            </a:extLst>
          </p:cNvPr>
          <p:cNvSpPr txBox="1">
            <a:spLocks/>
          </p:cNvSpPr>
          <p:nvPr/>
        </p:nvSpPr>
        <p:spPr>
          <a:xfrm>
            <a:off x="1001704" y="3662490"/>
            <a:ext cx="8308551" cy="3026810"/>
          </a:xfrm>
          <a:prstGeom prst="rect">
            <a:avLst/>
          </a:prstGeom>
        </p:spPr>
        <p:txBody>
          <a:bodyPr vert="horz" lIns="121901" tIns="60950" rIns="121901" bIns="60950" rtlCol="0">
            <a:normAutofit fontScale="92500" lnSpcReduction="20000"/>
          </a:bodyPr>
          <a:lstStyle>
            <a:lvl1pPr marL="230188" indent="-230188" algn="l" defTabSz="914241"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0" indent="0" algn="l" defTabSz="914241" rtl="0" eaLnBrk="1" latinLnBrk="0" hangingPunct="1">
              <a:spcBef>
                <a:spcPct val="20000"/>
              </a:spcBef>
              <a:buFontTx/>
              <a:buNone/>
              <a:defRPr sz="2400" kern="1200">
                <a:solidFill>
                  <a:schemeClr val="bg1">
                    <a:lumMod val="95000"/>
                  </a:schemeClr>
                </a:solidFill>
                <a:latin typeface="+mn-lt"/>
                <a:ea typeface="+mn-ea"/>
                <a:cs typeface="+mn-cs"/>
              </a:defRPr>
            </a:lvl2pPr>
            <a:lvl3pPr marL="1544638" indent="-171450" algn="l" defTabSz="914241" rtl="0" eaLnBrk="1" latinLnBrk="0" hangingPunct="1">
              <a:spcBef>
                <a:spcPct val="20000"/>
              </a:spcBef>
              <a:buFont typeface="Arial" panose="020B0604020202020204" pitchFamily="34" charset="0"/>
              <a:buChar char="•"/>
              <a:defRPr sz="2400" kern="1200">
                <a:solidFill>
                  <a:schemeClr val="accent3">
                    <a:lumMod val="60000"/>
                    <a:lumOff val="40000"/>
                  </a:schemeClr>
                </a:solidFill>
                <a:latin typeface="+mn-lt"/>
                <a:ea typeface="+mn-ea"/>
                <a:cs typeface="+mn-cs"/>
              </a:defRPr>
            </a:lvl3pPr>
            <a:lvl4pPr marL="0" indent="0" algn="l" defTabSz="914241" rtl="0" eaLnBrk="1" latinLnBrk="0" hangingPunct="1">
              <a:spcBef>
                <a:spcPct val="20000"/>
              </a:spcBef>
              <a:buFontTx/>
              <a:buNone/>
              <a:defRPr sz="2400" kern="1200">
                <a:solidFill>
                  <a:schemeClr val="bg1">
                    <a:lumMod val="95000"/>
                  </a:schemeClr>
                </a:solidFill>
                <a:latin typeface="+mn-lt"/>
                <a:ea typeface="+mn-ea"/>
                <a:cs typeface="+mn-cs"/>
              </a:defRPr>
            </a:lvl4pPr>
            <a:lvl5pPr marL="914400" indent="-169863" algn="l" defTabSz="914241" rtl="0" eaLnBrk="1" latinLnBrk="0" hangingPunct="1">
              <a:spcBef>
                <a:spcPct val="20000"/>
              </a:spcBef>
              <a:buFont typeface="Arial" panose="020B0604020202020204" pitchFamily="34" charset="0"/>
              <a:buChar char="•"/>
              <a:defRPr sz="2400" kern="1200">
                <a:solidFill>
                  <a:srgbClr val="92D050"/>
                </a:solidFill>
                <a:latin typeface="+mn-lt"/>
                <a:ea typeface="+mn-ea"/>
                <a:cs typeface="+mn-cs"/>
              </a:defRPr>
            </a:lvl5pPr>
            <a:lvl6pPr marL="2514161" indent="-228561"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2" indent="-228561"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2" indent="-228561"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6" indent="-228561"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241"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Basic material needs include:</a:t>
            </a:r>
          </a:p>
          <a:p>
            <a:pPr marL="742950" marR="0" lvl="2" indent="-230188" algn="l" defTabSz="914241"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a:ea typeface="+mn-ea"/>
                <a:cs typeface="+mn-cs"/>
              </a:rPr>
              <a:t>Food</a:t>
            </a:r>
            <a:r>
              <a:rPr kumimoji="0" lang="en-US" sz="2400" b="0" i="0" u="none" strike="noStrike" kern="1200" cap="none" spc="0" normalizeH="0" baseline="0" noProof="0">
                <a:ln>
                  <a:noFill/>
                </a:ln>
                <a:solidFill>
                  <a:srgbClr val="149FBE">
                    <a:lumMod val="60000"/>
                    <a:lumOff val="40000"/>
                  </a:srgbClr>
                </a:solidFill>
                <a:effectLst/>
                <a:uLnTx/>
                <a:uFillTx/>
                <a:latin typeface="Calibri"/>
                <a:ea typeface="+mn-ea"/>
                <a:cs typeface="+mn-cs"/>
              </a:rPr>
              <a:t> (i.e. balanced diet)</a:t>
            </a:r>
          </a:p>
          <a:p>
            <a:pPr marL="742950" marR="0" lvl="2" indent="-230188" algn="l" defTabSz="914241"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a:ea typeface="+mn-ea"/>
                <a:cs typeface="+mn-cs"/>
              </a:rPr>
              <a:t>Housing</a:t>
            </a:r>
            <a:r>
              <a:rPr kumimoji="0" lang="en-US" sz="2400" b="0" i="0" u="none" strike="noStrike" kern="1200" cap="none" spc="0" normalizeH="0" baseline="0" noProof="0">
                <a:ln>
                  <a:noFill/>
                </a:ln>
                <a:solidFill>
                  <a:srgbClr val="149FBE">
                    <a:lumMod val="60000"/>
                    <a:lumOff val="40000"/>
                  </a:srgbClr>
                </a:solidFill>
                <a:effectLst/>
                <a:uLnTx/>
                <a:uFillTx/>
                <a:latin typeface="Calibri"/>
                <a:ea typeface="+mn-ea"/>
                <a:cs typeface="+mn-cs"/>
              </a:rPr>
              <a:t> (i.e. a home that is free from major safety hazards, provides adequate privacy)</a:t>
            </a:r>
          </a:p>
          <a:p>
            <a:pPr marL="742950" marR="0" lvl="2" indent="-230188" algn="l" defTabSz="914241"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a:ea typeface="+mn-ea"/>
                <a:cs typeface="+mn-cs"/>
              </a:rPr>
              <a:t>Clothing</a:t>
            </a:r>
            <a:r>
              <a:rPr kumimoji="0" lang="en-US" sz="2400" b="0" i="0" u="none" strike="noStrike" kern="1200" cap="none" spc="0" normalizeH="0" baseline="0" noProof="0">
                <a:ln>
                  <a:noFill/>
                </a:ln>
                <a:solidFill>
                  <a:srgbClr val="149FBE">
                    <a:lumMod val="60000"/>
                    <a:lumOff val="40000"/>
                  </a:srgbClr>
                </a:solidFill>
                <a:effectLst/>
                <a:uLnTx/>
                <a:uFillTx/>
                <a:latin typeface="Calibri"/>
                <a:ea typeface="+mn-ea"/>
                <a:cs typeface="+mn-cs"/>
              </a:rPr>
              <a:t> (i.e. appropriate for the weather)</a:t>
            </a:r>
          </a:p>
          <a:p>
            <a:pPr marL="742950" marR="0" lvl="2" indent="-230188" algn="l" defTabSz="914241"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a:ea typeface="+mn-ea"/>
                <a:cs typeface="+mn-cs"/>
              </a:rPr>
              <a:t>Medical attention </a:t>
            </a:r>
            <a:r>
              <a:rPr kumimoji="0" lang="en-US" sz="2400" b="0" i="0" u="none" strike="noStrike" kern="1200" cap="none" spc="0" normalizeH="0" baseline="0" noProof="0">
                <a:ln>
                  <a:noFill/>
                </a:ln>
                <a:solidFill>
                  <a:srgbClr val="149FBE">
                    <a:lumMod val="60000"/>
                    <a:lumOff val="40000"/>
                  </a:srgbClr>
                </a:solidFill>
                <a:effectLst/>
                <a:uLnTx/>
                <a:uFillTx/>
                <a:latin typeface="Calibri"/>
                <a:ea typeface="+mn-ea"/>
                <a:cs typeface="+mn-cs"/>
              </a:rPr>
              <a:t>(i.e. immunizations, care when sick)</a:t>
            </a:r>
          </a:p>
          <a:p>
            <a:pPr marL="742950" marR="0" lvl="2" indent="-230188" algn="l" defTabSz="914241"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a:ea typeface="+mn-ea"/>
                <a:cs typeface="+mn-cs"/>
              </a:rPr>
              <a:t>Safety</a:t>
            </a:r>
            <a:r>
              <a:rPr kumimoji="0" lang="en-US" sz="2400" b="0" i="0" u="none" strike="noStrike" kern="1200" cap="none" spc="0" normalizeH="0" baseline="0" noProof="0">
                <a:ln>
                  <a:noFill/>
                </a:ln>
                <a:solidFill>
                  <a:srgbClr val="149FBE">
                    <a:lumMod val="60000"/>
                    <a:lumOff val="40000"/>
                  </a:srgbClr>
                </a:solidFill>
                <a:effectLst/>
                <a:uLnTx/>
                <a:uFillTx/>
                <a:latin typeface="Calibri"/>
                <a:ea typeface="+mn-ea"/>
                <a:cs typeface="+mn-cs"/>
              </a:rPr>
              <a:t> (i.e. live in a neighborhood that is reasonably safe; street violence and drug dealing are not immediately present or common)</a:t>
            </a:r>
          </a:p>
          <a:p>
            <a:pPr marL="230188" marR="0" lvl="0" indent="-230188" algn="l" defTabSz="914241"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926923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Caregiver: Material Needs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185  </a:t>
                      </a:r>
                      <a:r>
                        <a:rPr lang="en-US">
                          <a:solidFill>
                            <a:schemeClr val="bg1"/>
                          </a:solidFill>
                        </a:rPr>
                        <a:t>Child’s needs are not being met such that severe risk to health or welfare of child is likely</a:t>
                      </a:r>
                    </a:p>
                    <a:p>
                      <a:pPr marL="91440" indent="0" algn="ctr">
                        <a:buFont typeface="+mj-lt"/>
                        <a:buNone/>
                      </a:pPr>
                      <a:endParaRPr lang="en-US">
                        <a:solidFill>
                          <a:schemeClr val="bg1"/>
                        </a:solidFill>
                      </a:endParaRP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187 </a:t>
                      </a:r>
                      <a:r>
                        <a:rPr lang="en-US"/>
                        <a:t> </a:t>
                      </a:r>
                      <a:r>
                        <a:rPr lang="en-US">
                          <a:solidFill>
                            <a:schemeClr val="bg1"/>
                          </a:solidFill>
                        </a:rPr>
                        <a:t>Frequent negative impact on child’s functioning </a:t>
                      </a:r>
                    </a:p>
                    <a:p>
                      <a:pPr marL="91440" algn="ctr"/>
                      <a:endParaRPr lang="en-US">
                        <a:solidFill>
                          <a:schemeClr val="bg1"/>
                        </a:solidFill>
                      </a:endParaRPr>
                    </a:p>
                    <a:p>
                      <a:pPr marL="91440" algn="ctr"/>
                      <a:r>
                        <a:rPr lang="en-US">
                          <a:solidFill>
                            <a:srgbClr val="92D050"/>
                          </a:solidFill>
                        </a:rPr>
                        <a:t>187 </a:t>
                      </a:r>
                      <a:r>
                        <a:rPr lang="en-US">
                          <a:solidFill>
                            <a:schemeClr val="bg1"/>
                          </a:solidFill>
                        </a:rPr>
                        <a:t> A major disruption in the child’s functioning</a:t>
                      </a:r>
                    </a:p>
                  </a:txBody>
                  <a:tcPr/>
                </a:tc>
                <a:tc>
                  <a:txBody>
                    <a:bodyPr/>
                    <a:lstStyle/>
                    <a:p>
                      <a:pPr marL="91440" algn="ctr"/>
                      <a:r>
                        <a:rPr lang="en-US">
                          <a:solidFill>
                            <a:srgbClr val="92D050"/>
                          </a:solidFill>
                        </a:rPr>
                        <a:t>189</a:t>
                      </a:r>
                      <a:r>
                        <a:rPr lang="en-US">
                          <a:solidFill>
                            <a:schemeClr val="bg1"/>
                          </a:solidFill>
                        </a:rPr>
                        <a:t> Occasional negative impact on the child’s functioning</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4B0578C4-27DA-414C-80BB-AD601A41B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87" y="4397708"/>
            <a:ext cx="3810000" cy="2381250"/>
          </a:xfrm>
          <a:prstGeom prst="rect">
            <a:avLst/>
          </a:prstGeom>
        </p:spPr>
      </p:pic>
    </p:spTree>
    <p:extLst>
      <p:ext uri="{BB962C8B-B14F-4D97-AF65-F5344CB8AC3E}">
        <p14:creationId xmlns:p14="http://schemas.microsoft.com/office/powerpoint/2010/main" val="29710871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503349" y="26304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p:cNvSpPr/>
          <p:nvPr/>
        </p:nvSpPr>
        <p:spPr>
          <a:xfrm>
            <a:off x="8581277" y="1010752"/>
            <a:ext cx="5470358" cy="5470358"/>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p:cNvSpPr/>
          <p:nvPr/>
        </p:nvSpPr>
        <p:spPr>
          <a:xfrm>
            <a:off x="1093087" y="-941008"/>
            <a:ext cx="4178733" cy="4178733"/>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771652" y="477168"/>
            <a:ext cx="11066562" cy="833562"/>
          </a:xfrm>
          <a:prstGeom prst="rect">
            <a:avLst/>
          </a:prstGeom>
        </p:spPr>
        <p:txBody>
          <a:bodyPr wrap="square" lIns="0" tIns="0" rIns="0" bIns="0" anchor="ctr" anchorCtr="0">
            <a:no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7200" b="0" i="0" u="none" strike="noStrike" kern="1200" cap="none" spc="0" normalizeH="0" baseline="0" noProof="0">
                <a:ln w="0"/>
                <a:solidFill>
                  <a:srgbClr val="FFFFFF"/>
                </a:solidFill>
                <a:effectLst/>
                <a:uLnTx/>
                <a:uFillTx/>
                <a:latin typeface="Calibri "/>
                <a:ea typeface="Calibri Light" charset="0"/>
                <a:cs typeface="Calibri Light" charset="0"/>
              </a:rPr>
              <a:t>Caregiver: </a:t>
            </a:r>
            <a:r>
              <a:rPr kumimoji="0" lang="en-US" sz="6000" b="0" i="0" u="none" strike="noStrike" kern="1200" cap="none" spc="0" normalizeH="0" baseline="0" noProof="0">
                <a:ln w="0"/>
                <a:solidFill>
                  <a:srgbClr val="FFFFFF"/>
                </a:solidFill>
                <a:effectLst/>
                <a:uLnTx/>
                <a:uFillTx/>
                <a:latin typeface="Calibri "/>
                <a:ea typeface="Calibri Light" charset="0"/>
                <a:cs typeface="Calibri Light" charset="0"/>
              </a:rPr>
              <a:t>Family/Social Support</a:t>
            </a:r>
          </a:p>
        </p:txBody>
      </p:sp>
      <p:sp>
        <p:nvSpPr>
          <p:cNvPr id="29" name="Oval 28"/>
          <p:cNvSpPr/>
          <p:nvPr/>
        </p:nvSpPr>
        <p:spPr>
          <a:xfrm>
            <a:off x="2181679" y="1485847"/>
            <a:ext cx="939799" cy="93979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30</a:t>
            </a:r>
          </a:p>
        </p:txBody>
      </p:sp>
      <p:sp>
        <p:nvSpPr>
          <p:cNvPr id="33" name="Oval 32"/>
          <p:cNvSpPr/>
          <p:nvPr/>
        </p:nvSpPr>
        <p:spPr>
          <a:xfrm>
            <a:off x="4491741" y="1485847"/>
            <a:ext cx="939799" cy="939799"/>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20</a:t>
            </a:r>
          </a:p>
        </p:txBody>
      </p:sp>
      <p:sp>
        <p:nvSpPr>
          <p:cNvPr id="36" name="Oval 35"/>
          <p:cNvSpPr/>
          <p:nvPr/>
        </p:nvSpPr>
        <p:spPr>
          <a:xfrm>
            <a:off x="6853184" y="1485847"/>
            <a:ext cx="939799" cy="93979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
        <p:nvSpPr>
          <p:cNvPr id="39" name="Oval 38"/>
          <p:cNvSpPr/>
          <p:nvPr/>
        </p:nvSpPr>
        <p:spPr>
          <a:xfrm>
            <a:off x="9163246" y="1485847"/>
            <a:ext cx="939799" cy="939799"/>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0</a:t>
            </a:r>
          </a:p>
        </p:txBody>
      </p:sp>
      <p:sp>
        <p:nvSpPr>
          <p:cNvPr id="40" name="TextBox 39">
            <a:extLst>
              <a:ext uri="{FF2B5EF4-FFF2-40B4-BE49-F238E27FC236}">
                <a16:creationId xmlns:a16="http://schemas.microsoft.com/office/drawing/2014/main" id="{CB48D094-4164-461D-AA5A-58D071DC76DE}"/>
              </a:ext>
            </a:extLst>
          </p:cNvPr>
          <p:cNvSpPr txBox="1"/>
          <p:nvPr/>
        </p:nvSpPr>
        <p:spPr>
          <a:xfrm>
            <a:off x="8539090"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MINIMAL/NO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No disruption in functioning</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grpSp>
        <p:nvGrpSpPr>
          <p:cNvPr id="3" name="Group 2">
            <a:extLst>
              <a:ext uri="{FF2B5EF4-FFF2-40B4-BE49-F238E27FC236}">
                <a16:creationId xmlns:a16="http://schemas.microsoft.com/office/drawing/2014/main" id="{33BBE54E-0562-460A-8BD4-1B9DCBC76D6F}"/>
              </a:ext>
            </a:extLst>
          </p:cNvPr>
          <p:cNvGrpSpPr/>
          <p:nvPr/>
        </p:nvGrpSpPr>
        <p:grpSpPr>
          <a:xfrm>
            <a:off x="111125" y="4456384"/>
            <a:ext cx="12065127" cy="2283253"/>
            <a:chOff x="111125" y="4456384"/>
            <a:chExt cx="12065127" cy="2283253"/>
          </a:xfrm>
        </p:grpSpPr>
        <p:grpSp>
          <p:nvGrpSpPr>
            <p:cNvPr id="45" name="Group 44"/>
            <p:cNvGrpSpPr/>
            <p:nvPr/>
          </p:nvGrpSpPr>
          <p:grpSpPr>
            <a:xfrm>
              <a:off x="208089" y="4496499"/>
              <a:ext cx="11968163" cy="2243138"/>
              <a:chOff x="111125" y="4560888"/>
              <a:chExt cx="11968163" cy="2243138"/>
            </a:xfrm>
            <a:solidFill>
              <a:schemeClr val="accent1">
                <a:lumMod val="75000"/>
              </a:schemeClr>
            </a:solidFill>
          </p:grpSpPr>
          <p:sp>
            <p:nvSpPr>
              <p:cNvPr id="46" name="Freeform 4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p:cNvGrpSpPr/>
            <p:nvPr/>
          </p:nvGrpSpPr>
          <p:grpSpPr>
            <a:xfrm>
              <a:off x="111125" y="4456384"/>
              <a:ext cx="11968163" cy="2243138"/>
              <a:chOff x="111125" y="4560888"/>
              <a:chExt cx="11968163" cy="2243138"/>
            </a:xfrm>
          </p:grpSpPr>
          <p:sp>
            <p:nvSpPr>
              <p:cNvPr id="6" name="Freeform 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8" name="TextBox 97">
            <a:extLst>
              <a:ext uri="{FF2B5EF4-FFF2-40B4-BE49-F238E27FC236}">
                <a16:creationId xmlns:a16="http://schemas.microsoft.com/office/drawing/2014/main" id="{9507A697-BD77-4BC1-BA4E-96A81FDA72BD}"/>
              </a:ext>
            </a:extLst>
          </p:cNvPr>
          <p:cNvSpPr txBox="1"/>
          <p:nvPr/>
        </p:nvSpPr>
        <p:spPr>
          <a:xfrm>
            <a:off x="1574641"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Severe disruption or incapacitation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99" name="TextBox 98">
            <a:extLst>
              <a:ext uri="{FF2B5EF4-FFF2-40B4-BE49-F238E27FC236}">
                <a16:creationId xmlns:a16="http://schemas.microsoft.com/office/drawing/2014/main" id="{A833EDF5-881D-494C-9DB3-17EB78BD8955}"/>
              </a:ext>
            </a:extLst>
          </p:cNvPr>
          <p:cNvSpPr txBox="1"/>
          <p:nvPr/>
        </p:nvSpPr>
        <p:spPr>
          <a:xfrm>
            <a:off x="3910724"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Major or persistent disruption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0" name="TextBox 99">
            <a:extLst>
              <a:ext uri="{FF2B5EF4-FFF2-40B4-BE49-F238E27FC236}">
                <a16:creationId xmlns:a16="http://schemas.microsoft.com/office/drawing/2014/main" id="{4A8FF1EB-EEA5-456C-A7B7-E2C8369C8184}"/>
              </a:ext>
            </a:extLst>
          </p:cNvPr>
          <p:cNvSpPr txBox="1"/>
          <p:nvPr/>
        </p:nvSpPr>
        <p:spPr>
          <a:xfrm>
            <a:off x="6246146"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Significant problems or distress</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B435306-3049-4F3E-A656-43A9CD990BAC}"/>
              </a:ext>
            </a:extLst>
          </p:cNvPr>
          <p:cNvSpPr txBox="1"/>
          <p:nvPr/>
        </p:nvSpPr>
        <p:spPr>
          <a:xfrm>
            <a:off x="5831014" y="4866022"/>
            <a:ext cx="5663979" cy="1846659"/>
          </a:xfrm>
          <a:prstGeom prst="rect">
            <a:avLst/>
          </a:prstGeom>
          <a:noFill/>
        </p:spPr>
        <p:txBody>
          <a:bodyPr wrap="square" rtlCol="0">
            <a:spAutoFit/>
          </a:bodyPr>
          <a:lstStyle/>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Protection from harm</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Skill development</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Problem-solving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B7C385A-ABF7-4212-B7AA-64D1B71E6E2D}"/>
              </a:ext>
            </a:extLst>
          </p:cNvPr>
          <p:cNvSpPr/>
          <p:nvPr/>
        </p:nvSpPr>
        <p:spPr>
          <a:xfrm>
            <a:off x="-3350949" y="27828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CA175604-2302-4115-85AD-C014A2AF0131}"/>
              </a:ext>
            </a:extLst>
          </p:cNvPr>
          <p:cNvSpPr txBox="1"/>
          <p:nvPr/>
        </p:nvSpPr>
        <p:spPr>
          <a:xfrm>
            <a:off x="1729699" y="4924204"/>
            <a:ext cx="6547289" cy="2154436"/>
          </a:xfrm>
          <a:prstGeom prst="rect">
            <a:avLst/>
          </a:prstGeom>
          <a:noFill/>
        </p:spPr>
        <p:txBody>
          <a:bodyPr wrap="square" rtlCol="0">
            <a:spAutoFit/>
          </a:bodyPr>
          <a:lstStyle/>
          <a:p>
            <a:pPr marL="1485900" marR="0" lvl="2"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Nurturance</a:t>
            </a:r>
          </a:p>
          <a:p>
            <a:pPr marL="1028700"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Guidance</a:t>
            </a:r>
          </a:p>
          <a:p>
            <a:pPr marL="57150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Supervision</a:t>
            </a:r>
          </a:p>
          <a:p>
            <a:pPr marL="57150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3B2C90E-2808-4E9D-8B7D-1FF80B0719EA}"/>
              </a:ext>
            </a:extLst>
          </p:cNvPr>
          <p:cNvSpPr/>
          <p:nvPr/>
        </p:nvSpPr>
        <p:spPr>
          <a:xfrm>
            <a:off x="1311402" y="3620181"/>
            <a:ext cx="9634446" cy="833562"/>
          </a:xfrm>
          <a:prstGeom prst="rect">
            <a:avLst/>
          </a:prstGeom>
        </p:spPr>
        <p:txBody>
          <a:bodyPr wrap="square" lIns="0" tIns="0" rIns="0" bIns="0" anchor="ctr" anchorCtr="0">
            <a:normAutofit/>
          </a:bodyPr>
          <a:lstStyle/>
          <a:p>
            <a:pPr marL="0" marR="0" lvl="0" indent="0" algn="ctr" defTabSz="914400" rtl="0" eaLnBrk="1" fontAlgn="auto" latinLnBrk="0" hangingPunct="1">
              <a:lnSpc>
                <a:spcPts val="6500"/>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Assess access to:</a:t>
            </a:r>
          </a:p>
        </p:txBody>
      </p:sp>
    </p:spTree>
    <p:extLst>
      <p:ext uri="{BB962C8B-B14F-4D97-AF65-F5344CB8AC3E}">
        <p14:creationId xmlns:p14="http://schemas.microsoft.com/office/powerpoint/2010/main" val="14612915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2094F6-2597-4A51-ABFE-E03B37C68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5039" y="2350849"/>
            <a:ext cx="1885948" cy="4835764"/>
          </a:xfrm>
          <a:prstGeom prst="rect">
            <a:avLst/>
          </a:prstGeom>
        </p:spPr>
      </p:pic>
      <p:sp>
        <p:nvSpPr>
          <p:cNvPr id="2" name="Title 1">
            <a:extLst>
              <a:ext uri="{FF2B5EF4-FFF2-40B4-BE49-F238E27FC236}">
                <a16:creationId xmlns:a16="http://schemas.microsoft.com/office/drawing/2014/main" id="{93BA8031-5B43-464A-B3D4-4D11ABD45923}"/>
              </a:ext>
            </a:extLst>
          </p:cNvPr>
          <p:cNvSpPr>
            <a:spLocks noGrp="1"/>
          </p:cNvSpPr>
          <p:nvPr>
            <p:ph type="title"/>
          </p:nvPr>
        </p:nvSpPr>
        <p:spPr>
          <a:xfrm>
            <a:off x="838200" y="365126"/>
            <a:ext cx="10515600" cy="1054100"/>
          </a:xfrm>
        </p:spPr>
        <p:txBody>
          <a:bodyPr/>
          <a:lstStyle/>
          <a:p>
            <a:r>
              <a:rPr lang="en-US" sz="3200" b="1" kern="0">
                <a:solidFill>
                  <a:schemeClr val="bg1"/>
                </a:solidFill>
                <a:latin typeface="Verdana"/>
              </a:rPr>
              <a:t>Preamble – Caregiver Family/Social Support</a:t>
            </a:r>
            <a:endParaRPr lang="en-US">
              <a:solidFill>
                <a:schemeClr val="bg1"/>
              </a:solidFill>
            </a:endParaRPr>
          </a:p>
        </p:txBody>
      </p:sp>
      <p:sp>
        <p:nvSpPr>
          <p:cNvPr id="4" name="Content Placeholder 3">
            <a:extLst>
              <a:ext uri="{FF2B5EF4-FFF2-40B4-BE49-F238E27FC236}">
                <a16:creationId xmlns:a16="http://schemas.microsoft.com/office/drawing/2014/main" id="{3AF0FFBF-3F22-4F91-A6C1-E757F72BAE4D}"/>
              </a:ext>
            </a:extLst>
          </p:cNvPr>
          <p:cNvSpPr>
            <a:spLocks noGrp="1"/>
          </p:cNvSpPr>
          <p:nvPr>
            <p:ph idx="1"/>
          </p:nvPr>
        </p:nvSpPr>
        <p:spPr>
          <a:xfrm>
            <a:off x="838200" y="1357313"/>
            <a:ext cx="10515600" cy="1323976"/>
          </a:xfrm>
        </p:spPr>
        <p:txBody>
          <a:bodyPr>
            <a:normAutofit/>
          </a:bodyPr>
          <a:lstStyle/>
          <a:p>
            <a:pPr marL="0" indent="0">
              <a:buNone/>
            </a:pPr>
            <a:r>
              <a:rPr lang="en-US"/>
              <a:t>Impairment in caregiver’s ability to provide a safe, secure, and healthy home environment in which the youth’s developmental needs can be met.</a:t>
            </a:r>
          </a:p>
        </p:txBody>
      </p:sp>
      <p:sp>
        <p:nvSpPr>
          <p:cNvPr id="5" name="Content Placeholder 3">
            <a:extLst>
              <a:ext uri="{FF2B5EF4-FFF2-40B4-BE49-F238E27FC236}">
                <a16:creationId xmlns:a16="http://schemas.microsoft.com/office/drawing/2014/main" id="{CD412571-B8BF-4424-BF4A-8B8B5181166B}"/>
              </a:ext>
            </a:extLst>
          </p:cNvPr>
          <p:cNvSpPr txBox="1">
            <a:spLocks/>
          </p:cNvSpPr>
          <p:nvPr/>
        </p:nvSpPr>
        <p:spPr>
          <a:xfrm>
            <a:off x="838200" y="2681289"/>
            <a:ext cx="9386888" cy="5305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Developmental needs are youth’s need to receive guidance and support relative to their unique needs in areas of:</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Regulation of impulses (appropriate limits, supervision, understanding and managing feelings)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Social (getting along with others, developing friendships)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Emotional (nurturance, unconditional positive regard)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Academic/educational development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Life skills</a:t>
            </a:r>
          </a:p>
        </p:txBody>
      </p:sp>
    </p:spTree>
    <p:extLst>
      <p:ext uri="{BB962C8B-B14F-4D97-AF65-F5344CB8AC3E}">
        <p14:creationId xmlns:p14="http://schemas.microsoft.com/office/powerpoint/2010/main" val="424066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p:cNvSpPr/>
          <p:nvPr/>
        </p:nvSpPr>
        <p:spPr>
          <a:xfrm>
            <a:off x="2711383" y="-2814281"/>
            <a:ext cx="6789739" cy="6789739"/>
          </a:xfrm>
          <a:prstGeom prst="ellipse">
            <a:avLst/>
          </a:prstGeom>
          <a:solidFill>
            <a:schemeClr val="accent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4B06762-F338-413A-AA55-A635D4349128}"/>
              </a:ext>
            </a:extLst>
          </p:cNvPr>
          <p:cNvGrpSpPr/>
          <p:nvPr/>
        </p:nvGrpSpPr>
        <p:grpSpPr>
          <a:xfrm>
            <a:off x="2784764" y="2327564"/>
            <a:ext cx="2050472" cy="1510145"/>
            <a:chOff x="2784764" y="2327564"/>
            <a:chExt cx="2050472" cy="1510145"/>
          </a:xfrm>
        </p:grpSpPr>
        <p:sp>
          <p:nvSpPr>
            <p:cNvPr id="8" name="Rounded Rectangle 7"/>
            <p:cNvSpPr/>
            <p:nvPr/>
          </p:nvSpPr>
          <p:spPr>
            <a:xfrm>
              <a:off x="2784764" y="2327564"/>
              <a:ext cx="2050472" cy="15101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CB48D094-4164-461D-AA5A-58D071DC76DE}"/>
                </a:ext>
              </a:extLst>
            </p:cNvPr>
            <p:cNvSpPr txBox="1"/>
            <p:nvPr/>
          </p:nvSpPr>
          <p:spPr>
            <a:xfrm>
              <a:off x="2965985" y="2400698"/>
              <a:ext cx="1681300" cy="1256902"/>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FFFFFF"/>
                  </a:solidFill>
                  <a:effectLst/>
                  <a:uLnTx/>
                  <a:uFillTx/>
                  <a:latin typeface="Calibri" panose="020F0502020204030204"/>
                  <a:ea typeface="Calibri" charset="0"/>
                  <a:cs typeface="Calibri" charset="0"/>
                </a:rPr>
                <a:t>Preschool / School</a:t>
              </a:r>
            </a:p>
          </p:txBody>
        </p:sp>
      </p:grpSp>
      <p:grpSp>
        <p:nvGrpSpPr>
          <p:cNvPr id="4" name="Group 3">
            <a:extLst>
              <a:ext uri="{FF2B5EF4-FFF2-40B4-BE49-F238E27FC236}">
                <a16:creationId xmlns:a16="http://schemas.microsoft.com/office/drawing/2014/main" id="{7069A876-CB2D-4EC0-A10F-1668AE474614}"/>
              </a:ext>
            </a:extLst>
          </p:cNvPr>
          <p:cNvGrpSpPr/>
          <p:nvPr/>
        </p:nvGrpSpPr>
        <p:grpSpPr>
          <a:xfrm>
            <a:off x="4904510" y="2299855"/>
            <a:ext cx="2050472" cy="1510145"/>
            <a:chOff x="4904510" y="2299855"/>
            <a:chExt cx="2050472" cy="1510145"/>
          </a:xfrm>
        </p:grpSpPr>
        <p:sp>
          <p:nvSpPr>
            <p:cNvPr id="28" name="Rounded Rectangle 27"/>
            <p:cNvSpPr/>
            <p:nvPr/>
          </p:nvSpPr>
          <p:spPr>
            <a:xfrm>
              <a:off x="4904510" y="2299855"/>
              <a:ext cx="2050472" cy="151014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CB48D094-4164-461D-AA5A-58D071DC76DE}"/>
                </a:ext>
              </a:extLst>
            </p:cNvPr>
            <p:cNvSpPr txBox="1"/>
            <p:nvPr/>
          </p:nvSpPr>
          <p:spPr>
            <a:xfrm>
              <a:off x="5099621" y="2400698"/>
              <a:ext cx="1681300" cy="1256902"/>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FFFFFF"/>
                  </a:solidFill>
                  <a:effectLst/>
                  <a:uLnTx/>
                  <a:uFillTx/>
                  <a:latin typeface="Calibri" panose="020F0502020204030204"/>
                  <a:ea typeface="Calibri" charset="0"/>
                  <a:cs typeface="Calibri" charset="0"/>
                </a:rPr>
                <a:t>School Bus</a:t>
              </a:r>
            </a:p>
          </p:txBody>
        </p:sp>
      </p:grpSp>
      <p:grpSp>
        <p:nvGrpSpPr>
          <p:cNvPr id="5" name="Group 4">
            <a:extLst>
              <a:ext uri="{FF2B5EF4-FFF2-40B4-BE49-F238E27FC236}">
                <a16:creationId xmlns:a16="http://schemas.microsoft.com/office/drawing/2014/main" id="{3999C250-3D2B-4D38-BE44-763C7B76231C}"/>
              </a:ext>
            </a:extLst>
          </p:cNvPr>
          <p:cNvGrpSpPr/>
          <p:nvPr/>
        </p:nvGrpSpPr>
        <p:grpSpPr>
          <a:xfrm>
            <a:off x="7038110" y="2244436"/>
            <a:ext cx="2050472" cy="1510145"/>
            <a:chOff x="7038110" y="2244436"/>
            <a:chExt cx="2050472" cy="1510145"/>
          </a:xfrm>
        </p:grpSpPr>
        <p:sp>
          <p:nvSpPr>
            <p:cNvPr id="29" name="Rounded Rectangle 28"/>
            <p:cNvSpPr/>
            <p:nvPr/>
          </p:nvSpPr>
          <p:spPr>
            <a:xfrm>
              <a:off x="7038110" y="2244436"/>
              <a:ext cx="2050472" cy="151014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CB48D094-4164-461D-AA5A-58D071DC76DE}"/>
                </a:ext>
              </a:extLst>
            </p:cNvPr>
            <p:cNvSpPr txBox="1"/>
            <p:nvPr/>
          </p:nvSpPr>
          <p:spPr>
            <a:xfrm>
              <a:off x="7242075" y="2400698"/>
              <a:ext cx="1681300" cy="1256902"/>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0"/>
                <a:solidFill>
                  <a:srgbClr val="FFFFFF"/>
                </a:solidFill>
                <a:effectLst/>
                <a:uLnTx/>
                <a:uFillTx/>
                <a:latin typeface="Calibri" panose="020F0502020204030204"/>
                <a:ea typeface="Calibri" charset="0"/>
                <a:cs typeface="Calibri" charset="0"/>
              </a:endParaRPr>
            </a:p>
          </p:txBody>
        </p:sp>
      </p:grpSp>
      <p:grpSp>
        <p:nvGrpSpPr>
          <p:cNvPr id="6" name="Group 5">
            <a:extLst>
              <a:ext uri="{FF2B5EF4-FFF2-40B4-BE49-F238E27FC236}">
                <a16:creationId xmlns:a16="http://schemas.microsoft.com/office/drawing/2014/main" id="{51C5B5E4-D1E7-40A9-981B-E9FF0FAC739D}"/>
              </a:ext>
            </a:extLst>
          </p:cNvPr>
          <p:cNvGrpSpPr/>
          <p:nvPr/>
        </p:nvGrpSpPr>
        <p:grpSpPr>
          <a:xfrm>
            <a:off x="9185565" y="2286000"/>
            <a:ext cx="2050472" cy="1510145"/>
            <a:chOff x="9185565" y="2286000"/>
            <a:chExt cx="2050472" cy="1510145"/>
          </a:xfrm>
        </p:grpSpPr>
        <p:sp>
          <p:nvSpPr>
            <p:cNvPr id="31" name="Rounded Rectangle 30"/>
            <p:cNvSpPr/>
            <p:nvPr/>
          </p:nvSpPr>
          <p:spPr>
            <a:xfrm>
              <a:off x="9185565" y="2286000"/>
              <a:ext cx="2050472" cy="151014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CB48D094-4164-461D-AA5A-58D071DC76DE}"/>
                </a:ext>
              </a:extLst>
            </p:cNvPr>
            <p:cNvSpPr txBox="1"/>
            <p:nvPr/>
          </p:nvSpPr>
          <p:spPr>
            <a:xfrm>
              <a:off x="9387355" y="2400698"/>
              <a:ext cx="1681300" cy="1256902"/>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FFFFFF"/>
                  </a:solidFill>
                  <a:effectLst/>
                  <a:uLnTx/>
                  <a:uFillTx/>
                  <a:latin typeface="Calibri" panose="020F0502020204030204"/>
                  <a:ea typeface="Calibri" charset="0"/>
                  <a:cs typeface="Calibri" charset="0"/>
                </a:rPr>
                <a:t>Sunday School / Story Hour</a:t>
              </a:r>
            </a:p>
          </p:txBody>
        </p:sp>
      </p:grpSp>
      <p:sp>
        <p:nvSpPr>
          <p:cNvPr id="27" name="Rectangle 26">
            <a:extLst>
              <a:ext uri="{FF2B5EF4-FFF2-40B4-BE49-F238E27FC236}">
                <a16:creationId xmlns:a16="http://schemas.microsoft.com/office/drawing/2014/main" id="{38A05139-5F1E-4D16-A85D-C36505D6B670}"/>
              </a:ext>
            </a:extLst>
          </p:cNvPr>
          <p:cNvSpPr/>
          <p:nvPr/>
        </p:nvSpPr>
        <p:spPr>
          <a:xfrm>
            <a:off x="10253" y="5259564"/>
            <a:ext cx="12192000" cy="1598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487348" y="275879"/>
            <a:ext cx="9045469" cy="879984"/>
          </a:xfrm>
          <a:prstGeom prst="rect">
            <a:avLst/>
          </a:prstGeom>
        </p:spPr>
        <p:txBody>
          <a:bodyPr wrap="square" lIns="0" tIns="0" rIns="0" bIns="0" anchor="ctr" anchorCtr="0">
            <a:normAutofit fontScale="85000" lnSpcReduction="20000"/>
          </a:bodyPr>
          <a:lstStyle/>
          <a:p>
            <a:pPr marL="0" marR="0" lvl="0" indent="0" algn="ctr" defTabSz="914400" rtl="0" eaLnBrk="1" fontAlgn="auto" latinLnBrk="0" hangingPunct="1">
              <a:lnSpc>
                <a:spcPct val="173611"/>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Environments to Consider</a:t>
            </a:r>
            <a:endParaRPr lang="en-US"/>
          </a:p>
        </p:txBody>
      </p:sp>
      <p:sp>
        <p:nvSpPr>
          <p:cNvPr id="7" name="Freeform 5"/>
          <p:cNvSpPr>
            <a:spLocks/>
          </p:cNvSpPr>
          <p:nvPr/>
        </p:nvSpPr>
        <p:spPr bwMode="auto">
          <a:xfrm>
            <a:off x="761868" y="2097882"/>
            <a:ext cx="10688770" cy="4317206"/>
          </a:xfrm>
          <a:custGeom>
            <a:avLst/>
            <a:gdLst/>
            <a:ahLst/>
            <a:cxnLst/>
            <a:rect l="l" t="t" r="r" b="b"/>
            <a:pathLst>
              <a:path w="10688770" h="4317206">
                <a:moveTo>
                  <a:pt x="8716818" y="260307"/>
                </a:moveTo>
                <a:cubicBezTo>
                  <a:pt x="8592778" y="260307"/>
                  <a:pt x="8492224" y="360861"/>
                  <a:pt x="8492224" y="484901"/>
                </a:cubicBezTo>
                <a:lnTo>
                  <a:pt x="8492224" y="1383250"/>
                </a:lnTo>
                <a:cubicBezTo>
                  <a:pt x="8492224" y="1507290"/>
                  <a:pt x="8592778" y="1607844"/>
                  <a:pt x="8716818" y="1607844"/>
                </a:cubicBezTo>
                <a:lnTo>
                  <a:pt x="10215457" y="1607844"/>
                </a:lnTo>
                <a:cubicBezTo>
                  <a:pt x="10339497" y="1607844"/>
                  <a:pt x="10440051" y="1507290"/>
                  <a:pt x="10440051" y="1383250"/>
                </a:cubicBezTo>
                <a:lnTo>
                  <a:pt x="10440051" y="484901"/>
                </a:lnTo>
                <a:cubicBezTo>
                  <a:pt x="10440051" y="360861"/>
                  <a:pt x="10339497" y="260307"/>
                  <a:pt x="10215457" y="260307"/>
                </a:cubicBezTo>
                <a:close/>
                <a:moveTo>
                  <a:pt x="6571538" y="260307"/>
                </a:moveTo>
                <a:cubicBezTo>
                  <a:pt x="6447498" y="260307"/>
                  <a:pt x="6346944" y="360861"/>
                  <a:pt x="6346944" y="484901"/>
                </a:cubicBezTo>
                <a:lnTo>
                  <a:pt x="6346944" y="1383250"/>
                </a:lnTo>
                <a:cubicBezTo>
                  <a:pt x="6346944" y="1507290"/>
                  <a:pt x="6447498" y="1607844"/>
                  <a:pt x="6571538" y="1607844"/>
                </a:cubicBezTo>
                <a:lnTo>
                  <a:pt x="8070177" y="1607844"/>
                </a:lnTo>
                <a:cubicBezTo>
                  <a:pt x="8194217" y="1607844"/>
                  <a:pt x="8294771" y="1507290"/>
                  <a:pt x="8294771" y="1383250"/>
                </a:cubicBezTo>
                <a:lnTo>
                  <a:pt x="8294771" y="484901"/>
                </a:lnTo>
                <a:cubicBezTo>
                  <a:pt x="8294771" y="360861"/>
                  <a:pt x="8194217" y="260307"/>
                  <a:pt x="8070177" y="260307"/>
                </a:cubicBezTo>
                <a:close/>
                <a:moveTo>
                  <a:pt x="4429084" y="260307"/>
                </a:moveTo>
                <a:cubicBezTo>
                  <a:pt x="4305044" y="260307"/>
                  <a:pt x="4204490" y="360861"/>
                  <a:pt x="4204490" y="484901"/>
                </a:cubicBezTo>
                <a:lnTo>
                  <a:pt x="4204490" y="1383250"/>
                </a:lnTo>
                <a:cubicBezTo>
                  <a:pt x="4204490" y="1507290"/>
                  <a:pt x="4305044" y="1607844"/>
                  <a:pt x="4429084" y="1607844"/>
                </a:cubicBezTo>
                <a:lnTo>
                  <a:pt x="5927723" y="1607844"/>
                </a:lnTo>
                <a:cubicBezTo>
                  <a:pt x="6051763" y="1607844"/>
                  <a:pt x="6152317" y="1507290"/>
                  <a:pt x="6152317" y="1383250"/>
                </a:cubicBezTo>
                <a:lnTo>
                  <a:pt x="6152317" y="484901"/>
                </a:lnTo>
                <a:cubicBezTo>
                  <a:pt x="6152317" y="360861"/>
                  <a:pt x="6051763" y="260307"/>
                  <a:pt x="5927723" y="260307"/>
                </a:cubicBezTo>
                <a:close/>
                <a:moveTo>
                  <a:pt x="2295448" y="260307"/>
                </a:moveTo>
                <a:cubicBezTo>
                  <a:pt x="2171408" y="260307"/>
                  <a:pt x="2070854" y="360861"/>
                  <a:pt x="2070854" y="484901"/>
                </a:cubicBezTo>
                <a:lnTo>
                  <a:pt x="2070854" y="1383250"/>
                </a:lnTo>
                <a:cubicBezTo>
                  <a:pt x="2070854" y="1507290"/>
                  <a:pt x="2171408" y="1607844"/>
                  <a:pt x="2295448" y="1607844"/>
                </a:cubicBezTo>
                <a:lnTo>
                  <a:pt x="3794087" y="1607844"/>
                </a:lnTo>
                <a:cubicBezTo>
                  <a:pt x="3918127" y="1607844"/>
                  <a:pt x="4018681" y="1507290"/>
                  <a:pt x="4018681" y="1383250"/>
                </a:cubicBezTo>
                <a:lnTo>
                  <a:pt x="4018681" y="484901"/>
                </a:lnTo>
                <a:cubicBezTo>
                  <a:pt x="4018681" y="360861"/>
                  <a:pt x="3918127" y="260307"/>
                  <a:pt x="3794087" y="260307"/>
                </a:cubicBezTo>
                <a:close/>
                <a:moveTo>
                  <a:pt x="2263315" y="24"/>
                </a:moveTo>
                <a:cubicBezTo>
                  <a:pt x="2272295" y="131"/>
                  <a:pt x="2277395" y="574"/>
                  <a:pt x="2277395" y="574"/>
                </a:cubicBezTo>
                <a:lnTo>
                  <a:pt x="10042231" y="574"/>
                </a:lnTo>
                <a:cubicBezTo>
                  <a:pt x="10400535" y="574"/>
                  <a:pt x="10688770" y="302472"/>
                  <a:pt x="10688770" y="676090"/>
                </a:cubicBezTo>
                <a:lnTo>
                  <a:pt x="10688770" y="2916135"/>
                </a:lnTo>
                <a:cubicBezTo>
                  <a:pt x="10688770" y="3374723"/>
                  <a:pt x="10279680" y="3459848"/>
                  <a:pt x="10279508" y="3459884"/>
                </a:cubicBezTo>
                <a:lnTo>
                  <a:pt x="8640866" y="3459884"/>
                </a:lnTo>
                <a:cubicBezTo>
                  <a:pt x="8640866" y="3933580"/>
                  <a:pt x="8274600" y="4317206"/>
                  <a:pt x="7822342" y="4317206"/>
                </a:cubicBezTo>
                <a:cubicBezTo>
                  <a:pt x="7368491" y="4317206"/>
                  <a:pt x="7002225" y="3933580"/>
                  <a:pt x="7002225" y="3459884"/>
                </a:cubicBezTo>
                <a:lnTo>
                  <a:pt x="1923869" y="3459884"/>
                </a:lnTo>
                <a:cubicBezTo>
                  <a:pt x="1923869" y="3933580"/>
                  <a:pt x="1556011" y="4317206"/>
                  <a:pt x="1103752" y="4317206"/>
                </a:cubicBezTo>
                <a:cubicBezTo>
                  <a:pt x="651493" y="4317206"/>
                  <a:pt x="285228" y="3933580"/>
                  <a:pt x="285227" y="3459884"/>
                </a:cubicBezTo>
                <a:cubicBezTo>
                  <a:pt x="94132" y="3459884"/>
                  <a:pt x="38396" y="3403174"/>
                  <a:pt x="11324" y="3374819"/>
                </a:cubicBezTo>
                <a:cubicBezTo>
                  <a:pt x="-14155" y="3344796"/>
                  <a:pt x="11324" y="2630918"/>
                  <a:pt x="11324" y="2544185"/>
                </a:cubicBezTo>
                <a:cubicBezTo>
                  <a:pt x="11324" y="2459152"/>
                  <a:pt x="121121" y="2430786"/>
                  <a:pt x="121204" y="2430765"/>
                </a:cubicBezTo>
                <a:cubicBezTo>
                  <a:pt x="121176" y="2430698"/>
                  <a:pt x="38438" y="2230568"/>
                  <a:pt x="285227" y="1972081"/>
                </a:cubicBezTo>
                <a:cubicBezTo>
                  <a:pt x="530466" y="1715218"/>
                  <a:pt x="1677038" y="1658508"/>
                  <a:pt x="1704110" y="1571775"/>
                </a:cubicBezTo>
                <a:cubicBezTo>
                  <a:pt x="1731175" y="1486731"/>
                  <a:pt x="1813949" y="1458369"/>
                  <a:pt x="1813990" y="1458355"/>
                </a:cubicBezTo>
                <a:cubicBezTo>
                  <a:pt x="1814039" y="1457904"/>
                  <a:pt x="1887255" y="772681"/>
                  <a:pt x="1923869" y="314147"/>
                </a:cubicBezTo>
                <a:cubicBezTo>
                  <a:pt x="1947557" y="14960"/>
                  <a:pt x="2200460" y="-729"/>
                  <a:pt x="2263315" y="2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B48D094-4164-461D-AA5A-58D071DC76DE}"/>
              </a:ext>
            </a:extLst>
          </p:cNvPr>
          <p:cNvSpPr txBox="1"/>
          <p:nvPr/>
        </p:nvSpPr>
        <p:spPr>
          <a:xfrm>
            <a:off x="2784764" y="3896988"/>
            <a:ext cx="8283891" cy="151321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prstClr val="black"/>
                </a:solidFill>
                <a:effectLst/>
                <a:uLnTx/>
                <a:uFillTx/>
                <a:latin typeface="Calibri "/>
                <a:ea typeface="Calibri Light" charset="0"/>
                <a:cs typeface="+mn-cs"/>
              </a:rPr>
              <a:t>What about children who aren’t enrolled in school or daycare?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prstClr val="black"/>
                </a:solidFill>
                <a:effectLst/>
                <a:uLnTx/>
                <a:uFillTx/>
                <a:latin typeface="Calibri "/>
                <a:ea typeface="Calibri Light" charset="0"/>
                <a:cs typeface="+mn-cs"/>
              </a:rPr>
              <a:t>Consider the child’s functioning in any environment that requires interacting with peers, listening to authority figures, structured activity transitions, and age-typical learning activities.</a:t>
            </a:r>
            <a:endParaRPr kumimoji="0" lang="en-GB" sz="2400" b="0" i="0" u="none" strike="noStrike" kern="1200" cap="none" spc="0" normalizeH="0" baseline="0" noProof="0">
              <a:ln>
                <a:noFill/>
              </a:ln>
              <a:solidFill>
                <a:prstClr val="black"/>
              </a:solidFill>
              <a:effectLst/>
              <a:uLnTx/>
              <a:uFillTx/>
              <a:latin typeface="Calibri "/>
              <a:ea typeface="+mn-ea"/>
              <a:cs typeface="+mn-cs"/>
            </a:endParaRPr>
          </a:p>
        </p:txBody>
      </p:sp>
      <p:sp>
        <p:nvSpPr>
          <p:cNvPr id="9" name="Rectangle 8">
            <a:extLst>
              <a:ext uri="{FF2B5EF4-FFF2-40B4-BE49-F238E27FC236}">
                <a16:creationId xmlns:a16="http://schemas.microsoft.com/office/drawing/2014/main" id="{B917A905-0FAD-4E50-9494-ACDFDF62874C}"/>
              </a:ext>
            </a:extLst>
          </p:cNvPr>
          <p:cNvSpPr/>
          <p:nvPr/>
        </p:nvSpPr>
        <p:spPr>
          <a:xfrm flipH="1">
            <a:off x="7150092" y="2658190"/>
            <a:ext cx="186141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FFFFFF"/>
                </a:solidFill>
                <a:effectLst/>
                <a:uLnTx/>
                <a:uFillTx/>
                <a:latin typeface="Calibri" panose="020F0502020204030204"/>
                <a:ea typeface="Calibri" charset="0"/>
                <a:cs typeface="Calibri" charset="0"/>
              </a:rPr>
              <a:t>Daycare / Childcare</a:t>
            </a:r>
          </a:p>
        </p:txBody>
      </p:sp>
    </p:spTree>
    <p:extLst>
      <p:ext uri="{BB962C8B-B14F-4D97-AF65-F5344CB8AC3E}">
        <p14:creationId xmlns:p14="http://schemas.microsoft.com/office/powerpoint/2010/main" val="16657086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Developmental Support</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195 </a:t>
                      </a:r>
                      <a:r>
                        <a:rPr lang="en-US" err="1">
                          <a:solidFill>
                            <a:schemeClr val="bg1"/>
                          </a:solidFill>
                        </a:rPr>
                        <a:t>Sociofamilial</a:t>
                      </a:r>
                      <a:r>
                        <a:rPr lang="en-US">
                          <a:solidFill>
                            <a:schemeClr val="bg1"/>
                          </a:solidFill>
                        </a:rPr>
                        <a:t> setting is potentially dangerous to the child due to lack of family resources required to meet the child’s needs/demands </a:t>
                      </a:r>
                    </a:p>
                    <a:p>
                      <a:pPr marL="91440" indent="0" algn="ctr">
                        <a:buFont typeface="+mj-lt"/>
                        <a:buNone/>
                      </a:pPr>
                      <a:r>
                        <a:rPr lang="en-US">
                          <a:solidFill>
                            <a:schemeClr val="bg1"/>
                          </a:solidFill>
                        </a:rPr>
                        <a:t>EX: caring for child with psychosis with limited resources</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206 </a:t>
                      </a:r>
                      <a:r>
                        <a:rPr lang="en-US"/>
                        <a:t> </a:t>
                      </a:r>
                      <a:r>
                        <a:rPr lang="en-US">
                          <a:solidFill>
                            <a:schemeClr val="bg1"/>
                          </a:solidFill>
                        </a:rPr>
                        <a:t>Child’s developmental needs cannot be adequately met</a:t>
                      </a:r>
                    </a:p>
                    <a:p>
                      <a:pPr marL="91440" algn="ctr"/>
                      <a:endParaRPr lang="en-US">
                        <a:solidFill>
                          <a:schemeClr val="bg1"/>
                        </a:solidFill>
                      </a:endParaRPr>
                    </a:p>
                  </a:txBody>
                  <a:tcPr/>
                </a:tc>
                <a:tc>
                  <a:txBody>
                    <a:bodyPr/>
                    <a:lstStyle/>
                    <a:p>
                      <a:pPr marL="91440" algn="ctr"/>
                      <a:r>
                        <a:rPr lang="en-US">
                          <a:solidFill>
                            <a:srgbClr val="92D050"/>
                          </a:solidFill>
                        </a:rPr>
                        <a:t>214</a:t>
                      </a:r>
                      <a:r>
                        <a:rPr lang="en-US">
                          <a:solidFill>
                            <a:schemeClr val="bg1"/>
                          </a:solidFill>
                        </a:rPr>
                        <a:t> Family not able to provide adequate warmth, security, or sensitivity</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0" name="Picture 9">
            <a:extLst>
              <a:ext uri="{FF2B5EF4-FFF2-40B4-BE49-F238E27FC236}">
                <a16:creationId xmlns:a16="http://schemas.microsoft.com/office/drawing/2014/main" id="{41C14316-A690-49E9-8EC8-7B7A2C170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065" y="4674687"/>
            <a:ext cx="2330009" cy="2330009"/>
          </a:xfrm>
          <a:prstGeom prst="rect">
            <a:avLst/>
          </a:prstGeom>
        </p:spPr>
      </p:pic>
      <p:pic>
        <p:nvPicPr>
          <p:cNvPr id="12" name="Picture 11">
            <a:extLst>
              <a:ext uri="{FF2B5EF4-FFF2-40B4-BE49-F238E27FC236}">
                <a16:creationId xmlns:a16="http://schemas.microsoft.com/office/drawing/2014/main" id="{001C662C-CF92-4B72-BD2D-002BDBDDB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733" y="3321423"/>
            <a:ext cx="1937752" cy="3444892"/>
          </a:xfrm>
          <a:prstGeom prst="rect">
            <a:avLst/>
          </a:prstGeom>
        </p:spPr>
      </p:pic>
      <p:pic>
        <p:nvPicPr>
          <p:cNvPr id="14" name="Picture 13">
            <a:extLst>
              <a:ext uri="{FF2B5EF4-FFF2-40B4-BE49-F238E27FC236}">
                <a16:creationId xmlns:a16="http://schemas.microsoft.com/office/drawing/2014/main" id="{7B7E77E1-696E-42C0-8087-66E52DCD4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9795" y="4674687"/>
            <a:ext cx="1575140" cy="1996018"/>
          </a:xfrm>
          <a:prstGeom prst="rect">
            <a:avLst/>
          </a:prstGeom>
        </p:spPr>
      </p:pic>
    </p:spTree>
    <p:extLst>
      <p:ext uri="{BB962C8B-B14F-4D97-AF65-F5344CB8AC3E}">
        <p14:creationId xmlns:p14="http://schemas.microsoft.com/office/powerpoint/2010/main" val="6506328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Parental Judgment and Functioning</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196  </a:t>
                      </a:r>
                      <a:r>
                        <a:rPr lang="en-US">
                          <a:solidFill>
                            <a:schemeClr val="bg1"/>
                          </a:solidFill>
                        </a:rPr>
                        <a:t>Gross impairment in parental judgment or functioning.  EX: psychosis, substance abuse, severe personality disorder, severe intellectual disability</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203</a:t>
                      </a:r>
                      <a:r>
                        <a:rPr lang="en-US">
                          <a:solidFill>
                            <a:schemeClr val="bg1"/>
                          </a:solidFill>
                        </a:rPr>
                        <a:t>  Caregiver is openly involved in unlawful behavior or contributes to or approves of child being potentially involved in unlawful behavior </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207 </a:t>
                      </a:r>
                      <a:r>
                        <a:rPr lang="en-US"/>
                        <a:t> </a:t>
                      </a:r>
                      <a:r>
                        <a:rPr lang="en-US">
                          <a:solidFill>
                            <a:schemeClr val="bg1"/>
                          </a:solidFill>
                        </a:rPr>
                        <a:t>Marked impairment in parental judgment or functioning.  EX: emotional instability, psychiatric illness, substance use, physical illness</a:t>
                      </a:r>
                    </a:p>
                    <a:p>
                      <a:pPr marL="91440" algn="ctr"/>
                      <a:endParaRPr lang="en-US">
                        <a:solidFill>
                          <a:schemeClr val="bg1"/>
                        </a:solidFill>
                      </a:endParaRPr>
                    </a:p>
                    <a:p>
                      <a:pPr marL="91440" algn="ctr"/>
                      <a:endParaRPr lang="en-US">
                        <a:solidFill>
                          <a:schemeClr val="bg1"/>
                        </a:solidFill>
                      </a:endParaRPr>
                    </a:p>
                  </a:txBody>
                  <a:tcPr/>
                </a:tc>
                <a:tc>
                  <a:txBody>
                    <a:bodyPr/>
                    <a:lstStyle/>
                    <a:p>
                      <a:pPr marL="91440" algn="ctr"/>
                      <a:r>
                        <a:rPr lang="en-US">
                          <a:solidFill>
                            <a:srgbClr val="92D050"/>
                          </a:solidFill>
                        </a:rPr>
                        <a:t>N/A</a:t>
                      </a: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0" name="Picture 9">
            <a:extLst>
              <a:ext uri="{FF2B5EF4-FFF2-40B4-BE49-F238E27FC236}">
                <a16:creationId xmlns:a16="http://schemas.microsoft.com/office/drawing/2014/main" id="{4F6046ED-D5F2-42CF-B34C-2C61531C8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12996" y="3134290"/>
            <a:ext cx="3311420" cy="3953641"/>
          </a:xfrm>
          <a:prstGeom prst="rect">
            <a:avLst/>
          </a:prstGeom>
        </p:spPr>
      </p:pic>
      <p:pic>
        <p:nvPicPr>
          <p:cNvPr id="12" name="Picture 11">
            <a:extLst>
              <a:ext uri="{FF2B5EF4-FFF2-40B4-BE49-F238E27FC236}">
                <a16:creationId xmlns:a16="http://schemas.microsoft.com/office/drawing/2014/main" id="{2021C7E3-AD0C-4BEE-B39B-68CC82E47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145" y="4963186"/>
            <a:ext cx="1257352" cy="1374155"/>
          </a:xfrm>
          <a:prstGeom prst="rect">
            <a:avLst/>
          </a:prstGeom>
        </p:spPr>
      </p:pic>
    </p:spTree>
    <p:extLst>
      <p:ext uri="{BB962C8B-B14F-4D97-AF65-F5344CB8AC3E}">
        <p14:creationId xmlns:p14="http://schemas.microsoft.com/office/powerpoint/2010/main" val="13311742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Supervised Home</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197  </a:t>
                      </a:r>
                      <a:r>
                        <a:rPr lang="en-US">
                          <a:solidFill>
                            <a:schemeClr val="bg1"/>
                          </a:solidFill>
                        </a:rPr>
                        <a:t>Caregiver does not want child to return to the home</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204</a:t>
                      </a:r>
                      <a:r>
                        <a:rPr lang="en-US">
                          <a:solidFill>
                            <a:schemeClr val="bg1"/>
                          </a:solidFill>
                        </a:rPr>
                        <a:t>  Marked lack of parental supervision or consistency in care.  EX: allows child to “roam” or be under the influence of older, impulsive children</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212 </a:t>
                      </a:r>
                      <a:r>
                        <a:rPr lang="en-US"/>
                        <a:t> </a:t>
                      </a:r>
                      <a:r>
                        <a:rPr lang="en-US">
                          <a:solidFill>
                            <a:schemeClr val="bg1"/>
                          </a:solidFill>
                        </a:rPr>
                        <a:t>Not able to provide adequate supervision or consistency in care over time</a:t>
                      </a:r>
                    </a:p>
                    <a:p>
                      <a:pPr marL="91440" algn="ctr"/>
                      <a:endParaRPr lang="en-US">
                        <a:solidFill>
                          <a:schemeClr val="bg1"/>
                        </a:solidFill>
                      </a:endParaRPr>
                    </a:p>
                    <a:p>
                      <a:pPr marL="91440" algn="ctr"/>
                      <a:endParaRPr lang="en-US">
                        <a:solidFill>
                          <a:schemeClr val="bg1"/>
                        </a:solidFill>
                      </a:endParaRPr>
                    </a:p>
                  </a:txBody>
                  <a:tcPr/>
                </a:tc>
                <a:tc>
                  <a:txBody>
                    <a:bodyPr/>
                    <a:lstStyle/>
                    <a:p>
                      <a:pPr marL="91440" algn="ctr"/>
                      <a:r>
                        <a:rPr lang="en-US">
                          <a:solidFill>
                            <a:srgbClr val="92D050"/>
                          </a:solidFill>
                        </a:rPr>
                        <a:t>217</a:t>
                      </a:r>
                      <a:r>
                        <a:rPr lang="en-US">
                          <a:solidFill>
                            <a:schemeClr val="bg1"/>
                          </a:solidFill>
                        </a:rPr>
                        <a:t> Not able to provide adequate firmness</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4" name="Picture 13">
            <a:extLst>
              <a:ext uri="{FF2B5EF4-FFF2-40B4-BE49-F238E27FC236}">
                <a16:creationId xmlns:a16="http://schemas.microsoft.com/office/drawing/2014/main" id="{4D787FC2-D009-4E93-9C9E-EC730727F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80" y="3107818"/>
            <a:ext cx="3681744" cy="4207707"/>
          </a:xfrm>
          <a:prstGeom prst="rect">
            <a:avLst/>
          </a:prstGeom>
        </p:spPr>
      </p:pic>
      <p:pic>
        <p:nvPicPr>
          <p:cNvPr id="12" name="Picture 11">
            <a:extLst>
              <a:ext uri="{FF2B5EF4-FFF2-40B4-BE49-F238E27FC236}">
                <a16:creationId xmlns:a16="http://schemas.microsoft.com/office/drawing/2014/main" id="{648477FF-05FC-4E7A-8DEF-6F091D0F0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122" y="4402254"/>
            <a:ext cx="2304389" cy="2411737"/>
          </a:xfrm>
          <a:prstGeom prst="rect">
            <a:avLst/>
          </a:prstGeom>
        </p:spPr>
      </p:pic>
    </p:spTree>
    <p:extLst>
      <p:ext uri="{BB962C8B-B14F-4D97-AF65-F5344CB8AC3E}">
        <p14:creationId xmlns:p14="http://schemas.microsoft.com/office/powerpoint/2010/main" val="30212148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Safe Home Environment</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spcAft>
                          <a:spcPts val="800"/>
                        </a:spcAft>
                        <a:buFont typeface="+mj-lt"/>
                        <a:buNone/>
                      </a:pPr>
                      <a:r>
                        <a:rPr lang="en-US">
                          <a:solidFill>
                            <a:srgbClr val="92D050"/>
                          </a:solidFill>
                        </a:rPr>
                        <a:t>198  </a:t>
                      </a:r>
                      <a:r>
                        <a:rPr lang="en-US">
                          <a:solidFill>
                            <a:schemeClr val="bg1"/>
                          </a:solidFill>
                        </a:rPr>
                        <a:t>During the rating period, child is subjected to sexual abuse in the home by a caregiver</a:t>
                      </a:r>
                    </a:p>
                    <a:p>
                      <a:pPr marL="91440" indent="0" algn="ctr">
                        <a:spcAft>
                          <a:spcPts val="800"/>
                        </a:spcAft>
                        <a:buFont typeface="+mj-lt"/>
                        <a:buNone/>
                      </a:pPr>
                      <a:r>
                        <a:rPr lang="en-US">
                          <a:solidFill>
                            <a:srgbClr val="92D050"/>
                          </a:solidFill>
                        </a:rPr>
                        <a:t>199 </a:t>
                      </a:r>
                      <a:r>
                        <a:rPr lang="en-US">
                          <a:solidFill>
                            <a:schemeClr val="bg1"/>
                          </a:solidFill>
                        </a:rPr>
                        <a:t>During the rating period, child is subjected to physical abuse or neglect in the home</a:t>
                      </a:r>
                    </a:p>
                    <a:p>
                      <a:pPr marL="91440" indent="0" algn="ctr">
                        <a:spcAft>
                          <a:spcPts val="800"/>
                        </a:spcAft>
                        <a:buFont typeface="+mj-lt"/>
                        <a:buNone/>
                      </a:pPr>
                      <a:r>
                        <a:rPr lang="en-US">
                          <a:solidFill>
                            <a:srgbClr val="92D050"/>
                          </a:solidFill>
                        </a:rPr>
                        <a:t>200</a:t>
                      </a:r>
                      <a:r>
                        <a:rPr lang="en-US">
                          <a:solidFill>
                            <a:schemeClr val="bg1"/>
                          </a:solidFill>
                        </a:rPr>
                        <a:t> Child currently removed from the home due to sexual abuse, physical abuse, or neglect. </a:t>
                      </a:r>
                    </a:p>
                    <a:p>
                      <a:pPr marL="91440" indent="0" algn="ctr">
                        <a:spcAft>
                          <a:spcPts val="800"/>
                        </a:spcAft>
                        <a:buFont typeface="+mj-lt"/>
                        <a:buNone/>
                      </a:pPr>
                      <a:r>
                        <a:rPr lang="en-US">
                          <a:solidFill>
                            <a:srgbClr val="92D050"/>
                          </a:solidFill>
                        </a:rPr>
                        <a:t>201</a:t>
                      </a:r>
                      <a:r>
                        <a:rPr lang="en-US">
                          <a:solidFill>
                            <a:schemeClr val="bg1"/>
                          </a:solidFill>
                        </a:rPr>
                        <a:t> Failure of caregiver to protect from known/knowable safety risks EX: allows sex offender to babysit</a:t>
                      </a:r>
                    </a:p>
                    <a:p>
                      <a:pPr marL="91440" indent="0" algn="ctr">
                        <a:spcAft>
                          <a:spcPts val="800"/>
                        </a:spcAft>
                        <a:buFont typeface="+mj-lt"/>
                        <a:buNone/>
                      </a:pPr>
                      <a:r>
                        <a:rPr lang="en-US">
                          <a:solidFill>
                            <a:srgbClr val="92D050"/>
                          </a:solidFill>
                        </a:rPr>
                        <a:t>EXPTN: </a:t>
                      </a:r>
                      <a:r>
                        <a:rPr lang="en-US">
                          <a:solidFill>
                            <a:schemeClr val="bg1"/>
                          </a:solidFill>
                        </a:rPr>
                        <a:t>Parent’s rights terminated</a:t>
                      </a:r>
                    </a:p>
                  </a:txBody>
                  <a:tcPr>
                    <a:lnL w="12700" cmpd="sng">
                      <a:noFill/>
                    </a:lnL>
                  </a:tcPr>
                </a:tc>
                <a:tc>
                  <a:txBody>
                    <a:bodyPr/>
                    <a:lstStyle/>
                    <a:p>
                      <a:pPr marL="91440" algn="ctr"/>
                      <a:r>
                        <a:rPr lang="en-US">
                          <a:solidFill>
                            <a:srgbClr val="92D050"/>
                          </a:solidFill>
                        </a:rPr>
                        <a:t>210 </a:t>
                      </a:r>
                      <a:r>
                        <a:rPr lang="en-US"/>
                        <a:t> </a:t>
                      </a:r>
                      <a:r>
                        <a:rPr lang="en-US">
                          <a:solidFill>
                            <a:schemeClr val="bg1"/>
                          </a:solidFill>
                        </a:rPr>
                        <a:t>Failure of caregiver to provide emotional support to child who has been traumatized or abused</a:t>
                      </a:r>
                    </a:p>
                    <a:p>
                      <a:pPr marL="91440" algn="ctr"/>
                      <a:endParaRPr lang="en-US">
                        <a:solidFill>
                          <a:schemeClr val="bg1"/>
                        </a:solidFill>
                      </a:endParaRPr>
                    </a:p>
                    <a:p>
                      <a:pPr marL="91440" algn="ctr"/>
                      <a:endParaRPr lang="en-US">
                        <a:solidFill>
                          <a:schemeClr val="bg1"/>
                        </a:solidFill>
                      </a:endParaRPr>
                    </a:p>
                  </a:txBody>
                  <a:tcPr/>
                </a:tc>
                <a:tc>
                  <a:txBody>
                    <a:bodyPr/>
                    <a:lstStyle/>
                    <a:p>
                      <a:pPr marL="91440" algn="ctr"/>
                      <a:r>
                        <a:rPr lang="en-US">
                          <a:solidFill>
                            <a:srgbClr val="92D050"/>
                          </a:solidFill>
                        </a:rPr>
                        <a:t>N/A</a:t>
                      </a: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6CB22CDF-F479-49EA-A686-AF3840586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533" y="3703321"/>
            <a:ext cx="5287548" cy="3719260"/>
          </a:xfrm>
          <a:prstGeom prst="rect">
            <a:avLst/>
          </a:prstGeom>
        </p:spPr>
      </p:pic>
    </p:spTree>
    <p:extLst>
      <p:ext uri="{BB962C8B-B14F-4D97-AF65-F5344CB8AC3E}">
        <p14:creationId xmlns:p14="http://schemas.microsoft.com/office/powerpoint/2010/main" val="37375012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Family Violence or Conflict Management</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197  </a:t>
                      </a:r>
                      <a:r>
                        <a:rPr lang="en-US">
                          <a:solidFill>
                            <a:schemeClr val="bg1"/>
                          </a:solidFill>
                        </a:rPr>
                        <a:t>Frankly hostile, rejecting to child</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202</a:t>
                      </a:r>
                      <a:r>
                        <a:rPr lang="en-US">
                          <a:solidFill>
                            <a:schemeClr val="bg1"/>
                          </a:solidFill>
                        </a:rPr>
                        <a:t>  Severe or frequent domestic violence</a:t>
                      </a:r>
                    </a:p>
                  </a:txBody>
                  <a:tcPr>
                    <a:lnL w="12700" cmpd="sng">
                      <a:noFill/>
                    </a:lnL>
                  </a:tcPr>
                </a:tc>
                <a:tc>
                  <a:txBody>
                    <a:bodyPr/>
                    <a:lstStyle/>
                    <a:p>
                      <a:pPr marL="91440" algn="ctr"/>
                      <a:r>
                        <a:rPr lang="en-US">
                          <a:solidFill>
                            <a:srgbClr val="92D050"/>
                          </a:solidFill>
                        </a:rPr>
                        <a:t>211 </a:t>
                      </a:r>
                      <a:r>
                        <a:rPr lang="en-US"/>
                        <a:t> </a:t>
                      </a:r>
                      <a:r>
                        <a:rPr lang="en-US">
                          <a:solidFill>
                            <a:schemeClr val="bg1"/>
                          </a:solidFill>
                        </a:rPr>
                        <a:t>Domestic violence or serious threat of domestic violence</a:t>
                      </a:r>
                    </a:p>
                    <a:p>
                      <a:pPr marL="91440" algn="ctr"/>
                      <a:endParaRPr lang="en-US">
                        <a:solidFill>
                          <a:schemeClr val="bg1"/>
                        </a:solidFill>
                      </a:endParaRPr>
                    </a:p>
                    <a:p>
                      <a:pPr marL="91440" algn="ctr"/>
                      <a:r>
                        <a:rPr lang="en-US">
                          <a:solidFill>
                            <a:srgbClr val="92D050"/>
                          </a:solidFill>
                        </a:rPr>
                        <a:t>208</a:t>
                      </a:r>
                      <a:r>
                        <a:rPr lang="en-US">
                          <a:solidFill>
                            <a:schemeClr val="bg1"/>
                          </a:solidFill>
                        </a:rPr>
                        <a:t>  Conflict is pervasive (across areas) and continual (chronic) EX: hostility, tensions, scapegoating</a:t>
                      </a:r>
                    </a:p>
                    <a:p>
                      <a:pPr marL="91440" algn="ctr"/>
                      <a:endParaRPr lang="en-US">
                        <a:solidFill>
                          <a:schemeClr val="bg1"/>
                        </a:solidFill>
                      </a:endParaRPr>
                    </a:p>
                    <a:p>
                      <a:pPr marL="91440" algn="ctr"/>
                      <a:r>
                        <a:rPr lang="en-US">
                          <a:solidFill>
                            <a:srgbClr val="92D050"/>
                          </a:solidFill>
                        </a:rPr>
                        <a:t>209</a:t>
                      </a:r>
                      <a:r>
                        <a:rPr lang="en-US">
                          <a:solidFill>
                            <a:schemeClr val="bg1"/>
                          </a:solidFill>
                        </a:rPr>
                        <a:t> Family members are insensitive, angry, and/or resentful to the child</a:t>
                      </a:r>
                      <a:endParaRPr lang="en-US"/>
                    </a:p>
                  </a:txBody>
                  <a:tcPr/>
                </a:tc>
                <a:tc>
                  <a:txBody>
                    <a:bodyPr/>
                    <a:lstStyle/>
                    <a:p>
                      <a:pPr marL="91440" algn="ctr"/>
                      <a:r>
                        <a:rPr lang="en-US">
                          <a:solidFill>
                            <a:srgbClr val="92D050"/>
                          </a:solidFill>
                        </a:rPr>
                        <a:t>215</a:t>
                      </a:r>
                      <a:r>
                        <a:rPr lang="en-US">
                          <a:solidFill>
                            <a:schemeClr val="bg1"/>
                          </a:solidFill>
                        </a:rPr>
                        <a:t> Frequent family arguments and/or misunderstandings resulting in bad feelings</a:t>
                      </a:r>
                    </a:p>
                    <a:p>
                      <a:pPr marL="91440" algn="ctr"/>
                      <a:endParaRPr lang="en-US">
                        <a:solidFill>
                          <a:schemeClr val="bg1"/>
                        </a:solidFill>
                      </a:endParaRPr>
                    </a:p>
                    <a:p>
                      <a:pPr marL="91440" algn="ctr"/>
                      <a:r>
                        <a:rPr lang="en-US">
                          <a:solidFill>
                            <a:srgbClr val="92D050"/>
                          </a:solidFill>
                        </a:rPr>
                        <a:t>216</a:t>
                      </a:r>
                      <a:r>
                        <a:rPr lang="en-US">
                          <a:solidFill>
                            <a:schemeClr val="bg1"/>
                          </a:solidFill>
                        </a:rPr>
                        <a:t> Family relations are characterized by poor problem solving, poor communication, or emotional insensitivity</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2308D01A-D266-4405-8315-770DA0D2A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82" y="4001426"/>
            <a:ext cx="3207326" cy="3207326"/>
          </a:xfrm>
          <a:prstGeom prst="rect">
            <a:avLst/>
          </a:prstGeom>
        </p:spPr>
      </p:pic>
    </p:spTree>
    <p:extLst>
      <p:ext uri="{BB962C8B-B14F-4D97-AF65-F5344CB8AC3E}">
        <p14:creationId xmlns:p14="http://schemas.microsoft.com/office/powerpoint/2010/main" val="35890059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FD7D-D6FD-4300-811F-01F732AB1D66}"/>
              </a:ext>
            </a:extLst>
          </p:cNvPr>
          <p:cNvSpPr>
            <a:spLocks noGrp="1"/>
          </p:cNvSpPr>
          <p:nvPr>
            <p:ph type="title"/>
          </p:nvPr>
        </p:nvSpPr>
        <p:spPr/>
        <p:txBody>
          <a:bodyPr/>
          <a:lstStyle/>
          <a:p>
            <a:r>
              <a:rPr lang="en-US"/>
              <a:t>The Reliability Test: Vignettes</a:t>
            </a:r>
          </a:p>
        </p:txBody>
      </p:sp>
      <p:sp>
        <p:nvSpPr>
          <p:cNvPr id="3" name="Content Placeholder 2">
            <a:extLst>
              <a:ext uri="{FF2B5EF4-FFF2-40B4-BE49-F238E27FC236}">
                <a16:creationId xmlns:a16="http://schemas.microsoft.com/office/drawing/2014/main" id="{AF52E895-D415-47D1-ACC1-50DC214383EC}"/>
              </a:ext>
            </a:extLst>
          </p:cNvPr>
          <p:cNvSpPr>
            <a:spLocks noGrp="1"/>
          </p:cNvSpPr>
          <p:nvPr>
            <p:ph sz="quarter" idx="13"/>
          </p:nvPr>
        </p:nvSpPr>
        <p:spPr/>
        <p:txBody>
          <a:bodyPr/>
          <a:lstStyle/>
          <a:p>
            <a:r>
              <a:rPr lang="en-US" sz="2800"/>
              <a:t>Rate behavior in vignettes; not the “clinical summary” in your head.</a:t>
            </a:r>
          </a:p>
          <a:p>
            <a:r>
              <a:rPr lang="en-US" sz="2800"/>
              <a:t>Start with severe level of impairment.  Do not “jump” to a true item which is the incorrect answer because it is not the most severe, true item about the Child.</a:t>
            </a:r>
          </a:p>
          <a:p>
            <a:r>
              <a:rPr lang="en-US" sz="2800"/>
              <a:t>Rate every scale based on entire vignette, not just a “subsection” of the vignette.</a:t>
            </a:r>
          </a:p>
          <a:p>
            <a:r>
              <a:rPr lang="en-US" sz="2800"/>
              <a:t>Rate the behavior if anyone reports it, and it is believable </a:t>
            </a:r>
          </a:p>
          <a:p>
            <a:r>
              <a:rPr lang="en-US" sz="2800"/>
              <a:t>Read carefully.  Try to avoid “fatigue errors.”</a:t>
            </a:r>
          </a:p>
          <a:p>
            <a:endParaRPr lang="en-US"/>
          </a:p>
        </p:txBody>
      </p:sp>
      <p:pic>
        <p:nvPicPr>
          <p:cNvPr id="4" name="Picture 3">
            <a:extLst>
              <a:ext uri="{FF2B5EF4-FFF2-40B4-BE49-F238E27FC236}">
                <a16:creationId xmlns:a16="http://schemas.microsoft.com/office/drawing/2014/main" id="{33F8401C-4A0D-4237-AABD-4DE0D77178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50" b="98750" l="9955" r="89744">
                        <a14:foregroundMark x1="62142" y1="8250" x2="62142" y2="8250"/>
                        <a14:foregroundMark x1="58220" y1="2750" x2="58220" y2="2750"/>
                        <a14:foregroundMark x1="31674" y1="89875" x2="31674" y2="89875"/>
                        <a14:foregroundMark x1="30920" y1="93750" x2="30920" y2="93750"/>
                        <a14:foregroundMark x1="29563" y1="89875" x2="29563" y2="89875"/>
                        <a14:foregroundMark x1="30317" y1="97625" x2="30317" y2="97625"/>
                        <a14:foregroundMark x1="58220" y1="98750" x2="58220" y2="98750"/>
                      </a14:backgroundRemoval>
                    </a14:imgEffect>
                  </a14:imgLayer>
                </a14:imgProps>
              </a:ext>
            </a:extLst>
          </a:blip>
          <a:stretch>
            <a:fillRect/>
          </a:stretch>
        </p:blipFill>
        <p:spPr>
          <a:xfrm>
            <a:off x="10131499" y="4675793"/>
            <a:ext cx="1967489" cy="2374044"/>
          </a:xfrm>
          <a:prstGeom prst="rect">
            <a:avLst/>
          </a:prstGeom>
        </p:spPr>
      </p:pic>
    </p:spTree>
    <p:extLst>
      <p:ext uri="{BB962C8B-B14F-4D97-AF65-F5344CB8AC3E}">
        <p14:creationId xmlns:p14="http://schemas.microsoft.com/office/powerpoint/2010/main" val="29698920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B69B0-6B8D-40BB-916E-FF385F9FBAB3}"/>
              </a:ext>
            </a:extLst>
          </p:cNvPr>
          <p:cNvSpPr>
            <a:spLocks noGrp="1"/>
          </p:cNvSpPr>
          <p:nvPr>
            <p:ph type="title"/>
          </p:nvPr>
        </p:nvSpPr>
        <p:spPr/>
        <p:txBody>
          <a:bodyPr/>
          <a:lstStyle/>
          <a:p>
            <a:r>
              <a:rPr lang="en-US"/>
              <a:t>The “Test” Instructions</a:t>
            </a:r>
          </a:p>
        </p:txBody>
      </p:sp>
      <p:sp>
        <p:nvSpPr>
          <p:cNvPr id="3" name="Content Placeholder 2">
            <a:extLst>
              <a:ext uri="{FF2B5EF4-FFF2-40B4-BE49-F238E27FC236}">
                <a16:creationId xmlns:a16="http://schemas.microsoft.com/office/drawing/2014/main" id="{6A62C68A-039A-4109-975B-47693FD9730A}"/>
              </a:ext>
            </a:extLst>
          </p:cNvPr>
          <p:cNvSpPr>
            <a:spLocks noGrp="1"/>
          </p:cNvSpPr>
          <p:nvPr>
            <p:ph sz="quarter" idx="13"/>
          </p:nvPr>
        </p:nvSpPr>
        <p:spPr>
          <a:xfrm>
            <a:off x="1071277" y="1350174"/>
            <a:ext cx="9175965" cy="4922876"/>
          </a:xfrm>
        </p:spPr>
        <p:txBody>
          <a:bodyPr>
            <a:normAutofit/>
          </a:bodyPr>
          <a:lstStyle/>
          <a:p>
            <a:pPr>
              <a:lnSpc>
                <a:spcPct val="90000"/>
              </a:lnSpc>
            </a:pPr>
            <a:r>
              <a:rPr lang="en-US" sz="3200"/>
              <a:t>Time period to rate is the last three months.  If there is no comment about time, assume behavior is current.</a:t>
            </a:r>
          </a:p>
          <a:p>
            <a:pPr>
              <a:lnSpc>
                <a:spcPct val="90000"/>
              </a:lnSpc>
            </a:pPr>
            <a:r>
              <a:rPr lang="en-US" sz="3200"/>
              <a:t>Reliability based on subscale scores (30, 20, 10, 0) in left margin.</a:t>
            </a:r>
          </a:p>
          <a:p>
            <a:pPr>
              <a:lnSpc>
                <a:spcPct val="90000"/>
              </a:lnSpc>
            </a:pPr>
            <a:r>
              <a:rPr lang="en-US" sz="3200"/>
              <a:t>Include item number from the subscale chosen </a:t>
            </a:r>
          </a:p>
          <a:p>
            <a:pPr>
              <a:lnSpc>
                <a:spcPct val="90000"/>
              </a:lnSpc>
            </a:pPr>
            <a:r>
              <a:rPr lang="en-US" sz="3200"/>
              <a:t>Must write/type in a justification (not wording from PECFAS item).</a:t>
            </a:r>
          </a:p>
          <a:p>
            <a:pPr>
              <a:lnSpc>
                <a:spcPct val="90000"/>
              </a:lnSpc>
            </a:pPr>
            <a:r>
              <a:rPr lang="en-US" sz="3200"/>
              <a:t>Please remain muted while in the “testing room” and you must have your video on </a:t>
            </a:r>
            <a:r>
              <a:rPr lang="en-US" sz="3200" b="1" u="sng"/>
              <a:t>AT ALL TIMES</a:t>
            </a:r>
          </a:p>
          <a:p>
            <a:endParaRPr lang="en-US"/>
          </a:p>
        </p:txBody>
      </p:sp>
    </p:spTree>
    <p:extLst>
      <p:ext uri="{BB962C8B-B14F-4D97-AF65-F5344CB8AC3E}">
        <p14:creationId xmlns:p14="http://schemas.microsoft.com/office/powerpoint/2010/main" val="36169815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FD7D-D6FD-4300-811F-01F732AB1D66}"/>
              </a:ext>
            </a:extLst>
          </p:cNvPr>
          <p:cNvSpPr>
            <a:spLocks noGrp="1"/>
          </p:cNvSpPr>
          <p:nvPr>
            <p:ph type="title"/>
          </p:nvPr>
        </p:nvSpPr>
        <p:spPr/>
        <p:txBody>
          <a:bodyPr/>
          <a:lstStyle/>
          <a:p>
            <a:r>
              <a:rPr lang="en-US"/>
              <a:t>The Reliability Test: Vignettes</a:t>
            </a:r>
          </a:p>
        </p:txBody>
      </p:sp>
      <p:sp>
        <p:nvSpPr>
          <p:cNvPr id="3" name="Content Placeholder 2">
            <a:extLst>
              <a:ext uri="{FF2B5EF4-FFF2-40B4-BE49-F238E27FC236}">
                <a16:creationId xmlns:a16="http://schemas.microsoft.com/office/drawing/2014/main" id="{AF52E895-D415-47D1-ACC1-50DC214383EC}"/>
              </a:ext>
            </a:extLst>
          </p:cNvPr>
          <p:cNvSpPr>
            <a:spLocks noGrp="1"/>
          </p:cNvSpPr>
          <p:nvPr>
            <p:ph sz="quarter" idx="13"/>
          </p:nvPr>
        </p:nvSpPr>
        <p:spPr/>
        <p:txBody>
          <a:bodyPr/>
          <a:lstStyle/>
          <a:p>
            <a:r>
              <a:rPr lang="en-US" dirty="0"/>
              <a:t>If you need assistance or coaching please use the “raise your hand” function to get the attention of the moderator who will move you into the break-out room with your assigned trainer</a:t>
            </a:r>
          </a:p>
          <a:p>
            <a:r>
              <a:rPr lang="en-US" dirty="0"/>
              <a:t>Each time you complete a vignette, use the “raise your hand” function or type in the chat if that function is not available to you</a:t>
            </a:r>
          </a:p>
          <a:p>
            <a:r>
              <a:rPr lang="en-US" dirty="0"/>
              <a:t>Please be patient!  Sometimes there will be a wait to be moved into a break out room</a:t>
            </a:r>
          </a:p>
          <a:p>
            <a:r>
              <a:rPr lang="en-US" dirty="0"/>
              <a:t>Once you are done with all the vignettes, you will need to save the Word Document and email it to </a:t>
            </a:r>
            <a:r>
              <a:rPr lang="en-US" dirty="0" err="1"/>
              <a:t>to</a:t>
            </a:r>
            <a:r>
              <a:rPr lang="en-US" dirty="0"/>
              <a:t> receive you certificate on DWC. </a:t>
            </a:r>
          </a:p>
          <a:p>
            <a:pPr marL="0" indent="0">
              <a:buNone/>
            </a:pPr>
            <a:endParaRPr lang="en-US" dirty="0"/>
          </a:p>
          <a:p>
            <a:endParaRPr lang="en-US" dirty="0"/>
          </a:p>
        </p:txBody>
      </p:sp>
      <p:pic>
        <p:nvPicPr>
          <p:cNvPr id="4" name="Picture 3">
            <a:extLst>
              <a:ext uri="{FF2B5EF4-FFF2-40B4-BE49-F238E27FC236}">
                <a16:creationId xmlns:a16="http://schemas.microsoft.com/office/drawing/2014/main" id="{33F8401C-4A0D-4237-AABD-4DE0D77178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50" b="98750" l="9955" r="89744">
                        <a14:foregroundMark x1="62142" y1="8250" x2="62142" y2="8250"/>
                        <a14:foregroundMark x1="58220" y1="2750" x2="58220" y2="2750"/>
                        <a14:foregroundMark x1="31674" y1="89875" x2="31674" y2="89875"/>
                        <a14:foregroundMark x1="30920" y1="93750" x2="30920" y2="93750"/>
                        <a14:foregroundMark x1="29563" y1="89875" x2="29563" y2="89875"/>
                        <a14:foregroundMark x1="30317" y1="97625" x2="30317" y2="97625"/>
                        <a14:foregroundMark x1="58220" y1="98750" x2="58220" y2="98750"/>
                      </a14:backgroundRemoval>
                    </a14:imgEffect>
                  </a14:imgLayer>
                </a14:imgProps>
              </a:ext>
            </a:extLst>
          </a:blip>
          <a:stretch>
            <a:fillRect/>
          </a:stretch>
        </p:blipFill>
        <p:spPr>
          <a:xfrm>
            <a:off x="10131499" y="4675793"/>
            <a:ext cx="1967489" cy="2374044"/>
          </a:xfrm>
          <a:prstGeom prst="rect">
            <a:avLst/>
          </a:prstGeom>
        </p:spPr>
      </p:pic>
    </p:spTree>
    <p:extLst>
      <p:ext uri="{BB962C8B-B14F-4D97-AF65-F5344CB8AC3E}">
        <p14:creationId xmlns:p14="http://schemas.microsoft.com/office/powerpoint/2010/main" val="2943231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B6DA6-F3E5-4814-8A2A-296BA4E5EBC1}"/>
              </a:ext>
            </a:extLst>
          </p:cNvPr>
          <p:cNvSpPr>
            <a:spLocks noGrp="1"/>
          </p:cNvSpPr>
          <p:nvPr>
            <p:ph type="title"/>
          </p:nvPr>
        </p:nvSpPr>
        <p:spPr>
          <a:xfrm>
            <a:off x="526499" y="284416"/>
            <a:ext cx="10983913" cy="849289"/>
          </a:xfrm>
        </p:spPr>
        <p:txBody>
          <a:bodyPr/>
          <a:lstStyle/>
          <a:p>
            <a:r>
              <a:rPr lang="en-US"/>
              <a:t>Where is My Certificate? </a:t>
            </a:r>
          </a:p>
        </p:txBody>
      </p:sp>
      <p:sp>
        <p:nvSpPr>
          <p:cNvPr id="3" name="Content Placeholder 2">
            <a:extLst>
              <a:ext uri="{FF2B5EF4-FFF2-40B4-BE49-F238E27FC236}">
                <a16:creationId xmlns:a16="http://schemas.microsoft.com/office/drawing/2014/main" id="{35DA4E04-45C6-4B45-A26C-C4B2DF324B59}"/>
              </a:ext>
            </a:extLst>
          </p:cNvPr>
          <p:cNvSpPr>
            <a:spLocks noGrp="1"/>
          </p:cNvSpPr>
          <p:nvPr>
            <p:ph sz="quarter" idx="13"/>
          </p:nvPr>
        </p:nvSpPr>
        <p:spPr/>
        <p:txBody>
          <a:bodyPr/>
          <a:lstStyle/>
          <a:p>
            <a:r>
              <a:rPr lang="en-US"/>
              <a:t>On DWC (where you registered for this training) under “Transcript”, then “Event Training Completion” tab</a:t>
            </a:r>
          </a:p>
        </p:txBody>
      </p:sp>
      <p:pic>
        <p:nvPicPr>
          <p:cNvPr id="4" name="Picture 3">
            <a:extLst>
              <a:ext uri="{FF2B5EF4-FFF2-40B4-BE49-F238E27FC236}">
                <a16:creationId xmlns:a16="http://schemas.microsoft.com/office/drawing/2014/main" id="{3CB97F90-46BB-4DC9-9AA3-D65234C88029}"/>
              </a:ext>
            </a:extLst>
          </p:cNvPr>
          <p:cNvPicPr>
            <a:picLocks noChangeAspect="1"/>
          </p:cNvPicPr>
          <p:nvPr/>
        </p:nvPicPr>
        <p:blipFill>
          <a:blip r:embed="rId3"/>
          <a:stretch>
            <a:fillRect/>
          </a:stretch>
        </p:blipFill>
        <p:spPr>
          <a:xfrm>
            <a:off x="891656" y="2528233"/>
            <a:ext cx="4386195" cy="3658313"/>
          </a:xfrm>
          <a:prstGeom prst="rect">
            <a:avLst/>
          </a:prstGeom>
          <a:ln w="38100">
            <a:solidFill>
              <a:srgbClr val="FFC000"/>
            </a:solidFill>
          </a:ln>
        </p:spPr>
      </p:pic>
      <p:pic>
        <p:nvPicPr>
          <p:cNvPr id="5" name="Picture 4">
            <a:extLst>
              <a:ext uri="{FF2B5EF4-FFF2-40B4-BE49-F238E27FC236}">
                <a16:creationId xmlns:a16="http://schemas.microsoft.com/office/drawing/2014/main" id="{8CA6B5D0-D9B5-441A-8678-6A8F76540B48}"/>
              </a:ext>
            </a:extLst>
          </p:cNvPr>
          <p:cNvPicPr>
            <a:picLocks noChangeAspect="1"/>
          </p:cNvPicPr>
          <p:nvPr/>
        </p:nvPicPr>
        <p:blipFill>
          <a:blip r:embed="rId4"/>
          <a:stretch>
            <a:fillRect/>
          </a:stretch>
        </p:blipFill>
        <p:spPr>
          <a:xfrm>
            <a:off x="3773212" y="3386700"/>
            <a:ext cx="8122170" cy="1024643"/>
          </a:xfrm>
          <a:prstGeom prst="rect">
            <a:avLst/>
          </a:prstGeom>
          <a:ln w="38100">
            <a:solidFill>
              <a:srgbClr val="FFC000"/>
            </a:solidFill>
          </a:ln>
        </p:spPr>
      </p:pic>
      <p:cxnSp>
        <p:nvCxnSpPr>
          <p:cNvPr id="7" name="Straight Arrow Connector 6">
            <a:extLst>
              <a:ext uri="{FF2B5EF4-FFF2-40B4-BE49-F238E27FC236}">
                <a16:creationId xmlns:a16="http://schemas.microsoft.com/office/drawing/2014/main" id="{CF3F8E71-31FB-44C2-9819-4C5F89E25F5C}"/>
              </a:ext>
            </a:extLst>
          </p:cNvPr>
          <p:cNvCxnSpPr>
            <a:cxnSpLocks/>
          </p:cNvCxnSpPr>
          <p:nvPr/>
        </p:nvCxnSpPr>
        <p:spPr>
          <a:xfrm>
            <a:off x="2878154" y="3899021"/>
            <a:ext cx="3217846" cy="40586"/>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2" name="Picture 11">
            <a:extLst>
              <a:ext uri="{FF2B5EF4-FFF2-40B4-BE49-F238E27FC236}">
                <a16:creationId xmlns:a16="http://schemas.microsoft.com/office/drawing/2014/main" id="{DDFFB42D-B912-4E61-A12E-81FF6ECB025F}"/>
              </a:ext>
            </a:extLst>
          </p:cNvPr>
          <p:cNvPicPr>
            <a:picLocks noChangeAspect="1"/>
          </p:cNvPicPr>
          <p:nvPr/>
        </p:nvPicPr>
        <p:blipFill>
          <a:blip r:embed="rId5"/>
          <a:stretch>
            <a:fillRect/>
          </a:stretch>
        </p:blipFill>
        <p:spPr>
          <a:xfrm>
            <a:off x="3962452" y="4337905"/>
            <a:ext cx="7234766" cy="1016577"/>
          </a:xfrm>
          <a:prstGeom prst="rect">
            <a:avLst/>
          </a:prstGeom>
          <a:ln>
            <a:noFill/>
          </a:ln>
          <a:effectLst>
            <a:outerShdw blurRad="190500" algn="tl" rotWithShape="0">
              <a:srgbClr val="000000">
                <a:alpha val="70000"/>
              </a:srgbClr>
            </a:outerShdw>
          </a:effectLst>
        </p:spPr>
      </p:pic>
      <p:sp>
        <p:nvSpPr>
          <p:cNvPr id="13" name="Oval 12">
            <a:extLst>
              <a:ext uri="{FF2B5EF4-FFF2-40B4-BE49-F238E27FC236}">
                <a16:creationId xmlns:a16="http://schemas.microsoft.com/office/drawing/2014/main" id="{8BB410B7-FFF6-48DA-B46A-FFE2B11BA42C}"/>
              </a:ext>
            </a:extLst>
          </p:cNvPr>
          <p:cNvSpPr/>
          <p:nvPr/>
        </p:nvSpPr>
        <p:spPr>
          <a:xfrm>
            <a:off x="9008761" y="4519680"/>
            <a:ext cx="1744579" cy="62564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635A2680-7595-47B4-8D8A-986B1605D205}"/>
              </a:ext>
            </a:extLst>
          </p:cNvPr>
          <p:cNvCxnSpPr>
            <a:cxnSpLocks/>
          </p:cNvCxnSpPr>
          <p:nvPr/>
        </p:nvCxnSpPr>
        <p:spPr>
          <a:xfrm flipV="1">
            <a:off x="9856988" y="4982863"/>
            <a:ext cx="0" cy="80415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DB1F833-108D-487E-A9E3-AFBBDC68D83E}"/>
              </a:ext>
            </a:extLst>
          </p:cNvPr>
          <p:cNvSpPr txBox="1"/>
          <p:nvPr/>
        </p:nvSpPr>
        <p:spPr>
          <a:xfrm>
            <a:off x="8447948" y="5787020"/>
            <a:ext cx="28662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mn-ea"/>
                <a:cs typeface="+mn-cs"/>
              </a:rPr>
              <a:t>Click here to view your certificate!</a:t>
            </a:r>
          </a:p>
        </p:txBody>
      </p:sp>
    </p:spTree>
    <p:extLst>
      <p:ext uri="{BB962C8B-B14F-4D97-AF65-F5344CB8AC3E}">
        <p14:creationId xmlns:p14="http://schemas.microsoft.com/office/powerpoint/2010/main" val="404314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Learning</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007  </a:t>
                      </a:r>
                      <a:r>
                        <a:rPr lang="en-US">
                          <a:solidFill>
                            <a:schemeClr val="bg1"/>
                          </a:solidFill>
                        </a:rPr>
                        <a:t>Learning at least 1 year behind due to poor attention or high activity (despite special accommodations)</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008</a:t>
                      </a:r>
                      <a:r>
                        <a:rPr lang="en-US">
                          <a:solidFill>
                            <a:schemeClr val="bg1"/>
                          </a:solidFill>
                        </a:rPr>
                        <a:t>  Learning at least 1 year behind and is </a:t>
                      </a:r>
                      <a:r>
                        <a:rPr lang="en-US" u="sng">
                          <a:solidFill>
                            <a:schemeClr val="bg1"/>
                          </a:solidFill>
                        </a:rPr>
                        <a:t>not</a:t>
                      </a:r>
                      <a:r>
                        <a:rPr lang="en-US">
                          <a:solidFill>
                            <a:schemeClr val="bg1"/>
                          </a:solidFill>
                        </a:rPr>
                        <a:t> known to be due to an established learning problem (e.g. intellectual disability)</a:t>
                      </a:r>
                    </a:p>
                  </a:txBody>
                  <a:tcPr>
                    <a:lnL w="12700" cmpd="sng">
                      <a:noFill/>
                    </a:lnL>
                  </a:tcPr>
                </a:tc>
                <a:tc>
                  <a:txBody>
                    <a:bodyPr/>
                    <a:lstStyle/>
                    <a:p>
                      <a:pPr marL="91440" algn="ctr"/>
                      <a:r>
                        <a:rPr lang="en-US">
                          <a:solidFill>
                            <a:srgbClr val="92D050"/>
                          </a:solidFill>
                        </a:rPr>
                        <a:t>014 </a:t>
                      </a:r>
                      <a:r>
                        <a:rPr lang="en-US"/>
                        <a:t> </a:t>
                      </a:r>
                      <a:r>
                        <a:rPr lang="en-US">
                          <a:solidFill>
                            <a:schemeClr val="bg1"/>
                          </a:solidFill>
                        </a:rPr>
                        <a:t>Achievement below average due to poor attention or high activity and special accommodations needed or implemented</a:t>
                      </a:r>
                    </a:p>
                    <a:p>
                      <a:pPr marL="91440" algn="ctr"/>
                      <a:endParaRPr lang="en-US">
                        <a:solidFill>
                          <a:schemeClr val="bg1"/>
                        </a:solidFill>
                      </a:endParaRPr>
                    </a:p>
                    <a:p>
                      <a:pPr marL="91440" algn="ctr"/>
                      <a:r>
                        <a:rPr lang="en-US">
                          <a:solidFill>
                            <a:srgbClr val="92D050"/>
                          </a:solidFill>
                        </a:rPr>
                        <a:t>015</a:t>
                      </a:r>
                      <a:r>
                        <a:rPr lang="en-US">
                          <a:solidFill>
                            <a:schemeClr val="bg1"/>
                          </a:solidFill>
                        </a:rPr>
                        <a:t>  Achievement below average and is </a:t>
                      </a:r>
                      <a:r>
                        <a:rPr lang="en-US" u="sng">
                          <a:solidFill>
                            <a:schemeClr val="bg1"/>
                          </a:solidFill>
                        </a:rPr>
                        <a:t>not</a:t>
                      </a:r>
                      <a:r>
                        <a:rPr lang="en-US">
                          <a:solidFill>
                            <a:schemeClr val="bg1"/>
                          </a:solidFill>
                        </a:rPr>
                        <a:t> due to an established learning problem</a:t>
                      </a:r>
                      <a:endParaRPr lang="en-US"/>
                    </a:p>
                  </a:txBody>
                  <a:tcPr/>
                </a:tc>
                <a:tc>
                  <a:txBody>
                    <a:bodyPr/>
                    <a:lstStyle/>
                    <a:p>
                      <a:pPr marL="91440" algn="ctr"/>
                      <a:r>
                        <a:rPr lang="en-US">
                          <a:solidFill>
                            <a:srgbClr val="92D050"/>
                          </a:solidFill>
                        </a:rPr>
                        <a:t>020</a:t>
                      </a:r>
                      <a:r>
                        <a:rPr lang="en-US">
                          <a:solidFill>
                            <a:schemeClr val="bg1"/>
                          </a:solidFill>
                        </a:rPr>
                        <a:t> Attention problems or high activity levels are present but manageable</a:t>
                      </a:r>
                    </a:p>
                    <a:p>
                      <a:pPr marL="91440" algn="ctr"/>
                      <a:endParaRPr lang="en-US">
                        <a:solidFill>
                          <a:schemeClr val="bg1"/>
                        </a:solidFill>
                      </a:endParaRPr>
                    </a:p>
                    <a:p>
                      <a:pPr marL="91440" algn="ctr"/>
                      <a:r>
                        <a:rPr lang="en-US">
                          <a:solidFill>
                            <a:srgbClr val="92D050"/>
                          </a:solidFill>
                        </a:rPr>
                        <a:t>021</a:t>
                      </a:r>
                      <a:r>
                        <a:rPr lang="en-US">
                          <a:solidFill>
                            <a:schemeClr val="bg1"/>
                          </a:solidFill>
                        </a:rPr>
                        <a:t>  Fails to listen, follow instructions or routines, or do activities/tasks (but achievement is not below average)</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F2C590F2-BC4D-44F5-9C64-01EF3641A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30" y="4790267"/>
            <a:ext cx="1194966" cy="2182586"/>
          </a:xfrm>
          <a:prstGeom prst="rect">
            <a:avLst/>
          </a:prstGeom>
        </p:spPr>
      </p:pic>
    </p:spTree>
    <p:extLst>
      <p:ext uri="{BB962C8B-B14F-4D97-AF65-F5344CB8AC3E}">
        <p14:creationId xmlns:p14="http://schemas.microsoft.com/office/powerpoint/2010/main" val="1435280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840B-6ACC-4E98-928E-144E3CD97094}"/>
              </a:ext>
            </a:extLst>
          </p:cNvPr>
          <p:cNvSpPr>
            <a:spLocks noGrp="1"/>
          </p:cNvSpPr>
          <p:nvPr>
            <p:ph type="title"/>
          </p:nvPr>
        </p:nvSpPr>
        <p:spPr/>
        <p:txBody>
          <a:bodyPr/>
          <a:lstStyle/>
          <a:p>
            <a:r>
              <a:rPr lang="en-US"/>
              <a:t>Learning Consideration</a:t>
            </a:r>
          </a:p>
        </p:txBody>
      </p:sp>
      <p:sp>
        <p:nvSpPr>
          <p:cNvPr id="3" name="Content Placeholder 2">
            <a:extLst>
              <a:ext uri="{FF2B5EF4-FFF2-40B4-BE49-F238E27FC236}">
                <a16:creationId xmlns:a16="http://schemas.microsoft.com/office/drawing/2014/main" id="{68BA428A-01C4-4485-ACBF-8F0130FD5DDC}"/>
              </a:ext>
            </a:extLst>
          </p:cNvPr>
          <p:cNvSpPr>
            <a:spLocks noGrp="1"/>
          </p:cNvSpPr>
          <p:nvPr>
            <p:ph sz="quarter" idx="13"/>
          </p:nvPr>
        </p:nvSpPr>
        <p:spPr/>
        <p:txBody>
          <a:bodyPr/>
          <a:lstStyle/>
          <a:p>
            <a:pPr marL="455613" indent="-220663">
              <a:tabLst>
                <a:tab pos="690563" algn="l"/>
              </a:tabLst>
            </a:pPr>
            <a:r>
              <a:rPr lang="en-US">
                <a:latin typeface="Verdana" pitchFamily="34" charset="0"/>
              </a:rPr>
              <a:t>Do not rate if poor academic performance is </a:t>
            </a:r>
            <a:r>
              <a:rPr lang="en-US" i="1">
                <a:latin typeface="Verdana" pitchFamily="34" charset="0"/>
              </a:rPr>
              <a:t>solely</a:t>
            </a:r>
            <a:r>
              <a:rPr lang="en-US">
                <a:latin typeface="Verdana" pitchFamily="34" charset="0"/>
              </a:rPr>
              <a:t> due to:</a:t>
            </a:r>
          </a:p>
          <a:p>
            <a:pPr marL="911225" lvl="1" indent="-220663">
              <a:tabLst>
                <a:tab pos="690563" algn="l"/>
              </a:tabLst>
            </a:pPr>
            <a:r>
              <a:rPr lang="en-US">
                <a:latin typeface="Verdana" pitchFamily="34" charset="0"/>
              </a:rPr>
              <a:t>Intellectual Disability or other serious, documented</a:t>
            </a:r>
          </a:p>
          <a:p>
            <a:pPr marL="911225" lvl="1" indent="-220663">
              <a:tabLst>
                <a:tab pos="690563" algn="l"/>
              </a:tabLst>
            </a:pPr>
            <a:r>
              <a:rPr lang="en-US">
                <a:latin typeface="Verdana" pitchFamily="34" charset="0"/>
              </a:rPr>
              <a:t>learning problems</a:t>
            </a:r>
          </a:p>
          <a:p>
            <a:pPr marL="911225" lvl="1" indent="-220663">
              <a:tabLst>
                <a:tab pos="690563" algn="l"/>
              </a:tabLst>
            </a:pPr>
            <a:r>
              <a:rPr lang="en-US">
                <a:latin typeface="Verdana" pitchFamily="34" charset="0"/>
              </a:rPr>
              <a:t>Sensory deficits (EX: hearing problems)</a:t>
            </a:r>
          </a:p>
          <a:p>
            <a:pPr marL="911225" lvl="1" indent="-220663">
              <a:tabLst>
                <a:tab pos="690563" algn="l"/>
              </a:tabLst>
            </a:pPr>
            <a:r>
              <a:rPr lang="en-US">
                <a:latin typeface="Verdana" pitchFamily="34" charset="0"/>
              </a:rPr>
              <a:t>Physical disability/impairment</a:t>
            </a:r>
          </a:p>
          <a:p>
            <a:pPr marL="911225" lvl="1" indent="-220663">
              <a:tabLst>
                <a:tab pos="690563" algn="l"/>
              </a:tabLst>
            </a:pPr>
            <a:endParaRPr lang="en-US">
              <a:latin typeface="Verdana" pitchFamily="34" charset="0"/>
            </a:endParaRPr>
          </a:p>
          <a:p>
            <a:pPr marL="455613" indent="-220663">
              <a:tabLst>
                <a:tab pos="690563" algn="l"/>
              </a:tabLst>
            </a:pPr>
            <a:r>
              <a:rPr lang="en-US">
                <a:latin typeface="Verdana" pitchFamily="34" charset="0"/>
              </a:rPr>
              <a:t>Items on the “No Impairment” level allow you to document these challenges</a:t>
            </a:r>
          </a:p>
          <a:p>
            <a:endParaRPr lang="en-US"/>
          </a:p>
        </p:txBody>
      </p:sp>
    </p:spTree>
    <p:extLst>
      <p:ext uri="{BB962C8B-B14F-4D97-AF65-F5344CB8AC3E}">
        <p14:creationId xmlns:p14="http://schemas.microsoft.com/office/powerpoint/2010/main" val="3827353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Attendance</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001  </a:t>
                      </a:r>
                      <a:r>
                        <a:rPr lang="en-US">
                          <a:solidFill>
                            <a:schemeClr val="bg1"/>
                          </a:solidFill>
                        </a:rPr>
                        <a:t>Asked to leave preschool or daycare during rating period due to behavior</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002</a:t>
                      </a:r>
                      <a:r>
                        <a:rPr lang="en-US">
                          <a:solidFill>
                            <a:schemeClr val="bg1"/>
                          </a:solidFill>
                        </a:rPr>
                        <a:t>  Refuses to attend program</a:t>
                      </a:r>
                    </a:p>
                    <a:p>
                      <a:pPr marL="91440" indent="0" algn="ctr">
                        <a:buFont typeface="+mj-lt"/>
                        <a:buNone/>
                      </a:pPr>
                      <a:endParaRPr lang="en-US">
                        <a:solidFill>
                          <a:schemeClr val="bg1"/>
                        </a:solidFill>
                      </a:endParaRPr>
                    </a:p>
                    <a:p>
                      <a:pPr marL="91440" marR="0" lvl="0" indent="0" algn="ctr" defTabSz="914241" rtl="0" eaLnBrk="1" fontAlgn="auto" latinLnBrk="0" hangingPunct="1">
                        <a:lnSpc>
                          <a:spcPct val="100000"/>
                        </a:lnSpc>
                        <a:spcBef>
                          <a:spcPts val="0"/>
                        </a:spcBef>
                        <a:spcAft>
                          <a:spcPts val="0"/>
                        </a:spcAft>
                        <a:buClrTx/>
                        <a:buSzTx/>
                        <a:buFont typeface="+mj-lt"/>
                        <a:buNone/>
                        <a:tabLst/>
                        <a:defRPr/>
                      </a:pPr>
                      <a:r>
                        <a:rPr lang="en-US">
                          <a:solidFill>
                            <a:srgbClr val="92D050"/>
                          </a:solidFill>
                        </a:rPr>
                        <a:t>002</a:t>
                      </a:r>
                      <a:r>
                        <a:rPr lang="en-US">
                          <a:solidFill>
                            <a:schemeClr val="bg1"/>
                          </a:solidFill>
                        </a:rPr>
                        <a:t>  Excessive absences due to any reason other than physical illness</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012 </a:t>
                      </a:r>
                      <a:r>
                        <a:rPr lang="en-US"/>
                        <a:t> </a:t>
                      </a:r>
                      <a:r>
                        <a:rPr lang="en-US">
                          <a:solidFill>
                            <a:schemeClr val="bg1"/>
                          </a:solidFill>
                        </a:rPr>
                        <a:t>Frequently absent from program (i.e. once every two weeks)</a:t>
                      </a:r>
                    </a:p>
                    <a:p>
                      <a:pPr marL="91440" algn="ctr"/>
                      <a:endParaRPr lang="en-US">
                        <a:solidFill>
                          <a:schemeClr val="bg1"/>
                        </a:solidFill>
                      </a:endParaRPr>
                    </a:p>
                    <a:p>
                      <a:pPr marL="91440" algn="ctr"/>
                      <a:r>
                        <a:rPr lang="en-US">
                          <a:solidFill>
                            <a:srgbClr val="92D050"/>
                          </a:solidFill>
                        </a:rPr>
                        <a:t>012</a:t>
                      </a:r>
                      <a:r>
                        <a:rPr lang="en-US">
                          <a:solidFill>
                            <a:schemeClr val="bg1"/>
                          </a:solidFill>
                        </a:rPr>
                        <a:t>  Absent from program for several consecutive days </a:t>
                      </a:r>
                      <a:endParaRPr lang="en-US"/>
                    </a:p>
                  </a:txBody>
                  <a:tcPr/>
                </a:tc>
                <a:tc>
                  <a:txBody>
                    <a:bodyPr/>
                    <a:lstStyle/>
                    <a:p>
                      <a:pPr marL="91440" algn="ctr"/>
                      <a:r>
                        <a:rPr lang="en-US">
                          <a:solidFill>
                            <a:srgbClr val="92D050"/>
                          </a:solidFill>
                        </a:rPr>
                        <a:t>N/A</a:t>
                      </a: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268484C2-B24F-46AA-9B07-1E19DCA6C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9115" y="3902205"/>
            <a:ext cx="2668701" cy="2846614"/>
          </a:xfrm>
          <a:prstGeom prst="rect">
            <a:avLst/>
          </a:prstGeom>
        </p:spPr>
      </p:pic>
    </p:spTree>
    <p:extLst>
      <p:ext uri="{BB962C8B-B14F-4D97-AF65-F5344CB8AC3E}">
        <p14:creationId xmlns:p14="http://schemas.microsoft.com/office/powerpoint/2010/main" val="2864719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Problematic Behavior</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397325"/>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spcAft>
                          <a:spcPts val="1100"/>
                        </a:spcAft>
                        <a:buFont typeface="+mj-lt"/>
                        <a:buNone/>
                      </a:pPr>
                      <a:r>
                        <a:rPr lang="en-US">
                          <a:solidFill>
                            <a:srgbClr val="92D050"/>
                          </a:solidFill>
                        </a:rPr>
                        <a:t>001  </a:t>
                      </a:r>
                      <a:r>
                        <a:rPr lang="en-US">
                          <a:solidFill>
                            <a:schemeClr val="bg1"/>
                          </a:solidFill>
                        </a:rPr>
                        <a:t>Asked to leave program due to behavior in program occurring during the rating period</a:t>
                      </a:r>
                    </a:p>
                    <a:p>
                      <a:pPr marL="91440" indent="0" algn="ctr">
                        <a:spcAft>
                          <a:spcPts val="1100"/>
                        </a:spcAft>
                        <a:buFont typeface="+mj-lt"/>
                        <a:buNone/>
                      </a:pPr>
                      <a:r>
                        <a:rPr lang="en-US">
                          <a:solidFill>
                            <a:srgbClr val="92D050"/>
                          </a:solidFill>
                        </a:rPr>
                        <a:t>003</a:t>
                      </a:r>
                      <a:r>
                        <a:rPr lang="en-US">
                          <a:solidFill>
                            <a:schemeClr val="bg1"/>
                          </a:solidFill>
                        </a:rPr>
                        <a:t>  Viewed as potentially harmful to others because of actions or statements</a:t>
                      </a:r>
                    </a:p>
                    <a:p>
                      <a:pPr marL="91440" marR="0" lvl="0" indent="0" algn="ctr" defTabSz="914241" rtl="0" eaLnBrk="1" fontAlgn="auto" latinLnBrk="0" hangingPunct="1">
                        <a:lnSpc>
                          <a:spcPct val="100000"/>
                        </a:lnSpc>
                        <a:spcBef>
                          <a:spcPts val="0"/>
                        </a:spcBef>
                        <a:spcAft>
                          <a:spcPts val="1100"/>
                        </a:spcAft>
                        <a:buClrTx/>
                        <a:buSzTx/>
                        <a:buFont typeface="+mj-lt"/>
                        <a:buNone/>
                        <a:tabLst/>
                        <a:defRPr/>
                      </a:pPr>
                      <a:r>
                        <a:rPr kumimoji="0" lang="en-US" sz="1900" b="0" i="0" u="none" strike="noStrike" kern="1200" cap="none" spc="0" normalizeH="0" baseline="0" noProof="0">
                          <a:ln>
                            <a:noFill/>
                          </a:ln>
                          <a:solidFill>
                            <a:srgbClr val="92D050"/>
                          </a:solidFill>
                          <a:effectLst/>
                          <a:uLnTx/>
                          <a:uFillTx/>
                          <a:latin typeface="+mn-lt"/>
                          <a:ea typeface="+mn-ea"/>
                          <a:cs typeface="+mn-cs"/>
                        </a:rPr>
                        <a:t>004  </a:t>
                      </a:r>
                      <a:r>
                        <a:rPr kumimoji="0" lang="en-US" sz="1900" b="0" i="0" u="none" strike="noStrike" kern="1200" cap="none" spc="0" normalizeH="0" baseline="0" noProof="0">
                          <a:ln>
                            <a:noFill/>
                          </a:ln>
                          <a:solidFill>
                            <a:prstClr val="white"/>
                          </a:solidFill>
                          <a:effectLst/>
                          <a:uLnTx/>
                          <a:uFillTx/>
                          <a:latin typeface="+mn-lt"/>
                          <a:ea typeface="+mn-ea"/>
                          <a:cs typeface="+mn-cs"/>
                        </a:rPr>
                        <a:t>Harmed or made threat to hurt a teacher/peer/staff</a:t>
                      </a:r>
                    </a:p>
                    <a:p>
                      <a:pPr marL="91440" marR="0" lvl="0" indent="0" algn="ctr" defTabSz="914241" rtl="0" eaLnBrk="1" fontAlgn="auto" latinLnBrk="0" hangingPunct="1">
                        <a:lnSpc>
                          <a:spcPct val="100000"/>
                        </a:lnSpc>
                        <a:spcBef>
                          <a:spcPts val="0"/>
                        </a:spcBef>
                        <a:spcAft>
                          <a:spcPts val="1100"/>
                        </a:spcAft>
                        <a:buClrTx/>
                        <a:buSzTx/>
                        <a:buFont typeface="+mj-lt"/>
                        <a:buNone/>
                        <a:tabLst/>
                        <a:defRPr/>
                      </a:pPr>
                      <a:r>
                        <a:rPr kumimoji="0" lang="en-US" sz="1900" b="0" i="0" u="none" strike="noStrike" kern="1200" cap="none" spc="0" normalizeH="0" baseline="0" noProof="0">
                          <a:ln>
                            <a:noFill/>
                          </a:ln>
                          <a:solidFill>
                            <a:srgbClr val="92D050"/>
                          </a:solidFill>
                          <a:effectLst/>
                          <a:uLnTx/>
                          <a:uFillTx/>
                          <a:latin typeface="+mn-lt"/>
                          <a:ea typeface="+mn-ea"/>
                          <a:cs typeface="+mn-cs"/>
                        </a:rPr>
                        <a:t>005</a:t>
                      </a:r>
                      <a:r>
                        <a:rPr kumimoji="0" lang="en-US" sz="1900" b="0" i="0" u="none" strike="noStrike" kern="1200" cap="none" spc="0" normalizeH="0" baseline="0" noProof="0">
                          <a:ln>
                            <a:noFill/>
                          </a:ln>
                          <a:solidFill>
                            <a:prstClr val="white"/>
                          </a:solidFill>
                          <a:effectLst/>
                          <a:uLnTx/>
                          <a:uFillTx/>
                          <a:latin typeface="+mn-lt"/>
                          <a:ea typeface="+mn-ea"/>
                          <a:cs typeface="+mn-cs"/>
                        </a:rPr>
                        <a:t>  Unable to meet even minimum requirements for program behavior</a:t>
                      </a:r>
                    </a:p>
                    <a:p>
                      <a:pPr marL="91440" marR="0" lvl="0" indent="0" algn="ctr" defTabSz="914241" rtl="0" eaLnBrk="1" fontAlgn="auto" latinLnBrk="0" hangingPunct="1">
                        <a:lnSpc>
                          <a:spcPct val="100000"/>
                        </a:lnSpc>
                        <a:spcBef>
                          <a:spcPts val="0"/>
                        </a:spcBef>
                        <a:spcAft>
                          <a:spcPts val="1100"/>
                        </a:spcAft>
                        <a:buClrTx/>
                        <a:buSzTx/>
                        <a:buFont typeface="+mj-lt"/>
                        <a:buNone/>
                        <a:tabLst/>
                        <a:defRPr/>
                      </a:pPr>
                      <a:r>
                        <a:rPr kumimoji="0" lang="en-US" sz="1900" b="0" i="0" u="none" strike="noStrike" kern="1200" cap="none" spc="0" normalizeH="0" baseline="0" noProof="0">
                          <a:ln>
                            <a:noFill/>
                          </a:ln>
                          <a:solidFill>
                            <a:srgbClr val="92D050"/>
                          </a:solidFill>
                          <a:effectLst/>
                          <a:uLnTx/>
                          <a:uFillTx/>
                          <a:latin typeface="+mn-lt"/>
                          <a:ea typeface="+mn-ea"/>
                          <a:cs typeface="+mn-cs"/>
                        </a:rPr>
                        <a:t>006  </a:t>
                      </a:r>
                      <a:r>
                        <a:rPr kumimoji="0" lang="en-US" sz="1900" b="0" i="0" u="none" strike="noStrike" kern="1200" cap="none" spc="0" normalizeH="0" baseline="0" noProof="0">
                          <a:ln>
                            <a:noFill/>
                          </a:ln>
                          <a:solidFill>
                            <a:prstClr val="white"/>
                          </a:solidFill>
                          <a:effectLst/>
                          <a:uLnTx/>
                          <a:uFillTx/>
                          <a:latin typeface="+mn-lt"/>
                          <a:ea typeface="+mn-ea"/>
                          <a:cs typeface="+mn-cs"/>
                        </a:rPr>
                        <a:t>Disruptive behavior persists despite special accommodations at program</a:t>
                      </a:r>
                      <a:endParaRPr lang="en-US">
                        <a:solidFill>
                          <a:schemeClr val="bg1"/>
                        </a:solidFill>
                      </a:endParaRPr>
                    </a:p>
                  </a:txBody>
                  <a:tcPr>
                    <a:lnL w="12700" cmpd="sng">
                      <a:noFill/>
                    </a:lnL>
                  </a:tcPr>
                </a:tc>
                <a:tc>
                  <a:txBody>
                    <a:bodyPr/>
                    <a:lstStyle/>
                    <a:p>
                      <a:pPr marL="91440" algn="ctr">
                        <a:spcAft>
                          <a:spcPts val="1800"/>
                        </a:spcAft>
                      </a:pPr>
                      <a:r>
                        <a:rPr lang="en-US">
                          <a:solidFill>
                            <a:srgbClr val="92D050"/>
                          </a:solidFill>
                        </a:rPr>
                        <a:t>010/011 </a:t>
                      </a:r>
                      <a:r>
                        <a:rPr lang="en-US"/>
                        <a:t> </a:t>
                      </a:r>
                      <a:r>
                        <a:rPr lang="en-US">
                          <a:solidFill>
                            <a:schemeClr val="bg1"/>
                          </a:solidFill>
                        </a:rPr>
                        <a:t>Persistent or repeated disruption of group activities</a:t>
                      </a:r>
                    </a:p>
                    <a:p>
                      <a:pPr marL="91440" marR="0" lvl="0" indent="0" algn="ctr" defTabSz="914241" rtl="0" eaLnBrk="1" fontAlgn="auto" latinLnBrk="0" hangingPunct="1">
                        <a:lnSpc>
                          <a:spcPct val="100000"/>
                        </a:lnSpc>
                        <a:spcBef>
                          <a:spcPts val="0"/>
                        </a:spcBef>
                        <a:spcAft>
                          <a:spcPts val="1800"/>
                        </a:spcAft>
                        <a:buClrTx/>
                        <a:buSzTx/>
                        <a:buFontTx/>
                        <a:buNone/>
                        <a:tabLst/>
                        <a:defRPr/>
                      </a:pPr>
                      <a:r>
                        <a:rPr lang="en-US">
                          <a:solidFill>
                            <a:srgbClr val="92D050"/>
                          </a:solidFill>
                        </a:rPr>
                        <a:t>010/011 </a:t>
                      </a:r>
                      <a:r>
                        <a:rPr lang="en-US"/>
                        <a:t> </a:t>
                      </a:r>
                      <a:r>
                        <a:rPr lang="en-US">
                          <a:solidFill>
                            <a:schemeClr val="bg1"/>
                          </a:solidFill>
                        </a:rPr>
                        <a:t>Known to supervisory staff due to chronicity of problems</a:t>
                      </a:r>
                    </a:p>
                    <a:p>
                      <a:pPr marL="91440" marR="0" lvl="0" indent="0" algn="ctr" defTabSz="914241" rtl="0" eaLnBrk="1" fontAlgn="auto" latinLnBrk="0" hangingPunct="1">
                        <a:lnSpc>
                          <a:spcPct val="100000"/>
                        </a:lnSpc>
                        <a:spcBef>
                          <a:spcPts val="0"/>
                        </a:spcBef>
                        <a:spcAft>
                          <a:spcPts val="1800"/>
                        </a:spcAft>
                        <a:buClrTx/>
                        <a:buSzTx/>
                        <a:buFontTx/>
                        <a:buNone/>
                        <a:tabLst/>
                        <a:defRPr/>
                      </a:pPr>
                      <a:r>
                        <a:rPr lang="en-US">
                          <a:solidFill>
                            <a:srgbClr val="92D050"/>
                          </a:solidFill>
                        </a:rPr>
                        <a:t>010/011 </a:t>
                      </a:r>
                      <a:r>
                        <a:rPr lang="en-US"/>
                        <a:t> </a:t>
                      </a:r>
                      <a:r>
                        <a:rPr lang="en-US">
                          <a:solidFill>
                            <a:schemeClr val="bg1"/>
                          </a:solidFill>
                        </a:rPr>
                        <a:t>Known to supervisory staff due to severity of problems</a:t>
                      </a:r>
                    </a:p>
                    <a:p>
                      <a:pPr marL="91440" algn="ctr">
                        <a:spcAft>
                          <a:spcPts val="1800"/>
                        </a:spcAft>
                      </a:pPr>
                      <a:r>
                        <a:rPr lang="en-US">
                          <a:solidFill>
                            <a:srgbClr val="92D050"/>
                          </a:solidFill>
                        </a:rPr>
                        <a:t>013</a:t>
                      </a:r>
                      <a:r>
                        <a:rPr lang="en-US">
                          <a:solidFill>
                            <a:schemeClr val="bg1"/>
                          </a:solidFill>
                        </a:rPr>
                        <a:t>  Special accommodations are needed due to behavior problems</a:t>
                      </a:r>
                      <a:endParaRPr lang="en-US"/>
                    </a:p>
                  </a:txBody>
                  <a:tcPr/>
                </a:tc>
                <a:tc>
                  <a:txBody>
                    <a:bodyPr/>
                    <a:lstStyle/>
                    <a:p>
                      <a:pPr marL="91440" algn="ctr">
                        <a:spcAft>
                          <a:spcPts val="1800"/>
                        </a:spcAft>
                      </a:pPr>
                      <a:r>
                        <a:rPr lang="en-US">
                          <a:solidFill>
                            <a:srgbClr val="92D050"/>
                          </a:solidFill>
                        </a:rPr>
                        <a:t>017/018</a:t>
                      </a:r>
                      <a:r>
                        <a:rPr lang="en-US">
                          <a:solidFill>
                            <a:schemeClr val="bg1"/>
                          </a:solidFill>
                        </a:rPr>
                        <a:t> Can be managed by regular teacher/program staff with attention (EX: verbal reminder, time-out)</a:t>
                      </a:r>
                    </a:p>
                    <a:p>
                      <a:pPr marL="91440" marR="0" lvl="0" indent="0" algn="ctr" defTabSz="914241" rtl="0" eaLnBrk="1" fontAlgn="auto" latinLnBrk="0" hangingPunct="1">
                        <a:lnSpc>
                          <a:spcPct val="100000"/>
                        </a:lnSpc>
                        <a:spcBef>
                          <a:spcPts val="0"/>
                        </a:spcBef>
                        <a:spcAft>
                          <a:spcPts val="1800"/>
                        </a:spcAft>
                        <a:buClrTx/>
                        <a:buSzTx/>
                        <a:buFontTx/>
                        <a:buNone/>
                        <a:tabLst/>
                        <a:defRPr/>
                      </a:pPr>
                      <a:r>
                        <a:rPr lang="en-US">
                          <a:solidFill>
                            <a:srgbClr val="92D050"/>
                          </a:solidFill>
                        </a:rPr>
                        <a:t>017/018</a:t>
                      </a:r>
                      <a:r>
                        <a:rPr lang="en-US">
                          <a:solidFill>
                            <a:schemeClr val="bg1"/>
                          </a:solidFill>
                        </a:rPr>
                        <a:t> Can be managed by regular teacher/program staff with structure (EX: moving seat)</a:t>
                      </a:r>
                    </a:p>
                    <a:p>
                      <a:pPr marL="91440" algn="ctr">
                        <a:spcAft>
                          <a:spcPts val="1800"/>
                        </a:spcAft>
                      </a:pPr>
                      <a:r>
                        <a:rPr lang="en-US">
                          <a:solidFill>
                            <a:srgbClr val="92D050"/>
                          </a:solidFill>
                        </a:rPr>
                        <a:t>019</a:t>
                      </a:r>
                      <a:r>
                        <a:rPr lang="en-US">
                          <a:solidFill>
                            <a:schemeClr val="bg1"/>
                          </a:solidFill>
                        </a:rPr>
                        <a:t>  Occasional disobedience with no harm to property or people</a:t>
                      </a:r>
                    </a:p>
                    <a:p>
                      <a:pPr marL="91440" marR="0" lvl="0" indent="0" algn="ctr" defTabSz="914241" rtl="0" eaLnBrk="1" fontAlgn="auto" latinLnBrk="0" hangingPunct="1">
                        <a:lnSpc>
                          <a:spcPct val="100000"/>
                        </a:lnSpc>
                        <a:spcBef>
                          <a:spcPts val="0"/>
                        </a:spcBef>
                        <a:spcAft>
                          <a:spcPts val="1800"/>
                        </a:spcAft>
                        <a:buClrTx/>
                        <a:buSzTx/>
                        <a:buFontTx/>
                        <a:buNone/>
                        <a:tabLst/>
                        <a:defRPr/>
                      </a:pPr>
                      <a:r>
                        <a:rPr lang="en-US">
                          <a:solidFill>
                            <a:srgbClr val="92D050"/>
                          </a:solidFill>
                        </a:rPr>
                        <a:t>020</a:t>
                      </a:r>
                      <a:r>
                        <a:rPr lang="en-US">
                          <a:solidFill>
                            <a:schemeClr val="bg1"/>
                          </a:solidFill>
                        </a:rPr>
                        <a:t>  Behavior problems present but not disruptive</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B51E7422-0F54-43B4-BD82-5CCE9A557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818" y="5160910"/>
            <a:ext cx="2431582" cy="1823686"/>
          </a:xfrm>
          <a:prstGeom prst="rect">
            <a:avLst/>
          </a:prstGeom>
        </p:spPr>
      </p:pic>
      <p:pic>
        <p:nvPicPr>
          <p:cNvPr id="10" name="Picture 9">
            <a:extLst>
              <a:ext uri="{FF2B5EF4-FFF2-40B4-BE49-F238E27FC236}">
                <a16:creationId xmlns:a16="http://schemas.microsoft.com/office/drawing/2014/main" id="{FE05CB82-FF27-4D80-BF02-F8EC65AD5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643" y="5314024"/>
            <a:ext cx="1698309" cy="1750834"/>
          </a:xfrm>
          <a:prstGeom prst="rect">
            <a:avLst/>
          </a:prstGeom>
        </p:spPr>
      </p:pic>
    </p:spTree>
    <p:extLst>
      <p:ext uri="{BB962C8B-B14F-4D97-AF65-F5344CB8AC3E}">
        <p14:creationId xmlns:p14="http://schemas.microsoft.com/office/powerpoint/2010/main" val="3538851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D6C94-21F1-40F9-BB34-E48E6C6D1F52}"/>
              </a:ext>
            </a:extLst>
          </p:cNvPr>
          <p:cNvSpPr>
            <a:spLocks noGrp="1"/>
          </p:cNvSpPr>
          <p:nvPr>
            <p:ph type="title"/>
          </p:nvPr>
        </p:nvSpPr>
        <p:spPr>
          <a:xfrm>
            <a:off x="526499" y="284416"/>
            <a:ext cx="11132101" cy="849289"/>
          </a:xfrm>
        </p:spPr>
        <p:txBody>
          <a:bodyPr/>
          <a:lstStyle/>
          <a:p>
            <a:r>
              <a:rPr lang="en-US"/>
              <a:t>School Rating: Remote Learning</a:t>
            </a:r>
          </a:p>
        </p:txBody>
      </p:sp>
      <p:sp>
        <p:nvSpPr>
          <p:cNvPr id="3" name="Content Placeholder 2">
            <a:extLst>
              <a:ext uri="{FF2B5EF4-FFF2-40B4-BE49-F238E27FC236}">
                <a16:creationId xmlns:a16="http://schemas.microsoft.com/office/drawing/2014/main" id="{21AEBE6F-8AA9-4365-92C6-CC5C150BEAC0}"/>
              </a:ext>
            </a:extLst>
          </p:cNvPr>
          <p:cNvSpPr>
            <a:spLocks noGrp="1"/>
          </p:cNvSpPr>
          <p:nvPr>
            <p:ph sz="quarter" idx="13"/>
          </p:nvPr>
        </p:nvSpPr>
        <p:spPr>
          <a:xfrm>
            <a:off x="1001704" y="1360113"/>
            <a:ext cx="10656896" cy="4922876"/>
          </a:xfrm>
        </p:spPr>
        <p:txBody>
          <a:bodyPr>
            <a:normAutofit fontScale="92500" lnSpcReduction="10000"/>
          </a:bodyPr>
          <a:lstStyle/>
          <a:p>
            <a:r>
              <a:rPr lang="en-US"/>
              <a:t>Severe Impairment</a:t>
            </a:r>
          </a:p>
          <a:p>
            <a:pPr lvl="1"/>
            <a:r>
              <a:rPr lang="en-US"/>
              <a:t>	Youth refuses to participate in Remote Learning </a:t>
            </a:r>
            <a:r>
              <a:rPr lang="en-US">
                <a:solidFill>
                  <a:srgbClr val="92D050"/>
                </a:solidFill>
              </a:rPr>
              <a:t>(002)</a:t>
            </a:r>
          </a:p>
          <a:p>
            <a:pPr lvl="1"/>
            <a:r>
              <a:rPr lang="en-US"/>
              <a:t>	Youth is physically aggressive with family during learning times </a:t>
            </a:r>
            <a:r>
              <a:rPr lang="en-US">
                <a:solidFill>
                  <a:srgbClr val="92D050"/>
                </a:solidFill>
              </a:rPr>
              <a:t>(003)</a:t>
            </a:r>
          </a:p>
          <a:p>
            <a:pPr marL="342900" lvl="1" indent="-342900">
              <a:buFont typeface="Arial" panose="020B0604020202020204" pitchFamily="34" charset="0"/>
              <a:buChar char="•"/>
            </a:pPr>
            <a:r>
              <a:rPr lang="en-US"/>
              <a:t>Moderate Impairment</a:t>
            </a:r>
          </a:p>
          <a:p>
            <a:pPr lvl="1"/>
            <a:r>
              <a:rPr lang="en-US"/>
              <a:t>	Youth refuses direction from caregivers when participating in Remote Learning 	activities (e.g. Tantrums)  </a:t>
            </a:r>
            <a:r>
              <a:rPr lang="en-US">
                <a:solidFill>
                  <a:srgbClr val="92D050"/>
                </a:solidFill>
              </a:rPr>
              <a:t>(010, 011)</a:t>
            </a:r>
          </a:p>
          <a:p>
            <a:pPr lvl="1"/>
            <a:r>
              <a:rPr lang="en-US"/>
              <a:t>	Youth participates in less than 90% of Remote Learning expectations </a:t>
            </a:r>
            <a:r>
              <a:rPr lang="en-US">
                <a:solidFill>
                  <a:srgbClr val="92D050"/>
                </a:solidFill>
              </a:rPr>
              <a:t>(012)</a:t>
            </a:r>
          </a:p>
          <a:p>
            <a:pPr lvl="1"/>
            <a:r>
              <a:rPr lang="en-US"/>
              <a:t>	Youth cannot remain focused and/or is highly active resulting in special 	accommodations being needed/implemented </a:t>
            </a:r>
            <a:r>
              <a:rPr lang="en-US">
                <a:solidFill>
                  <a:srgbClr val="92D050"/>
                </a:solidFill>
              </a:rPr>
              <a:t>(014)</a:t>
            </a:r>
          </a:p>
          <a:p>
            <a:pPr marL="342900" lvl="1" indent="-342900">
              <a:buFont typeface="Arial" panose="020B0604020202020204" pitchFamily="34" charset="0"/>
              <a:buChar char="•"/>
            </a:pPr>
            <a:r>
              <a:rPr lang="en-US"/>
              <a:t>Mild Impairment</a:t>
            </a:r>
          </a:p>
          <a:p>
            <a:pPr lvl="1"/>
            <a:r>
              <a:rPr lang="en-US"/>
              <a:t>	Caregiver needs to provide extra structure or accommodation for youth to 	successfully participate in Remote Learning </a:t>
            </a:r>
            <a:r>
              <a:rPr lang="en-US">
                <a:solidFill>
                  <a:srgbClr val="92D050"/>
                </a:solidFill>
              </a:rPr>
              <a:t>(017, 018, 020)</a:t>
            </a:r>
          </a:p>
          <a:p>
            <a:pPr lvl="1"/>
            <a:r>
              <a:rPr lang="en-US"/>
              <a:t>	Youth is not completing all activities as assigned </a:t>
            </a:r>
            <a:r>
              <a:rPr lang="en-US">
                <a:solidFill>
                  <a:srgbClr val="92D050"/>
                </a:solidFill>
              </a:rPr>
              <a:t>(021)</a:t>
            </a:r>
          </a:p>
          <a:p>
            <a:pPr lvl="1"/>
            <a:endParaRPr lang="en-US">
              <a:solidFill>
                <a:srgbClr val="92D050"/>
              </a:solidFill>
            </a:endParaRPr>
          </a:p>
        </p:txBody>
      </p:sp>
      <p:pic>
        <p:nvPicPr>
          <p:cNvPr id="4" name="Picture 3">
            <a:extLst>
              <a:ext uri="{FF2B5EF4-FFF2-40B4-BE49-F238E27FC236}">
                <a16:creationId xmlns:a16="http://schemas.microsoft.com/office/drawing/2014/main" id="{43E9BED2-E0EC-4D1F-B9D4-999A8C2477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93" b="90153" l="9910" r="90691">
                        <a14:foregroundMark x1="34535" y1="90153" x2="34535" y2="90153"/>
                        <a14:foregroundMark x1="29429" y1="9293" x2="29429" y2="9293"/>
                        <a14:foregroundMark x1="90691" y1="22330" x2="90691" y2="22330"/>
                        <a14:backgroundMark x1="27778" y1="88488" x2="27778" y2="88488"/>
                        <a14:backgroundMark x1="31081" y1="89320" x2="31081" y2="89320"/>
                        <a14:backgroundMark x1="42042" y1="87240" x2="42042" y2="87240"/>
                        <a14:backgroundMark x1="31381" y1="90014" x2="31982" y2="90014"/>
                        <a14:backgroundMark x1="32583" y1="90291" x2="32583" y2="90291"/>
                        <a14:backgroundMark x1="33183" y1="90707" x2="33183" y2="90707"/>
                        <a14:backgroundMark x1="33784" y1="90707" x2="33784" y2="90707"/>
                      </a14:backgroundRemoval>
                    </a14:imgEffect>
                  </a14:imgLayer>
                </a14:imgProps>
              </a:ext>
            </a:extLst>
          </a:blip>
          <a:stretch>
            <a:fillRect/>
          </a:stretch>
        </p:blipFill>
        <p:spPr>
          <a:xfrm>
            <a:off x="9369163" y="120860"/>
            <a:ext cx="2289437" cy="2478505"/>
          </a:xfrm>
          <a:prstGeom prst="rect">
            <a:avLst/>
          </a:prstGeom>
        </p:spPr>
      </p:pic>
    </p:spTree>
    <p:extLst>
      <p:ext uri="{BB962C8B-B14F-4D97-AF65-F5344CB8AC3E}">
        <p14:creationId xmlns:p14="http://schemas.microsoft.com/office/powerpoint/2010/main" val="762126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#1</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20000"/>
          </a:bodyPr>
          <a:lstStyle/>
          <a:p>
            <a:pPr marL="0" indent="0">
              <a:buNone/>
            </a:pPr>
            <a:r>
              <a:rPr lang="en-US" sz="4000"/>
              <a:t>Cathy, age 5, is enrolled in a well-structured childcare program; after a few days of attending, for the past 3 weeks she refuses to go to the program. </a:t>
            </a:r>
          </a:p>
          <a:p>
            <a:pPr marL="0" indent="0" algn="ctr">
              <a:buNone/>
            </a:pPr>
            <a:r>
              <a:rPr lang="en-US" sz="8000"/>
              <a:t>											30</a:t>
            </a:r>
          </a:p>
          <a:p>
            <a:pPr marL="0" indent="0">
              <a:buNone/>
            </a:pPr>
            <a:r>
              <a:rPr lang="en-US" sz="3500"/>
              <a:t>Item: 002</a:t>
            </a:r>
            <a:br>
              <a:rPr lang="en-US" sz="3500"/>
            </a:br>
            <a:r>
              <a:rPr lang="en-US" sz="3500"/>
              <a:t>Rationale: Refuses to attend/excessive absences.</a:t>
            </a:r>
          </a:p>
          <a:p>
            <a:pPr marL="0" indent="0">
              <a:buNone/>
            </a:pPr>
            <a:endParaRPr lang="en-US" sz="3500"/>
          </a:p>
          <a:p>
            <a:pPr marL="0" indent="0">
              <a:buNone/>
            </a:pPr>
            <a:endParaRPr lang="en-US"/>
          </a:p>
        </p:txBody>
      </p:sp>
    </p:spTree>
    <p:extLst>
      <p:ext uri="{BB962C8B-B14F-4D97-AF65-F5344CB8AC3E}">
        <p14:creationId xmlns:p14="http://schemas.microsoft.com/office/powerpoint/2010/main" val="61708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#2</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70000" lnSpcReduction="20000"/>
          </a:bodyPr>
          <a:lstStyle/>
          <a:p>
            <a:pPr marL="0" indent="0">
              <a:buNone/>
            </a:pPr>
            <a:r>
              <a:rPr lang="en-US" sz="4000"/>
              <a:t>Terri, age 5, is frequently off-task – she runs around the pre-school classroom grabbing the belongings of other children and pushing their books and papers to the floor; this is affecting the other students’ ability to work.  Teacher has implemented an incentive program for Terri – she earns a star each time she remains on-task for a (brief) activity. </a:t>
            </a:r>
          </a:p>
          <a:p>
            <a:pPr marL="0" indent="0" algn="ctr">
              <a:buNone/>
            </a:pPr>
            <a:r>
              <a:rPr lang="en-US" sz="10300"/>
              <a:t>20</a:t>
            </a:r>
          </a:p>
          <a:p>
            <a:pPr marL="0" indent="0">
              <a:buNone/>
            </a:pPr>
            <a:endParaRPr lang="en-US" sz="3500"/>
          </a:p>
          <a:p>
            <a:pPr marL="0" indent="0">
              <a:buNone/>
            </a:pPr>
            <a:r>
              <a:rPr lang="en-US" sz="3500"/>
              <a:t>Item: 013</a:t>
            </a:r>
            <a:br>
              <a:rPr lang="en-US" sz="3500"/>
            </a:br>
            <a:r>
              <a:rPr lang="en-US" sz="3500"/>
              <a:t>Rationale: Child’s behavior is disruptive to others and requires special accommodation  (incentive program).</a:t>
            </a:r>
          </a:p>
          <a:p>
            <a:pPr marL="0" indent="0">
              <a:buNone/>
            </a:pPr>
            <a:endParaRPr lang="en-US" sz="3500"/>
          </a:p>
          <a:p>
            <a:pPr marL="0" indent="0">
              <a:buNone/>
            </a:pPr>
            <a:endParaRPr lang="en-US"/>
          </a:p>
        </p:txBody>
      </p:sp>
    </p:spTree>
    <p:extLst>
      <p:ext uri="{BB962C8B-B14F-4D97-AF65-F5344CB8AC3E}">
        <p14:creationId xmlns:p14="http://schemas.microsoft.com/office/powerpoint/2010/main" val="407292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#3</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10000"/>
          </a:bodyPr>
          <a:lstStyle/>
          <a:p>
            <a:pPr marL="0" indent="0">
              <a:buNone/>
            </a:pPr>
            <a:r>
              <a:rPr lang="en-US" sz="4000"/>
              <a:t>4-year-old is happy and sociable at pre-school, but often doesn’t listen to instructions or listen to the teacher. </a:t>
            </a:r>
          </a:p>
          <a:p>
            <a:pPr marL="0" indent="0" algn="ctr">
              <a:buNone/>
            </a:pPr>
            <a:r>
              <a:rPr lang="en-US" sz="10300"/>
              <a:t>10</a:t>
            </a:r>
          </a:p>
          <a:p>
            <a:pPr marL="0" indent="0">
              <a:buNone/>
            </a:pPr>
            <a:endParaRPr lang="en-US" sz="3500"/>
          </a:p>
          <a:p>
            <a:pPr marL="0" indent="0">
              <a:buNone/>
            </a:pPr>
            <a:r>
              <a:rPr lang="en-US" sz="3500"/>
              <a:t>Item: 021</a:t>
            </a:r>
            <a:br>
              <a:rPr lang="en-US" sz="3500"/>
            </a:br>
            <a:r>
              <a:rPr lang="en-US" sz="3500"/>
              <a:t>Rationale: Fails to listen, to follow instruction </a:t>
            </a:r>
          </a:p>
          <a:p>
            <a:pPr marL="0" indent="0">
              <a:buNone/>
            </a:pPr>
            <a:endParaRPr lang="en-US"/>
          </a:p>
        </p:txBody>
      </p:sp>
    </p:spTree>
    <p:extLst>
      <p:ext uri="{BB962C8B-B14F-4D97-AF65-F5344CB8AC3E}">
        <p14:creationId xmlns:p14="http://schemas.microsoft.com/office/powerpoint/2010/main" val="243520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801B4-B2DC-456E-9545-06B5892284BF}"/>
              </a:ext>
            </a:extLst>
          </p:cNvPr>
          <p:cNvSpPr>
            <a:spLocks noGrp="1"/>
          </p:cNvSpPr>
          <p:nvPr>
            <p:ph type="title"/>
          </p:nvPr>
        </p:nvSpPr>
        <p:spPr/>
        <p:txBody>
          <a:bodyPr/>
          <a:lstStyle/>
          <a:p>
            <a:r>
              <a:rPr lang="en-US" sz="4400"/>
              <a:t>Welcome and Housekeeping Items</a:t>
            </a:r>
          </a:p>
        </p:txBody>
      </p:sp>
      <p:sp>
        <p:nvSpPr>
          <p:cNvPr id="3" name="Content Placeholder 2">
            <a:extLst>
              <a:ext uri="{FF2B5EF4-FFF2-40B4-BE49-F238E27FC236}">
                <a16:creationId xmlns:a16="http://schemas.microsoft.com/office/drawing/2014/main" id="{9E919CDC-0678-41C1-A696-F6C9A6B293B5}"/>
              </a:ext>
            </a:extLst>
          </p:cNvPr>
          <p:cNvSpPr>
            <a:spLocks noGrp="1"/>
          </p:cNvSpPr>
          <p:nvPr>
            <p:ph sz="quarter" idx="13"/>
          </p:nvPr>
        </p:nvSpPr>
        <p:spPr/>
        <p:txBody>
          <a:bodyPr/>
          <a:lstStyle/>
          <a:p>
            <a:r>
              <a:rPr lang="en-US"/>
              <a:t>Remember to follow proper virtual learning etiquette </a:t>
            </a:r>
          </a:p>
          <a:p>
            <a:pPr lvl="1"/>
            <a:r>
              <a:rPr lang="en-US"/>
              <a:t>	Remain muted when not speaking</a:t>
            </a:r>
          </a:p>
          <a:p>
            <a:pPr lvl="1"/>
            <a:r>
              <a:rPr lang="en-US"/>
              <a:t>	Sharing video is a requirement of this training at all times (with certain 	exceptions, i.e. bathroom breaks)</a:t>
            </a:r>
          </a:p>
          <a:p>
            <a:r>
              <a:rPr lang="en-US"/>
              <a:t>Using Zoom</a:t>
            </a:r>
          </a:p>
          <a:p>
            <a:pPr lvl="1"/>
            <a:r>
              <a:rPr lang="en-US"/>
              <a:t>	Chat Options (Direct Chats to Moderator)</a:t>
            </a:r>
          </a:p>
          <a:p>
            <a:pPr lvl="1"/>
            <a:r>
              <a:rPr lang="en-US"/>
              <a:t>	Sharing screen/sharing documents</a:t>
            </a:r>
          </a:p>
          <a:p>
            <a:pPr marL="0" indent="0">
              <a:buNone/>
            </a:pPr>
            <a:endParaRPr lang="en-US"/>
          </a:p>
        </p:txBody>
      </p:sp>
      <p:pic>
        <p:nvPicPr>
          <p:cNvPr id="5" name="Picture 4">
            <a:extLst>
              <a:ext uri="{FF2B5EF4-FFF2-40B4-BE49-F238E27FC236}">
                <a16:creationId xmlns:a16="http://schemas.microsoft.com/office/drawing/2014/main" id="{1E50514E-FBEA-459C-A95A-687861FB5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5082" y="3810031"/>
            <a:ext cx="4071075" cy="2289979"/>
          </a:xfrm>
          <a:prstGeom prst="rect">
            <a:avLst/>
          </a:prstGeom>
        </p:spPr>
      </p:pic>
    </p:spTree>
    <p:extLst>
      <p:ext uri="{BB962C8B-B14F-4D97-AF65-F5344CB8AC3E}">
        <p14:creationId xmlns:p14="http://schemas.microsoft.com/office/powerpoint/2010/main" val="3180262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#4</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77500" lnSpcReduction="20000"/>
          </a:bodyPr>
          <a:lstStyle/>
          <a:p>
            <a:pPr marL="0" indent="0">
              <a:buNone/>
            </a:pPr>
            <a:r>
              <a:rPr lang="en-US" sz="4000"/>
              <a:t>Johnny, age 4, consistently performs well below other students in his class although he does not have any documented learning problem. Despite teacher providing additional assistance, Johnny is still more than a year behind what could be expected given his age.</a:t>
            </a:r>
          </a:p>
          <a:p>
            <a:pPr marL="0" indent="0" algn="ctr">
              <a:buNone/>
            </a:pPr>
            <a:r>
              <a:rPr lang="en-US" sz="10300"/>
              <a:t>30</a:t>
            </a:r>
          </a:p>
          <a:p>
            <a:pPr marL="0" indent="0">
              <a:buNone/>
            </a:pPr>
            <a:endParaRPr lang="en-US" sz="3500"/>
          </a:p>
          <a:p>
            <a:pPr marL="0" indent="0">
              <a:buNone/>
            </a:pPr>
            <a:r>
              <a:rPr lang="en-US" sz="3500"/>
              <a:t>Item: 008</a:t>
            </a:r>
            <a:br>
              <a:rPr lang="en-US" sz="3500"/>
            </a:br>
            <a:r>
              <a:rPr lang="en-US" sz="3500"/>
              <a:t>Rationale: Learning is more than one year behind, with no established learning problem.</a:t>
            </a:r>
          </a:p>
          <a:p>
            <a:pPr marL="0" indent="0">
              <a:buNone/>
            </a:pPr>
            <a:endParaRPr lang="en-US"/>
          </a:p>
        </p:txBody>
      </p:sp>
    </p:spTree>
    <p:extLst>
      <p:ext uri="{BB962C8B-B14F-4D97-AF65-F5344CB8AC3E}">
        <p14:creationId xmlns:p14="http://schemas.microsoft.com/office/powerpoint/2010/main" val="384018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#5</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85000" lnSpcReduction="20000"/>
          </a:bodyPr>
          <a:lstStyle/>
          <a:p>
            <a:pPr marL="0" indent="0">
              <a:buNone/>
            </a:pPr>
            <a:r>
              <a:rPr lang="en-US" sz="4000"/>
              <a:t>Child care staff must sometimes remind child, age 6 not to put his hands down his pants during circle time.  They have him sit next to teacher or an aide, so he can be more easily cued. </a:t>
            </a:r>
          </a:p>
          <a:p>
            <a:pPr marL="0" indent="0" algn="ctr">
              <a:buNone/>
            </a:pPr>
            <a:r>
              <a:rPr lang="en-US" sz="10300"/>
              <a:t>10</a:t>
            </a:r>
          </a:p>
          <a:p>
            <a:pPr marL="0" indent="0">
              <a:buNone/>
            </a:pPr>
            <a:endParaRPr lang="en-US" sz="3500"/>
          </a:p>
          <a:p>
            <a:pPr marL="0" indent="0">
              <a:buNone/>
            </a:pPr>
            <a:r>
              <a:rPr lang="en-US" sz="3500"/>
              <a:t>Item: 018</a:t>
            </a:r>
            <a:br>
              <a:rPr lang="en-US" sz="3500"/>
            </a:br>
            <a:r>
              <a:rPr lang="en-US" sz="3500"/>
              <a:t>Rationale: Inappropriate behavior results in staff frequently structuring activities to avoid predictable difficulties.</a:t>
            </a:r>
          </a:p>
          <a:p>
            <a:pPr marL="0" indent="0">
              <a:buNone/>
            </a:pPr>
            <a:endParaRPr lang="en-US"/>
          </a:p>
        </p:txBody>
      </p:sp>
    </p:spTree>
    <p:extLst>
      <p:ext uri="{BB962C8B-B14F-4D97-AF65-F5344CB8AC3E}">
        <p14:creationId xmlns:p14="http://schemas.microsoft.com/office/powerpoint/2010/main" val="318504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#6</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77500" lnSpcReduction="20000"/>
          </a:bodyPr>
          <a:lstStyle/>
          <a:p>
            <a:pPr marL="0" indent="0">
              <a:buNone/>
            </a:pPr>
            <a:r>
              <a:rPr lang="en-US" sz="4000"/>
              <a:t>Childcare staff must regularly separate Sally, age 5 from two other children during small-group activities because it leads to arguing and them all being generally off-task. If allowed to play with these two, Sally is disobedient to teacher when asked to sit down or stop arguing. </a:t>
            </a:r>
          </a:p>
          <a:p>
            <a:pPr marL="0" indent="0" algn="ctr">
              <a:buNone/>
            </a:pPr>
            <a:r>
              <a:rPr lang="en-US" sz="10300"/>
              <a:t>20</a:t>
            </a:r>
          </a:p>
          <a:p>
            <a:pPr marL="0" indent="0">
              <a:buNone/>
            </a:pPr>
            <a:endParaRPr lang="en-US" sz="3500"/>
          </a:p>
          <a:p>
            <a:pPr marL="0" indent="0">
              <a:buNone/>
            </a:pPr>
            <a:r>
              <a:rPr lang="en-US" sz="3500"/>
              <a:t>Item: 010, 013</a:t>
            </a:r>
            <a:br>
              <a:rPr lang="en-US" sz="3500"/>
            </a:br>
            <a:r>
              <a:rPr lang="en-US" sz="3500"/>
              <a:t>Rationale:  Disobedient behavior (010) – disruption of other children’s activities; requires structuring activities to avoid problems (013).</a:t>
            </a:r>
          </a:p>
          <a:p>
            <a:pPr marL="0" indent="0">
              <a:buNone/>
            </a:pPr>
            <a:endParaRPr lang="en-US"/>
          </a:p>
        </p:txBody>
      </p:sp>
    </p:spTree>
    <p:extLst>
      <p:ext uri="{BB962C8B-B14F-4D97-AF65-F5344CB8AC3E}">
        <p14:creationId xmlns:p14="http://schemas.microsoft.com/office/powerpoint/2010/main" val="21082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#7</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20000"/>
          </a:bodyPr>
          <a:lstStyle/>
          <a:p>
            <a:pPr marL="0" indent="0">
              <a:buNone/>
            </a:pPr>
            <a:r>
              <a:rPr lang="en-US" sz="4000"/>
              <a:t>6-year-old typically acts his age but has occasional temper tantrums at school since his parents got divorced last month. </a:t>
            </a:r>
          </a:p>
          <a:p>
            <a:pPr marL="0" indent="0" algn="ctr">
              <a:buNone/>
            </a:pPr>
            <a:r>
              <a:rPr lang="en-US" sz="10300"/>
              <a:t>0</a:t>
            </a:r>
          </a:p>
          <a:p>
            <a:pPr marL="0" indent="0">
              <a:buNone/>
            </a:pPr>
            <a:endParaRPr lang="en-US" sz="3500"/>
          </a:p>
          <a:p>
            <a:pPr marL="0" indent="0">
              <a:buNone/>
            </a:pPr>
            <a:r>
              <a:rPr lang="en-US" sz="3500"/>
              <a:t>Item: 028</a:t>
            </a:r>
            <a:br>
              <a:rPr lang="en-US" sz="3500"/>
            </a:br>
            <a:r>
              <a:rPr lang="en-US" sz="3500"/>
              <a:t>Rationale: Occasional temporary regression in behavior due to specific family circumstances.</a:t>
            </a:r>
          </a:p>
          <a:p>
            <a:pPr marL="0" indent="0">
              <a:buNone/>
            </a:pPr>
            <a:endParaRPr lang="en-US"/>
          </a:p>
        </p:txBody>
      </p:sp>
    </p:spTree>
    <p:extLst>
      <p:ext uri="{BB962C8B-B14F-4D97-AF65-F5344CB8AC3E}">
        <p14:creationId xmlns:p14="http://schemas.microsoft.com/office/powerpoint/2010/main" val="269732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503349" y="26304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p:cNvSpPr/>
          <p:nvPr/>
        </p:nvSpPr>
        <p:spPr>
          <a:xfrm>
            <a:off x="8581277" y="1010752"/>
            <a:ext cx="5470358" cy="5470358"/>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p:cNvSpPr/>
          <p:nvPr/>
        </p:nvSpPr>
        <p:spPr>
          <a:xfrm>
            <a:off x="1093087" y="-941008"/>
            <a:ext cx="4178733" cy="4178733"/>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771652" y="477168"/>
            <a:ext cx="9634446" cy="833562"/>
          </a:xfrm>
          <a:prstGeom prst="rect">
            <a:avLst/>
          </a:prstGeom>
        </p:spPr>
        <p:txBody>
          <a:bodyPr wrap="square" lIns="0" tIns="0" rIns="0" bIns="0" anchor="ctr" anchorCtr="0">
            <a:noAutofit/>
          </a:bodyPr>
          <a:lstStyle/>
          <a:p>
            <a:pPr marL="0" marR="0" lvl="0" indent="0" algn="l" defTabSz="914400" rtl="0" eaLnBrk="1" fontAlgn="auto" latinLnBrk="0" hangingPunct="1">
              <a:lnSpc>
                <a:spcPct val="115740"/>
              </a:lnSpc>
              <a:spcBef>
                <a:spcPts val="0"/>
              </a:spcBef>
              <a:spcAft>
                <a:spcPts val="0"/>
              </a:spcAft>
              <a:buClrTx/>
              <a:buSzTx/>
              <a:buFontTx/>
              <a:buNone/>
              <a:tabLst/>
              <a:defRPr/>
            </a:pPr>
            <a:r>
              <a:rPr kumimoji="0" lang="en-US" sz="7200" b="0" i="0" u="none" strike="noStrike" kern="1200" cap="none" spc="0" normalizeH="0" baseline="0" noProof="0">
                <a:ln w="0"/>
                <a:solidFill>
                  <a:srgbClr val="FFFFFF"/>
                </a:solidFill>
                <a:effectLst/>
                <a:uLnTx/>
                <a:uFillTx/>
                <a:latin typeface="Calibri "/>
                <a:ea typeface="Calibri Light" charset="0"/>
                <a:cs typeface="Calibri Light" charset="0"/>
              </a:rPr>
              <a:t>Home</a:t>
            </a:r>
            <a:endParaRPr lang="en-US"/>
          </a:p>
        </p:txBody>
      </p:sp>
      <p:sp>
        <p:nvSpPr>
          <p:cNvPr id="29" name="Oval 28"/>
          <p:cNvSpPr/>
          <p:nvPr/>
        </p:nvSpPr>
        <p:spPr>
          <a:xfrm>
            <a:off x="2181679" y="1485847"/>
            <a:ext cx="939799" cy="93979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30</a:t>
            </a:r>
          </a:p>
        </p:txBody>
      </p:sp>
      <p:sp>
        <p:nvSpPr>
          <p:cNvPr id="33" name="Oval 32"/>
          <p:cNvSpPr/>
          <p:nvPr/>
        </p:nvSpPr>
        <p:spPr>
          <a:xfrm>
            <a:off x="4491741" y="1485847"/>
            <a:ext cx="939799" cy="939799"/>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20</a:t>
            </a:r>
          </a:p>
        </p:txBody>
      </p:sp>
      <p:sp>
        <p:nvSpPr>
          <p:cNvPr id="36" name="Oval 35"/>
          <p:cNvSpPr/>
          <p:nvPr/>
        </p:nvSpPr>
        <p:spPr>
          <a:xfrm>
            <a:off x="6853184" y="1485847"/>
            <a:ext cx="939799" cy="93979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
        <p:nvSpPr>
          <p:cNvPr id="39" name="Oval 38"/>
          <p:cNvSpPr/>
          <p:nvPr/>
        </p:nvSpPr>
        <p:spPr>
          <a:xfrm>
            <a:off x="9163246" y="1485847"/>
            <a:ext cx="939799" cy="939799"/>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0</a:t>
            </a:r>
          </a:p>
        </p:txBody>
      </p:sp>
      <p:sp>
        <p:nvSpPr>
          <p:cNvPr id="40" name="TextBox 39">
            <a:extLst>
              <a:ext uri="{FF2B5EF4-FFF2-40B4-BE49-F238E27FC236}">
                <a16:creationId xmlns:a16="http://schemas.microsoft.com/office/drawing/2014/main" id="{CB48D094-4164-461D-AA5A-58D071DC76DE}"/>
              </a:ext>
            </a:extLst>
          </p:cNvPr>
          <p:cNvSpPr txBox="1"/>
          <p:nvPr/>
        </p:nvSpPr>
        <p:spPr>
          <a:xfrm>
            <a:off x="8539090"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MINIMAL/NO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No disruption in functioning</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grpSp>
        <p:nvGrpSpPr>
          <p:cNvPr id="3" name="Group 2">
            <a:extLst>
              <a:ext uri="{FF2B5EF4-FFF2-40B4-BE49-F238E27FC236}">
                <a16:creationId xmlns:a16="http://schemas.microsoft.com/office/drawing/2014/main" id="{33BBE54E-0562-460A-8BD4-1B9DCBC76D6F}"/>
              </a:ext>
            </a:extLst>
          </p:cNvPr>
          <p:cNvGrpSpPr/>
          <p:nvPr/>
        </p:nvGrpSpPr>
        <p:grpSpPr>
          <a:xfrm>
            <a:off x="111125" y="4456384"/>
            <a:ext cx="12065127" cy="2283253"/>
            <a:chOff x="111125" y="4456384"/>
            <a:chExt cx="12065127" cy="2283253"/>
          </a:xfrm>
        </p:grpSpPr>
        <p:grpSp>
          <p:nvGrpSpPr>
            <p:cNvPr id="45" name="Group 44"/>
            <p:cNvGrpSpPr/>
            <p:nvPr/>
          </p:nvGrpSpPr>
          <p:grpSpPr>
            <a:xfrm>
              <a:off x="208089" y="4496499"/>
              <a:ext cx="11968163" cy="2243138"/>
              <a:chOff x="111125" y="4560888"/>
              <a:chExt cx="11968163" cy="2243138"/>
            </a:xfrm>
            <a:solidFill>
              <a:schemeClr val="accent1">
                <a:lumMod val="75000"/>
              </a:schemeClr>
            </a:solidFill>
          </p:grpSpPr>
          <p:sp>
            <p:nvSpPr>
              <p:cNvPr id="46" name="Freeform 4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p:cNvGrpSpPr/>
            <p:nvPr/>
          </p:nvGrpSpPr>
          <p:grpSpPr>
            <a:xfrm>
              <a:off x="111125" y="4456384"/>
              <a:ext cx="11968163" cy="2243138"/>
              <a:chOff x="111125" y="4560888"/>
              <a:chExt cx="11968163" cy="2243138"/>
            </a:xfrm>
          </p:grpSpPr>
          <p:sp>
            <p:nvSpPr>
              <p:cNvPr id="6" name="Freeform 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8" name="TextBox 97">
            <a:extLst>
              <a:ext uri="{FF2B5EF4-FFF2-40B4-BE49-F238E27FC236}">
                <a16:creationId xmlns:a16="http://schemas.microsoft.com/office/drawing/2014/main" id="{9507A697-BD77-4BC1-BA4E-96A81FDA72BD}"/>
              </a:ext>
            </a:extLst>
          </p:cNvPr>
          <p:cNvSpPr txBox="1"/>
          <p:nvPr/>
        </p:nvSpPr>
        <p:spPr>
          <a:xfrm>
            <a:off x="1574641"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Severe disruption or incapacitation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99" name="TextBox 98">
            <a:extLst>
              <a:ext uri="{FF2B5EF4-FFF2-40B4-BE49-F238E27FC236}">
                <a16:creationId xmlns:a16="http://schemas.microsoft.com/office/drawing/2014/main" id="{A833EDF5-881D-494C-9DB3-17EB78BD8955}"/>
              </a:ext>
            </a:extLst>
          </p:cNvPr>
          <p:cNvSpPr txBox="1"/>
          <p:nvPr/>
        </p:nvSpPr>
        <p:spPr>
          <a:xfrm>
            <a:off x="3910724"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Major or persistent disruption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0" name="TextBox 99">
            <a:extLst>
              <a:ext uri="{FF2B5EF4-FFF2-40B4-BE49-F238E27FC236}">
                <a16:creationId xmlns:a16="http://schemas.microsoft.com/office/drawing/2014/main" id="{4A8FF1EB-EEA5-456C-A7B7-E2C8369C8184}"/>
              </a:ext>
            </a:extLst>
          </p:cNvPr>
          <p:cNvSpPr txBox="1"/>
          <p:nvPr/>
        </p:nvSpPr>
        <p:spPr>
          <a:xfrm>
            <a:off x="6246146"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Significant problems or distress</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B435306-3049-4F3E-A656-43A9CD990BAC}"/>
              </a:ext>
            </a:extLst>
          </p:cNvPr>
          <p:cNvSpPr txBox="1"/>
          <p:nvPr/>
        </p:nvSpPr>
        <p:spPr>
          <a:xfrm>
            <a:off x="5939404" y="4876873"/>
            <a:ext cx="5200710" cy="1846659"/>
          </a:xfrm>
          <a:prstGeom prst="rect">
            <a:avLst/>
          </a:prstGeom>
          <a:noFill/>
        </p:spPr>
        <p:txBody>
          <a:bodyPr wrap="square" rtlCol="0">
            <a:spAutoFit/>
          </a:bodyPr>
          <a:lstStyle/>
          <a:p>
            <a:pPr marL="5715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Following home routines</a:t>
            </a:r>
          </a:p>
          <a:p>
            <a:pPr marL="5715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Age-appropriate self-care</a:t>
            </a:r>
          </a:p>
          <a:p>
            <a:pPr marL="5715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Diet and eating routines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B7C385A-ABF7-4212-B7AA-64D1B71E6E2D}"/>
              </a:ext>
            </a:extLst>
          </p:cNvPr>
          <p:cNvSpPr/>
          <p:nvPr/>
        </p:nvSpPr>
        <p:spPr>
          <a:xfrm>
            <a:off x="-3350949" y="27828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CA175604-2302-4115-85AD-C014A2AF0131}"/>
              </a:ext>
            </a:extLst>
          </p:cNvPr>
          <p:cNvSpPr txBox="1"/>
          <p:nvPr/>
        </p:nvSpPr>
        <p:spPr>
          <a:xfrm>
            <a:off x="1701664" y="4892978"/>
            <a:ext cx="6603667" cy="1846659"/>
          </a:xfrm>
          <a:prstGeom prst="rect">
            <a:avLst/>
          </a:prstGeom>
          <a:noFill/>
        </p:spPr>
        <p:txBody>
          <a:bodyPr wrap="square" rtlCol="0">
            <a:spAutoFit/>
          </a:bodyPr>
          <a:lstStyle/>
          <a:p>
            <a:pPr marL="1485900" marR="0" lvl="2"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Home safety behaviors</a:t>
            </a:r>
          </a:p>
          <a:p>
            <a:pPr marL="1028700"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Following directions</a:t>
            </a:r>
          </a:p>
          <a:p>
            <a:pPr marL="57150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Adhering to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3B2C90E-2808-4E9D-8B7D-1FF80B0719EA}"/>
              </a:ext>
            </a:extLst>
          </p:cNvPr>
          <p:cNvSpPr/>
          <p:nvPr/>
        </p:nvSpPr>
        <p:spPr>
          <a:xfrm>
            <a:off x="1311402" y="3620181"/>
            <a:ext cx="9634446" cy="833562"/>
          </a:xfrm>
          <a:prstGeom prst="rect">
            <a:avLst/>
          </a:prstGeom>
        </p:spPr>
        <p:txBody>
          <a:bodyPr wrap="square" lIns="0" tIns="0" rIns="0" bIns="0" anchor="ctr" anchorCtr="0">
            <a:normAutofit fontScale="77500" lnSpcReduction="20000"/>
          </a:bodyPr>
          <a:lstStyle/>
          <a:p>
            <a:pPr marL="0" marR="0" lvl="0" indent="0" algn="ctr" defTabSz="914400" rtl="0" eaLnBrk="1" fontAlgn="auto" latinLnBrk="0" hangingPunct="1">
              <a:lnSpc>
                <a:spcPct val="173611"/>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Behaviors to Assess</a:t>
            </a:r>
            <a:endParaRPr lang="en-US"/>
          </a:p>
        </p:txBody>
      </p:sp>
      <p:pic>
        <p:nvPicPr>
          <p:cNvPr id="18" name="Picture 17">
            <a:extLst>
              <a:ext uri="{FF2B5EF4-FFF2-40B4-BE49-F238E27FC236}">
                <a16:creationId xmlns:a16="http://schemas.microsoft.com/office/drawing/2014/main" id="{10A97C3D-896C-4286-9A0E-C7FFA2243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471839" y="2024637"/>
            <a:ext cx="2076558" cy="1221423"/>
          </a:xfrm>
          <a:prstGeom prst="rect">
            <a:avLst/>
          </a:prstGeom>
        </p:spPr>
      </p:pic>
      <p:pic>
        <p:nvPicPr>
          <p:cNvPr id="20" name="Picture 19">
            <a:extLst>
              <a:ext uri="{FF2B5EF4-FFF2-40B4-BE49-F238E27FC236}">
                <a16:creationId xmlns:a16="http://schemas.microsoft.com/office/drawing/2014/main" id="{03044C7B-1669-49E4-B176-BD40ECB79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4026" y="3850736"/>
            <a:ext cx="1991304" cy="2275776"/>
          </a:xfrm>
          <a:prstGeom prst="rect">
            <a:avLst/>
          </a:prstGeom>
        </p:spPr>
      </p:pic>
    </p:spTree>
    <p:extLst>
      <p:ext uri="{BB962C8B-B14F-4D97-AF65-F5344CB8AC3E}">
        <p14:creationId xmlns:p14="http://schemas.microsoft.com/office/powerpoint/2010/main" val="4283266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840B-6ACC-4E98-928E-144E3CD97094}"/>
              </a:ext>
            </a:extLst>
          </p:cNvPr>
          <p:cNvSpPr>
            <a:spLocks noGrp="1"/>
          </p:cNvSpPr>
          <p:nvPr>
            <p:ph type="title"/>
          </p:nvPr>
        </p:nvSpPr>
        <p:spPr/>
        <p:txBody>
          <a:bodyPr/>
          <a:lstStyle/>
          <a:p>
            <a:r>
              <a:rPr lang="en-US" sz="3200"/>
              <a:t>Helpful Hints:  Terms Referring to Frequency</a:t>
            </a:r>
          </a:p>
        </p:txBody>
      </p:sp>
      <p:sp>
        <p:nvSpPr>
          <p:cNvPr id="3" name="Content Placeholder 2">
            <a:extLst>
              <a:ext uri="{FF2B5EF4-FFF2-40B4-BE49-F238E27FC236}">
                <a16:creationId xmlns:a16="http://schemas.microsoft.com/office/drawing/2014/main" id="{68BA428A-01C4-4485-ACBF-8F0130FD5DDC}"/>
              </a:ext>
            </a:extLst>
          </p:cNvPr>
          <p:cNvSpPr>
            <a:spLocks noGrp="1"/>
          </p:cNvSpPr>
          <p:nvPr>
            <p:ph sz="quarter" idx="13"/>
          </p:nvPr>
        </p:nvSpPr>
        <p:spPr/>
        <p:txBody>
          <a:bodyPr/>
          <a:lstStyle/>
          <a:p>
            <a:pPr marL="0" lvl="0" indent="0" defTabSz="914400">
              <a:spcBef>
                <a:spcPts val="0"/>
              </a:spcBef>
              <a:buNone/>
              <a:defRPr/>
            </a:pPr>
            <a:r>
              <a:rPr lang="en-US" sz="2800" b="1">
                <a:solidFill>
                  <a:srgbClr val="FFFFFF"/>
                </a:solidFill>
                <a:latin typeface="Calibri" charset="0"/>
                <a:ea typeface="Calibri" charset="0"/>
                <a:cs typeface="Calibri" charset="0"/>
              </a:rPr>
              <a:t>In PECFAS, the word </a:t>
            </a:r>
            <a:r>
              <a:rPr lang="en-US" sz="2800" b="1">
                <a:solidFill>
                  <a:srgbClr val="F96B0B"/>
                </a:solidFill>
                <a:latin typeface="Calibri" charset="0"/>
                <a:ea typeface="Calibri" charset="0"/>
                <a:cs typeface="Calibri" charset="0"/>
              </a:rPr>
              <a:t>persistent</a:t>
            </a:r>
            <a:r>
              <a:rPr lang="en-US" sz="2800" b="1">
                <a:solidFill>
                  <a:srgbClr val="FFFFFF"/>
                </a:solidFill>
                <a:latin typeface="Calibri" charset="0"/>
                <a:ea typeface="Calibri" charset="0"/>
                <a:cs typeface="Calibri" charset="0"/>
              </a:rPr>
              <a:t> is used to describe problem behaviors that are </a:t>
            </a:r>
            <a:r>
              <a:rPr lang="en-US" sz="2800" b="1" u="sng">
                <a:solidFill>
                  <a:srgbClr val="FFFFFF"/>
                </a:solidFill>
                <a:latin typeface="Calibri" charset="0"/>
                <a:ea typeface="Calibri" charset="0"/>
                <a:cs typeface="Calibri" charset="0"/>
              </a:rPr>
              <a:t>not</a:t>
            </a:r>
            <a:r>
              <a:rPr lang="en-US" sz="2800" b="1">
                <a:solidFill>
                  <a:srgbClr val="FFFFFF"/>
                </a:solidFill>
                <a:latin typeface="Calibri" charset="0"/>
                <a:ea typeface="Calibri" charset="0"/>
                <a:cs typeface="Calibri" charset="0"/>
              </a:rPr>
              <a:t> especially dangerous but that happen more often than not (half the time or more).   </a:t>
            </a:r>
            <a:r>
              <a:rPr lang="en-US" sz="2800" b="1">
                <a:solidFill>
                  <a:srgbClr val="F96B0B"/>
                </a:solidFill>
                <a:latin typeface="Calibri" charset="0"/>
                <a:ea typeface="Calibri" charset="0"/>
                <a:cs typeface="Calibri" charset="0"/>
              </a:rPr>
              <a:t>Persistent</a:t>
            </a:r>
            <a:r>
              <a:rPr lang="en-US" sz="2800" b="1">
                <a:solidFill>
                  <a:srgbClr val="FFFFFF"/>
                </a:solidFill>
                <a:latin typeface="Calibri" charset="0"/>
                <a:ea typeface="Calibri" charset="0"/>
                <a:cs typeface="Calibri" charset="0"/>
              </a:rPr>
              <a:t> problems are of </a:t>
            </a:r>
            <a:r>
              <a:rPr lang="en-US" sz="2800" b="1">
                <a:solidFill>
                  <a:srgbClr val="F96B0B"/>
                </a:solidFill>
                <a:latin typeface="Calibri" charset="0"/>
                <a:ea typeface="Calibri" charset="0"/>
                <a:cs typeface="Calibri" charset="0"/>
              </a:rPr>
              <a:t>Moderate</a:t>
            </a:r>
            <a:r>
              <a:rPr lang="en-US" sz="2800" b="1">
                <a:solidFill>
                  <a:srgbClr val="FFFFFF"/>
                </a:solidFill>
                <a:latin typeface="Calibri" charset="0"/>
                <a:ea typeface="Calibri" charset="0"/>
                <a:cs typeface="Calibri" charset="0"/>
              </a:rPr>
              <a:t> severity.</a:t>
            </a:r>
          </a:p>
          <a:p>
            <a:pPr marL="911225" lvl="1" indent="-220663">
              <a:tabLst>
                <a:tab pos="690563" algn="l"/>
              </a:tabLst>
            </a:pPr>
            <a:endParaRPr lang="en-US" sz="2800">
              <a:latin typeface="Verdana" pitchFamily="34" charset="0"/>
            </a:endParaRPr>
          </a:p>
          <a:p>
            <a:pPr marL="0" lvl="0" indent="0" defTabSz="914400">
              <a:spcBef>
                <a:spcPts val="0"/>
              </a:spcBef>
              <a:buNone/>
              <a:defRPr/>
            </a:pPr>
            <a:r>
              <a:rPr lang="en-US" sz="2800" b="1">
                <a:ea typeface="Calibri" charset="0"/>
                <a:cs typeface="Calibri" charset="0"/>
              </a:rPr>
              <a:t>The word </a:t>
            </a:r>
            <a:r>
              <a:rPr lang="en-US" sz="2800" b="1">
                <a:solidFill>
                  <a:srgbClr val="FFFF00"/>
                </a:solidFill>
                <a:ea typeface="Calibri" charset="0"/>
                <a:cs typeface="Calibri" charset="0"/>
              </a:rPr>
              <a:t>frequent</a:t>
            </a:r>
            <a:r>
              <a:rPr lang="en-US" sz="2800" b="1">
                <a:solidFill>
                  <a:srgbClr val="FFFFFF"/>
                </a:solidFill>
                <a:ea typeface="Calibri" charset="0"/>
                <a:cs typeface="Calibri" charset="0"/>
              </a:rPr>
              <a:t> (or </a:t>
            </a:r>
            <a:r>
              <a:rPr lang="en-US" sz="2800" b="1">
                <a:solidFill>
                  <a:srgbClr val="FFFF00"/>
                </a:solidFill>
                <a:ea typeface="Calibri" charset="0"/>
                <a:cs typeface="Calibri" charset="0"/>
              </a:rPr>
              <a:t>frequently</a:t>
            </a:r>
            <a:r>
              <a:rPr lang="en-US" sz="2800" b="1">
                <a:ea typeface="Calibri" charset="0"/>
                <a:cs typeface="Calibri" charset="0"/>
              </a:rPr>
              <a:t>)</a:t>
            </a:r>
            <a:r>
              <a:rPr lang="en-US" sz="2800" b="1">
                <a:solidFill>
                  <a:srgbClr val="FFFFFF"/>
                </a:solidFill>
                <a:ea typeface="Calibri" charset="0"/>
                <a:cs typeface="Calibri" charset="0"/>
              </a:rPr>
              <a:t> is used to describe problems that occur more often than is typical and healthy, but tend to cause more inconvenience than developmental disruption.  These problems are of </a:t>
            </a:r>
            <a:r>
              <a:rPr lang="en-US" sz="2800" b="1">
                <a:solidFill>
                  <a:srgbClr val="FFFF00"/>
                </a:solidFill>
                <a:ea typeface="Calibri" charset="0"/>
                <a:cs typeface="Calibri" charset="0"/>
              </a:rPr>
              <a:t>Mild</a:t>
            </a:r>
            <a:r>
              <a:rPr lang="en-US" sz="2800" b="1">
                <a:solidFill>
                  <a:srgbClr val="FFFFFF"/>
                </a:solidFill>
                <a:ea typeface="Calibri" charset="0"/>
                <a:cs typeface="Calibri" charset="0"/>
              </a:rPr>
              <a:t> severity.  </a:t>
            </a:r>
          </a:p>
          <a:p>
            <a:pPr marL="0" lvl="0" indent="0" defTabSz="914400">
              <a:spcBef>
                <a:spcPts val="0"/>
              </a:spcBef>
              <a:buNone/>
              <a:defRPr/>
            </a:pPr>
            <a:endParaRPr lang="en-US" sz="2800" b="1">
              <a:solidFill>
                <a:srgbClr val="FFFFFF"/>
              </a:solidFill>
              <a:ea typeface="Calibri" charset="0"/>
              <a:cs typeface="Calibri" charset="0"/>
            </a:endParaRPr>
          </a:p>
          <a:p>
            <a:pPr marL="0" lvl="0" indent="0" defTabSz="914400">
              <a:spcBef>
                <a:spcPts val="0"/>
              </a:spcBef>
              <a:buNone/>
              <a:defRPr/>
            </a:pPr>
            <a:r>
              <a:rPr lang="en-US" sz="2800" b="1">
                <a:solidFill>
                  <a:srgbClr val="FFFFFF"/>
                </a:solidFill>
                <a:ea typeface="Calibri" charset="0"/>
                <a:cs typeface="Calibri" charset="0"/>
              </a:rPr>
              <a:t>The word </a:t>
            </a:r>
            <a:r>
              <a:rPr lang="en-US" sz="2800" b="1">
                <a:solidFill>
                  <a:srgbClr val="92D050"/>
                </a:solidFill>
                <a:ea typeface="Calibri" charset="0"/>
                <a:cs typeface="Calibri" charset="0"/>
              </a:rPr>
              <a:t>occasionally</a:t>
            </a:r>
            <a:r>
              <a:rPr lang="en-US" sz="2800" b="1">
                <a:solidFill>
                  <a:srgbClr val="FFFFFF"/>
                </a:solidFill>
                <a:ea typeface="Calibri" charset="0"/>
                <a:cs typeface="Calibri" charset="0"/>
              </a:rPr>
              <a:t> is often scored as a “0”. </a:t>
            </a:r>
          </a:p>
          <a:p>
            <a:endParaRPr lang="en-US"/>
          </a:p>
          <a:p>
            <a:pPr marL="0" indent="0">
              <a:buNone/>
            </a:pPr>
            <a:endParaRPr lang="en-US"/>
          </a:p>
        </p:txBody>
      </p:sp>
    </p:spTree>
    <p:extLst>
      <p:ext uri="{BB962C8B-B14F-4D97-AF65-F5344CB8AC3E}">
        <p14:creationId xmlns:p14="http://schemas.microsoft.com/office/powerpoint/2010/main" val="1943936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b="1"/>
              <a:t>Safety</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031  </a:t>
                      </a:r>
                      <a:r>
                        <a:rPr lang="en-US">
                          <a:solidFill>
                            <a:schemeClr val="bg1"/>
                          </a:solidFill>
                        </a:rPr>
                        <a:t>Child was placed outside of the home due to </a:t>
                      </a:r>
                      <a:r>
                        <a:rPr lang="en-US" b="1">
                          <a:solidFill>
                            <a:srgbClr val="FFFF00"/>
                          </a:solidFill>
                        </a:rPr>
                        <a:t>child’s</a:t>
                      </a:r>
                      <a:r>
                        <a:rPr lang="en-US">
                          <a:solidFill>
                            <a:schemeClr val="bg1"/>
                          </a:solidFill>
                        </a:rPr>
                        <a:t> unmanageable or dangerous behavior in the home </a:t>
                      </a:r>
                      <a:r>
                        <a:rPr lang="en-US">
                          <a:solidFill>
                            <a:srgbClr val="FFFF00"/>
                          </a:solidFill>
                        </a:rPr>
                        <a:t>which occurred during the rating period</a:t>
                      </a:r>
                      <a:r>
                        <a:rPr lang="en-US">
                          <a:solidFill>
                            <a:schemeClr val="bg1"/>
                          </a:solidFill>
                        </a:rPr>
                        <a:t>.</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033</a:t>
                      </a:r>
                      <a:r>
                        <a:rPr lang="en-US">
                          <a:solidFill>
                            <a:schemeClr val="bg1"/>
                          </a:solidFill>
                        </a:rPr>
                        <a:t>  High degree of supervision needed due to potentially dangerous behavior (e.g., head-banging, tries to hurt younger children, “plays” with electricity).</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N/A</a:t>
                      </a:r>
                      <a:endParaRPr lang="en-US"/>
                    </a:p>
                  </a:txBody>
                  <a:tcPr/>
                </a:tc>
                <a:tc>
                  <a:txBody>
                    <a:bodyPr/>
                    <a:lstStyle/>
                    <a:p>
                      <a:pPr marL="91440" algn="ctr"/>
                      <a:r>
                        <a:rPr lang="en-US">
                          <a:solidFill>
                            <a:srgbClr val="92D050"/>
                          </a:solidFill>
                        </a:rPr>
                        <a:t>N/A</a:t>
                      </a: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4B3F354A-A4E6-4CB9-8E65-581222A1B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21723" y="2095500"/>
            <a:ext cx="2143889" cy="4762500"/>
          </a:xfrm>
          <a:prstGeom prst="rect">
            <a:avLst/>
          </a:prstGeom>
        </p:spPr>
      </p:pic>
    </p:spTree>
    <p:extLst>
      <p:ext uri="{BB962C8B-B14F-4D97-AF65-F5344CB8AC3E}">
        <p14:creationId xmlns:p14="http://schemas.microsoft.com/office/powerpoint/2010/main" val="3820515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Compliance: Rules, Routines, Chores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6469205"/>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spcAft>
                          <a:spcPts val="1200"/>
                        </a:spcAft>
                        <a:buFont typeface="+mj-lt"/>
                        <a:buNone/>
                      </a:pPr>
                      <a:r>
                        <a:rPr lang="en-US">
                          <a:solidFill>
                            <a:srgbClr val="92D050"/>
                          </a:solidFill>
                        </a:rPr>
                        <a:t>032  </a:t>
                      </a:r>
                      <a:r>
                        <a:rPr lang="en-US">
                          <a:solidFill>
                            <a:schemeClr val="bg1"/>
                          </a:solidFill>
                        </a:rPr>
                        <a:t>Extensive management by others required in order for child to be maintained in the home</a:t>
                      </a:r>
                    </a:p>
                    <a:p>
                      <a:pPr marL="91440" indent="0" algn="ctr">
                        <a:spcAft>
                          <a:spcPts val="1200"/>
                        </a:spcAft>
                        <a:buFont typeface="+mj-lt"/>
                        <a:buNone/>
                      </a:pPr>
                      <a:r>
                        <a:rPr lang="en-US">
                          <a:solidFill>
                            <a:srgbClr val="92D050"/>
                          </a:solidFill>
                        </a:rPr>
                        <a:t>033</a:t>
                      </a:r>
                      <a:r>
                        <a:rPr lang="en-US">
                          <a:solidFill>
                            <a:schemeClr val="bg1"/>
                          </a:solidFill>
                        </a:rPr>
                        <a:t>  High degree of supervision due to potentially dangerous behavior</a:t>
                      </a:r>
                    </a:p>
                    <a:p>
                      <a:pPr marL="91440" marR="0" lvl="0" indent="0" algn="ctr" defTabSz="914241" rtl="0" eaLnBrk="1" fontAlgn="auto" latinLnBrk="0" hangingPunct="1">
                        <a:lnSpc>
                          <a:spcPct val="100000"/>
                        </a:lnSpc>
                        <a:spcBef>
                          <a:spcPts val="0"/>
                        </a:spcBef>
                        <a:spcAft>
                          <a:spcPts val="1200"/>
                        </a:spcAft>
                        <a:buClrTx/>
                        <a:buSzTx/>
                        <a:buFont typeface="+mj-lt"/>
                        <a:buNone/>
                        <a:tabLst/>
                        <a:defRPr/>
                      </a:pPr>
                      <a:r>
                        <a:rPr lang="en-US">
                          <a:solidFill>
                            <a:srgbClr val="92D050"/>
                          </a:solidFill>
                        </a:rPr>
                        <a:t>034</a:t>
                      </a:r>
                      <a:r>
                        <a:rPr lang="en-US">
                          <a:solidFill>
                            <a:schemeClr val="bg1"/>
                          </a:solidFill>
                        </a:rPr>
                        <a:t>  Behavior demands constant attention (wanders away, extreme temper tantrums, destroys things)</a:t>
                      </a:r>
                    </a:p>
                    <a:p>
                      <a:pPr marL="91440" marR="0" lvl="0" indent="0" algn="ctr" defTabSz="914241" rtl="0" eaLnBrk="1" fontAlgn="auto" latinLnBrk="0" hangingPunct="1">
                        <a:lnSpc>
                          <a:spcPct val="100000"/>
                        </a:lnSpc>
                        <a:spcBef>
                          <a:spcPts val="0"/>
                        </a:spcBef>
                        <a:spcAft>
                          <a:spcPts val="1200"/>
                        </a:spcAft>
                        <a:buClrTx/>
                        <a:buSzTx/>
                        <a:buFont typeface="+mj-lt"/>
                        <a:buNone/>
                        <a:tabLst/>
                        <a:defRPr/>
                      </a:pPr>
                      <a:r>
                        <a:rPr lang="en-US">
                          <a:solidFill>
                            <a:srgbClr val="92D050"/>
                          </a:solidFill>
                        </a:rPr>
                        <a:t>034</a:t>
                      </a:r>
                      <a:r>
                        <a:rPr lang="en-US">
                          <a:solidFill>
                            <a:schemeClr val="bg1"/>
                          </a:solidFill>
                        </a:rPr>
                        <a:t>  Efforts to reduce problem behavior are not successful</a:t>
                      </a:r>
                    </a:p>
                    <a:p>
                      <a:pPr marL="91440" marR="0" lvl="0" indent="0" algn="ctr" defTabSz="914241" rtl="0" eaLnBrk="1" fontAlgn="auto" latinLnBrk="0" hangingPunct="1">
                        <a:lnSpc>
                          <a:spcPct val="100000"/>
                        </a:lnSpc>
                        <a:spcBef>
                          <a:spcPts val="0"/>
                        </a:spcBef>
                        <a:spcAft>
                          <a:spcPts val="1200"/>
                        </a:spcAft>
                        <a:buClrTx/>
                        <a:buSzTx/>
                        <a:buFont typeface="+mj-lt"/>
                        <a:buNone/>
                        <a:tabLst/>
                        <a:defRPr/>
                      </a:pPr>
                      <a:r>
                        <a:rPr lang="en-US">
                          <a:solidFill>
                            <a:srgbClr val="92D050"/>
                          </a:solidFill>
                        </a:rPr>
                        <a:t>035</a:t>
                      </a:r>
                      <a:r>
                        <a:rPr lang="en-US">
                          <a:solidFill>
                            <a:schemeClr val="bg1"/>
                          </a:solidFill>
                        </a:rPr>
                        <a:t>  Clings to caregiver, interfering with caregiver’s ability to work, etc.</a:t>
                      </a:r>
                    </a:p>
                    <a:p>
                      <a:pPr marL="91440" marR="0" lvl="0" indent="0" algn="ctr" defTabSz="914241" rtl="0" eaLnBrk="1" fontAlgn="auto" latinLnBrk="0" hangingPunct="1">
                        <a:lnSpc>
                          <a:spcPct val="100000"/>
                        </a:lnSpc>
                        <a:spcBef>
                          <a:spcPts val="0"/>
                        </a:spcBef>
                        <a:spcAft>
                          <a:spcPts val="0"/>
                        </a:spcAft>
                        <a:buClrTx/>
                        <a:buSzTx/>
                        <a:buFont typeface="+mj-lt"/>
                        <a:buNone/>
                        <a:tabLst/>
                        <a:defRPr/>
                      </a:pPr>
                      <a:endParaRPr lang="en-US">
                        <a:solidFill>
                          <a:schemeClr val="bg1"/>
                        </a:solidFill>
                      </a:endParaRPr>
                    </a:p>
                    <a:p>
                      <a:pPr marL="91440" marR="0" lvl="0" indent="0" algn="ctr" defTabSz="914241" rtl="0" eaLnBrk="1" fontAlgn="auto" latinLnBrk="0" hangingPunct="1">
                        <a:lnSpc>
                          <a:spcPct val="100000"/>
                        </a:lnSpc>
                        <a:spcBef>
                          <a:spcPts val="0"/>
                        </a:spcBef>
                        <a:spcAft>
                          <a:spcPts val="0"/>
                        </a:spcAft>
                        <a:buClrTx/>
                        <a:buSzTx/>
                        <a:buFont typeface="+mj-lt"/>
                        <a:buNone/>
                        <a:tabLst/>
                        <a:defRPr/>
                      </a:pPr>
                      <a:endParaRPr lang="en-US">
                        <a:solidFill>
                          <a:schemeClr val="bg1"/>
                        </a:solidFill>
                      </a:endParaRPr>
                    </a:p>
                    <a:p>
                      <a:pPr marL="91440" marR="0" lvl="0" indent="0" algn="ctr" defTabSz="914241" rtl="0" eaLnBrk="1" fontAlgn="auto" latinLnBrk="0" hangingPunct="1">
                        <a:lnSpc>
                          <a:spcPct val="100000"/>
                        </a:lnSpc>
                        <a:spcBef>
                          <a:spcPts val="0"/>
                        </a:spcBef>
                        <a:spcAft>
                          <a:spcPts val="0"/>
                        </a:spcAft>
                        <a:buClrTx/>
                        <a:buSzTx/>
                        <a:buFont typeface="+mj-lt"/>
                        <a:buNone/>
                        <a:tabLst/>
                        <a:defRPr/>
                      </a:pPr>
                      <a:endParaRPr lang="en-US">
                        <a:solidFill>
                          <a:schemeClr val="bg1"/>
                        </a:solidFill>
                      </a:endParaRPr>
                    </a:p>
                    <a:p>
                      <a:pPr marL="91440" indent="0" algn="ctr">
                        <a:buFont typeface="+mj-lt"/>
                        <a:buNone/>
                      </a:pPr>
                      <a:endParaRPr lang="en-US">
                        <a:solidFill>
                          <a:schemeClr val="bg1"/>
                        </a:solidFill>
                      </a:endParaRPr>
                    </a:p>
                  </a:txBody>
                  <a:tcPr>
                    <a:lnL w="12700" cmpd="sng">
                      <a:noFill/>
                    </a:lnL>
                  </a:tcPr>
                </a:tc>
                <a:tc>
                  <a:txBody>
                    <a:bodyPr/>
                    <a:lstStyle/>
                    <a:p>
                      <a:pPr marL="91440" algn="ctr">
                        <a:spcAft>
                          <a:spcPts val="1200"/>
                        </a:spcAft>
                      </a:pPr>
                      <a:r>
                        <a:rPr lang="en-US">
                          <a:solidFill>
                            <a:srgbClr val="92D050"/>
                          </a:solidFill>
                        </a:rPr>
                        <a:t>039 </a:t>
                      </a:r>
                      <a:r>
                        <a:rPr lang="en-US"/>
                        <a:t> </a:t>
                      </a:r>
                      <a:r>
                        <a:rPr lang="en-US">
                          <a:solidFill>
                            <a:schemeClr val="bg1"/>
                          </a:solidFill>
                        </a:rPr>
                        <a:t>Persistent disobedience or uncooperativeness EX: bedtime, brushing teeth</a:t>
                      </a:r>
                    </a:p>
                    <a:p>
                      <a:pPr marL="91440" algn="ctr">
                        <a:spcAft>
                          <a:spcPts val="1200"/>
                        </a:spcAft>
                      </a:pPr>
                      <a:r>
                        <a:rPr lang="en-US">
                          <a:solidFill>
                            <a:srgbClr val="92D050"/>
                          </a:solidFill>
                        </a:rPr>
                        <a:t>040 </a:t>
                      </a:r>
                      <a:r>
                        <a:rPr lang="en-US"/>
                        <a:t> </a:t>
                      </a:r>
                      <a:r>
                        <a:rPr lang="en-US">
                          <a:solidFill>
                            <a:schemeClr val="bg1"/>
                          </a:solidFill>
                        </a:rPr>
                        <a:t>Persistent failure to follow rules or instructions</a:t>
                      </a:r>
                    </a:p>
                    <a:p>
                      <a:pPr marL="91440" algn="ctr">
                        <a:spcAft>
                          <a:spcPts val="1200"/>
                        </a:spcAft>
                      </a:pPr>
                      <a:r>
                        <a:rPr lang="en-US">
                          <a:solidFill>
                            <a:srgbClr val="92D050"/>
                          </a:solidFill>
                        </a:rPr>
                        <a:t>041</a:t>
                      </a:r>
                      <a:r>
                        <a:rPr lang="en-US">
                          <a:solidFill>
                            <a:schemeClr val="bg1"/>
                          </a:solidFill>
                        </a:rPr>
                        <a:t>  Persistent refusal to meet age-appropriate expectations EX: pick up toys</a:t>
                      </a:r>
                      <a:endParaRPr lang="en-US"/>
                    </a:p>
                    <a:p>
                      <a:pPr marL="91440" algn="ctr">
                        <a:spcAft>
                          <a:spcPts val="1200"/>
                        </a:spcAft>
                      </a:pPr>
                      <a:r>
                        <a:rPr lang="en-US">
                          <a:solidFill>
                            <a:srgbClr val="92D050"/>
                          </a:solidFill>
                        </a:rPr>
                        <a:t>042 </a:t>
                      </a:r>
                      <a:r>
                        <a:rPr lang="en-US"/>
                        <a:t> </a:t>
                      </a:r>
                      <a:r>
                        <a:rPr lang="en-US">
                          <a:solidFill>
                            <a:schemeClr val="bg1"/>
                          </a:solidFill>
                        </a:rPr>
                        <a:t>Markedly disobedient for several days at a time (otherwise often adequate)</a:t>
                      </a:r>
                    </a:p>
                    <a:p>
                      <a:pPr marL="91440" algn="ctr">
                        <a:spcAft>
                          <a:spcPts val="1200"/>
                        </a:spcAft>
                      </a:pPr>
                      <a:r>
                        <a:rPr lang="en-US">
                          <a:solidFill>
                            <a:srgbClr val="92D050"/>
                          </a:solidFill>
                        </a:rPr>
                        <a:t>043</a:t>
                      </a:r>
                      <a:r>
                        <a:rPr lang="en-US">
                          <a:solidFill>
                            <a:schemeClr val="bg1"/>
                          </a:solidFill>
                        </a:rPr>
                        <a:t>  Consistently demanding behavior (always "on the go") </a:t>
                      </a:r>
                    </a:p>
                    <a:p>
                      <a:pPr marL="91440" algn="ctr"/>
                      <a:endParaRPr lang="en-US"/>
                    </a:p>
                    <a:p>
                      <a:pPr marL="91440" indent="0" algn="ctr">
                        <a:buNone/>
                      </a:pPr>
                      <a:endParaRPr lang="en-US"/>
                    </a:p>
                  </a:txBody>
                  <a:tcPr/>
                </a:tc>
                <a:tc>
                  <a:txBody>
                    <a:bodyPr/>
                    <a:lstStyle/>
                    <a:p>
                      <a:pPr marL="91440" algn="ctr">
                        <a:spcAft>
                          <a:spcPts val="1200"/>
                        </a:spcAft>
                      </a:pPr>
                      <a:r>
                        <a:rPr lang="en-US">
                          <a:solidFill>
                            <a:srgbClr val="92D050"/>
                          </a:solidFill>
                        </a:rPr>
                        <a:t>046</a:t>
                      </a:r>
                      <a:r>
                        <a:rPr lang="en-US">
                          <a:solidFill>
                            <a:schemeClr val="bg1"/>
                          </a:solidFill>
                        </a:rPr>
                        <a:t> Frequently fails to comply</a:t>
                      </a:r>
                    </a:p>
                    <a:p>
                      <a:pPr marL="91440" algn="ctr">
                        <a:spcAft>
                          <a:spcPts val="1200"/>
                        </a:spcAft>
                      </a:pPr>
                      <a:r>
                        <a:rPr lang="en-US">
                          <a:solidFill>
                            <a:srgbClr val="92D050"/>
                          </a:solidFill>
                        </a:rPr>
                        <a:t>047</a:t>
                      </a:r>
                      <a:r>
                        <a:rPr lang="en-US">
                          <a:solidFill>
                            <a:schemeClr val="bg1"/>
                          </a:solidFill>
                        </a:rPr>
                        <a:t> Has to be “watched” or prodded to get compliance</a:t>
                      </a:r>
                    </a:p>
                    <a:p>
                      <a:pPr marL="91440" algn="ctr">
                        <a:spcAft>
                          <a:spcPts val="1200"/>
                        </a:spcAft>
                      </a:pPr>
                      <a:r>
                        <a:rPr lang="en-US">
                          <a:solidFill>
                            <a:srgbClr val="92D050"/>
                          </a:solidFill>
                        </a:rPr>
                        <a:t>048</a:t>
                      </a:r>
                      <a:r>
                        <a:rPr lang="en-US">
                          <a:solidFill>
                            <a:schemeClr val="bg1"/>
                          </a:solidFill>
                        </a:rPr>
                        <a:t> Frequently frustrates caregiver. EX: purposeful dawdling, following caregiver</a:t>
                      </a:r>
                    </a:p>
                    <a:p>
                      <a:pPr marL="91440" algn="ctr">
                        <a:spcAft>
                          <a:spcPts val="1200"/>
                        </a:spcAft>
                      </a:pPr>
                      <a:r>
                        <a:rPr lang="en-US">
                          <a:solidFill>
                            <a:srgbClr val="92D050"/>
                          </a:solidFill>
                        </a:rPr>
                        <a:t>049</a:t>
                      </a:r>
                      <a:r>
                        <a:rPr lang="en-US">
                          <a:solidFill>
                            <a:schemeClr val="bg1"/>
                          </a:solidFill>
                        </a:rPr>
                        <a:t> Insists on caregiver's help for age-appropriate tasks</a:t>
                      </a:r>
                    </a:p>
                    <a:p>
                      <a:pPr marL="91440" algn="ctr">
                        <a:spcAft>
                          <a:spcPts val="1200"/>
                        </a:spcAft>
                      </a:pPr>
                      <a:r>
                        <a:rPr lang="en-US">
                          <a:solidFill>
                            <a:srgbClr val="92D050"/>
                          </a:solidFill>
                        </a:rPr>
                        <a:t>050</a:t>
                      </a:r>
                      <a:r>
                        <a:rPr lang="en-US">
                          <a:solidFill>
                            <a:schemeClr val="bg1"/>
                          </a:solidFill>
                        </a:rPr>
                        <a:t> Frequently “balks” or resists but will comply if caregiver insists</a:t>
                      </a:r>
                    </a:p>
                    <a:p>
                      <a:pPr marL="91440" algn="ctr"/>
                      <a:endParaRPr lang="en-US">
                        <a:solidFill>
                          <a:schemeClr val="bg1"/>
                        </a:solidFill>
                      </a:endParaRP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spTree>
    <p:extLst>
      <p:ext uri="{BB962C8B-B14F-4D97-AF65-F5344CB8AC3E}">
        <p14:creationId xmlns:p14="http://schemas.microsoft.com/office/powerpoint/2010/main" val="1303406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9CF9-6EF1-44E8-847D-8749E7CCFE81}"/>
              </a:ext>
            </a:extLst>
          </p:cNvPr>
          <p:cNvSpPr>
            <a:spLocks noGrp="1"/>
          </p:cNvSpPr>
          <p:nvPr>
            <p:ph type="title"/>
          </p:nvPr>
        </p:nvSpPr>
        <p:spPr/>
        <p:txBody>
          <a:bodyPr/>
          <a:lstStyle/>
          <a:p>
            <a:r>
              <a:rPr lang="en-US"/>
              <a:t>Notes on Compliance</a:t>
            </a:r>
          </a:p>
        </p:txBody>
      </p:sp>
      <p:pic>
        <p:nvPicPr>
          <p:cNvPr id="5" name="Content Placeholder 4">
            <a:extLst>
              <a:ext uri="{FF2B5EF4-FFF2-40B4-BE49-F238E27FC236}">
                <a16:creationId xmlns:a16="http://schemas.microsoft.com/office/drawing/2014/main" id="{57C59865-6F5F-4D07-93C2-9C54C5EDF62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522256" y="4181485"/>
            <a:ext cx="2857500" cy="2524125"/>
          </a:xfrm>
        </p:spPr>
      </p:pic>
      <p:sp>
        <p:nvSpPr>
          <p:cNvPr id="6" name="TextBox 5">
            <a:extLst>
              <a:ext uri="{FF2B5EF4-FFF2-40B4-BE49-F238E27FC236}">
                <a16:creationId xmlns:a16="http://schemas.microsoft.com/office/drawing/2014/main" id="{21AB383D-6168-49BC-A179-556BB23B5C19}"/>
              </a:ext>
            </a:extLst>
          </p:cNvPr>
          <p:cNvSpPr txBox="1"/>
          <p:nvPr/>
        </p:nvSpPr>
        <p:spPr>
          <a:xfrm>
            <a:off x="860611" y="1574528"/>
            <a:ext cx="10234435" cy="166199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Compliance is doing what you are asked to do, when you are asked to do it.</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Household expectations may vary greatly by culture and circumstance.  </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Rate all non-compliant behavior UNLESS parent requests are abusive or illegal.</a:t>
            </a:r>
          </a:p>
        </p:txBody>
      </p:sp>
      <p:pic>
        <p:nvPicPr>
          <p:cNvPr id="8" name="Picture 7">
            <a:extLst>
              <a:ext uri="{FF2B5EF4-FFF2-40B4-BE49-F238E27FC236}">
                <a16:creationId xmlns:a16="http://schemas.microsoft.com/office/drawing/2014/main" id="{032BD05F-8C05-4F5D-860D-DCD5C2021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67" y="4136806"/>
            <a:ext cx="3399616" cy="2617704"/>
          </a:xfrm>
          <a:prstGeom prst="rect">
            <a:avLst/>
          </a:prstGeom>
        </p:spPr>
      </p:pic>
      <p:pic>
        <p:nvPicPr>
          <p:cNvPr id="10" name="Picture 9">
            <a:extLst>
              <a:ext uri="{FF2B5EF4-FFF2-40B4-BE49-F238E27FC236}">
                <a16:creationId xmlns:a16="http://schemas.microsoft.com/office/drawing/2014/main" id="{AA61064E-9F8B-4F07-8DDF-4954EB231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069" y="3716084"/>
            <a:ext cx="2857500" cy="2857500"/>
          </a:xfrm>
          <a:prstGeom prst="rect">
            <a:avLst/>
          </a:prstGeom>
        </p:spPr>
      </p:pic>
    </p:spTree>
    <p:extLst>
      <p:ext uri="{BB962C8B-B14F-4D97-AF65-F5344CB8AC3E}">
        <p14:creationId xmlns:p14="http://schemas.microsoft.com/office/powerpoint/2010/main" val="407151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Runaway Behavior</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036  </a:t>
                      </a:r>
                      <a:r>
                        <a:rPr lang="en-US">
                          <a:solidFill>
                            <a:schemeClr val="bg1"/>
                          </a:solidFill>
                        </a:rPr>
                        <a:t>Leaves home with the intent to “run away”</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N/A</a:t>
                      </a:r>
                      <a:endParaRPr lang="en-US"/>
                    </a:p>
                  </a:txBody>
                  <a:tcPr/>
                </a:tc>
                <a:tc>
                  <a:txBody>
                    <a:bodyPr/>
                    <a:lstStyle/>
                    <a:p>
                      <a:pPr marL="91440" algn="ctr"/>
                      <a:r>
                        <a:rPr lang="en-US">
                          <a:solidFill>
                            <a:srgbClr val="92D050"/>
                          </a:solidFill>
                        </a:rPr>
                        <a:t>N/A</a:t>
                      </a: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1E9A33C1-5E40-43D3-92FB-38E6505FC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926" y="4635675"/>
            <a:ext cx="1139617" cy="2035030"/>
          </a:xfrm>
          <a:prstGeom prst="rect">
            <a:avLst/>
          </a:prstGeom>
        </p:spPr>
      </p:pic>
    </p:spTree>
    <p:extLst>
      <p:ext uri="{BB962C8B-B14F-4D97-AF65-F5344CB8AC3E}">
        <p14:creationId xmlns:p14="http://schemas.microsoft.com/office/powerpoint/2010/main" val="2539785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849F8-26A9-4A1E-9592-D08CF09C4CCD}"/>
              </a:ext>
            </a:extLst>
          </p:cNvPr>
          <p:cNvSpPr>
            <a:spLocks noGrp="1"/>
          </p:cNvSpPr>
          <p:nvPr>
            <p:ph type="title"/>
          </p:nvPr>
        </p:nvSpPr>
        <p:spPr/>
        <p:txBody>
          <a:bodyPr/>
          <a:lstStyle/>
          <a:p>
            <a:r>
              <a:rPr lang="en-US">
                <a:solidFill>
                  <a:srgbClr val="149FBE"/>
                </a:solidFill>
                <a:latin typeface="Franklin Gothic Heavy" panose="020B0903020102020204" pitchFamily="34" charset="0"/>
              </a:rPr>
              <a:t>Training Objectives</a:t>
            </a:r>
            <a:r>
              <a:rPr lang="en-US">
                <a:solidFill>
                  <a:schemeClr val="accent5"/>
                </a:solidFill>
              </a:rPr>
              <a:t>	</a:t>
            </a:r>
          </a:p>
        </p:txBody>
      </p:sp>
      <p:sp>
        <p:nvSpPr>
          <p:cNvPr id="3" name="Content Placeholder 2">
            <a:extLst>
              <a:ext uri="{FF2B5EF4-FFF2-40B4-BE49-F238E27FC236}">
                <a16:creationId xmlns:a16="http://schemas.microsoft.com/office/drawing/2014/main" id="{9686FCF2-DD06-4F9F-8C05-4738432052B3}"/>
              </a:ext>
            </a:extLst>
          </p:cNvPr>
          <p:cNvSpPr>
            <a:spLocks noGrp="1"/>
          </p:cNvSpPr>
          <p:nvPr>
            <p:ph idx="1"/>
          </p:nvPr>
        </p:nvSpPr>
        <p:spPr>
          <a:xfrm>
            <a:off x="838200" y="2141537"/>
            <a:ext cx="10515600" cy="4351338"/>
          </a:xfrm>
        </p:spPr>
        <p:txBody>
          <a:bodyPr/>
          <a:lstStyle/>
          <a:p>
            <a:r>
              <a:rPr lang="en-US"/>
              <a:t>Receive most up-to-date info on the PECFAS</a:t>
            </a:r>
          </a:p>
          <a:p>
            <a:r>
              <a:rPr lang="en-US"/>
              <a:t>Learn how to use the PECFAS clinically with families</a:t>
            </a:r>
          </a:p>
          <a:p>
            <a:r>
              <a:rPr lang="en-US"/>
              <a:t>Learn how to score each subscale of PECFAS </a:t>
            </a:r>
          </a:p>
          <a:p>
            <a:r>
              <a:rPr lang="en-US"/>
              <a:t>Complete an evaluation of your reliability (“test”- 6 vignettes)</a:t>
            </a:r>
          </a:p>
          <a:p>
            <a:r>
              <a:rPr lang="en-US"/>
              <a:t>Reminder: You are being trained as a rater of the PECFAS and not as a trainer for others </a:t>
            </a:r>
          </a:p>
          <a:p>
            <a:endParaRPr lang="en-US"/>
          </a:p>
        </p:txBody>
      </p:sp>
      <p:pic>
        <p:nvPicPr>
          <p:cNvPr id="4" name="Picture 3">
            <a:extLst>
              <a:ext uri="{FF2B5EF4-FFF2-40B4-BE49-F238E27FC236}">
                <a16:creationId xmlns:a16="http://schemas.microsoft.com/office/drawing/2014/main" id="{5C31EC2A-44EC-47B1-B24B-C7E9DC7E3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35" y="0"/>
            <a:ext cx="2668701" cy="2846614"/>
          </a:xfrm>
          <a:prstGeom prst="rect">
            <a:avLst/>
          </a:prstGeom>
        </p:spPr>
      </p:pic>
    </p:spTree>
    <p:extLst>
      <p:ext uri="{BB962C8B-B14F-4D97-AF65-F5344CB8AC3E}">
        <p14:creationId xmlns:p14="http://schemas.microsoft.com/office/powerpoint/2010/main" val="2364860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Eating/Mealtime</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extLst>
              <p:ext uri="{D42A27DB-BD31-4B8C-83A1-F6EECF244321}">
                <p14:modId xmlns:p14="http://schemas.microsoft.com/office/powerpoint/2010/main" val="2360157646"/>
              </p:ext>
            </p:extLst>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037  </a:t>
                      </a:r>
                      <a:r>
                        <a:rPr lang="en-US">
                          <a:solidFill>
                            <a:schemeClr val="bg1"/>
                          </a:solidFill>
                        </a:rPr>
                        <a:t>Must be fed due to refusal to eat or not eating</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044 </a:t>
                      </a:r>
                      <a:r>
                        <a:rPr lang="en-US"/>
                        <a:t> </a:t>
                      </a:r>
                      <a:r>
                        <a:rPr lang="en-US">
                          <a:solidFill>
                            <a:schemeClr val="bg1"/>
                          </a:solidFill>
                        </a:rPr>
                        <a:t>Must be coaxed due to not wanting to eat or not eating</a:t>
                      </a:r>
                    </a:p>
                    <a:p>
                      <a:pPr marL="91440" algn="ctr"/>
                      <a:endParaRPr lang="en-US">
                        <a:solidFill>
                          <a:schemeClr val="bg1"/>
                        </a:solidFill>
                      </a:endParaRPr>
                    </a:p>
                  </a:txBody>
                  <a:tcPr/>
                </a:tc>
                <a:tc>
                  <a:txBody>
                    <a:bodyPr/>
                    <a:lstStyle/>
                    <a:p>
                      <a:pPr marL="91440" algn="ctr"/>
                      <a:r>
                        <a:rPr lang="en-US">
                          <a:solidFill>
                            <a:srgbClr val="92D050"/>
                          </a:solidFill>
                        </a:rPr>
                        <a:t>052</a:t>
                      </a:r>
                      <a:r>
                        <a:rPr lang="en-US">
                          <a:solidFill>
                            <a:schemeClr val="bg1"/>
                          </a:solidFill>
                        </a:rPr>
                        <a:t> Very finicky about eating</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FEF86582-ACC4-471B-93A7-5356999F1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6623" y="4280220"/>
            <a:ext cx="2999917" cy="2249938"/>
          </a:xfrm>
          <a:prstGeom prst="rect">
            <a:avLst/>
          </a:prstGeom>
        </p:spPr>
      </p:pic>
    </p:spTree>
    <p:extLst>
      <p:ext uri="{BB962C8B-B14F-4D97-AF65-F5344CB8AC3E}">
        <p14:creationId xmlns:p14="http://schemas.microsoft.com/office/powerpoint/2010/main" val="2888058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#1</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a:bodyPr>
          <a:lstStyle/>
          <a:p>
            <a:pPr marL="0" indent="0">
              <a:buNone/>
            </a:pPr>
            <a:r>
              <a:rPr lang="en-US" sz="4000"/>
              <a:t>4-year-old boy says that he’s going to run away and leaves home, goes to a friend’s house, asking friend’s mother if he can stay. </a:t>
            </a:r>
          </a:p>
          <a:p>
            <a:pPr marL="0" indent="0" algn="ctr">
              <a:buNone/>
            </a:pPr>
            <a:r>
              <a:rPr lang="en-US" sz="8000"/>
              <a:t>30</a:t>
            </a:r>
          </a:p>
          <a:p>
            <a:pPr marL="0" indent="0">
              <a:buNone/>
            </a:pPr>
            <a:r>
              <a:rPr lang="en-US" sz="3500"/>
              <a:t>Item: 036</a:t>
            </a:r>
            <a:br>
              <a:rPr lang="en-US" sz="3500"/>
            </a:br>
            <a:r>
              <a:rPr lang="en-US" sz="3500"/>
              <a:t>Rationale: Leaves home with intent to run away </a:t>
            </a:r>
          </a:p>
          <a:p>
            <a:pPr marL="0" indent="0">
              <a:buNone/>
            </a:pPr>
            <a:endParaRPr lang="en-US"/>
          </a:p>
        </p:txBody>
      </p:sp>
    </p:spTree>
    <p:extLst>
      <p:ext uri="{BB962C8B-B14F-4D97-AF65-F5344CB8AC3E}">
        <p14:creationId xmlns:p14="http://schemas.microsoft.com/office/powerpoint/2010/main" val="153442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#2</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6-year-old typically acts age-appropriately but sometimes cries and whines to compete for attention with new baby in the family.</a:t>
            </a:r>
          </a:p>
          <a:p>
            <a:pPr marL="0" indent="0" algn="ctr">
              <a:buNone/>
            </a:pPr>
            <a:r>
              <a:rPr lang="en-US" sz="8000"/>
              <a:t>0</a:t>
            </a:r>
          </a:p>
          <a:p>
            <a:pPr marL="0" indent="0">
              <a:buNone/>
            </a:pPr>
            <a:r>
              <a:rPr lang="en-US" sz="3500"/>
              <a:t>Item: 056</a:t>
            </a:r>
          </a:p>
          <a:p>
            <a:pPr marL="0" indent="0">
              <a:buNone/>
            </a:pPr>
            <a:r>
              <a:rPr lang="en-US" sz="3500"/>
              <a:t>Rationale: Occasional temporary regression due to specific family circumstances</a:t>
            </a:r>
          </a:p>
          <a:p>
            <a:pPr marL="0" indent="0">
              <a:buNone/>
            </a:pPr>
            <a:endParaRPr lang="en-US"/>
          </a:p>
        </p:txBody>
      </p:sp>
    </p:spTree>
    <p:extLst>
      <p:ext uri="{BB962C8B-B14F-4D97-AF65-F5344CB8AC3E}">
        <p14:creationId xmlns:p14="http://schemas.microsoft.com/office/powerpoint/2010/main" val="66073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#3</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a:bodyPr>
          <a:lstStyle/>
          <a:p>
            <a:pPr marL="0" indent="0">
              <a:buNone/>
            </a:pPr>
            <a:r>
              <a:rPr lang="en-US" sz="4000"/>
              <a:t>Parents don’t take Frank, age 5 to a restaurant because he is such a picky eater that he often can find nothing that he “likes” on the menu.</a:t>
            </a:r>
          </a:p>
          <a:p>
            <a:pPr marL="0" indent="0" algn="ctr">
              <a:buNone/>
            </a:pPr>
            <a:r>
              <a:rPr lang="en-US" sz="8000"/>
              <a:t>10</a:t>
            </a:r>
          </a:p>
          <a:p>
            <a:pPr marL="0" indent="0">
              <a:buNone/>
            </a:pPr>
            <a:r>
              <a:rPr lang="en-US" sz="3500"/>
              <a:t>Item: 052</a:t>
            </a:r>
          </a:p>
          <a:p>
            <a:pPr marL="0" indent="0">
              <a:buNone/>
            </a:pPr>
            <a:r>
              <a:rPr lang="en-US" sz="3500"/>
              <a:t>Rationale: Child is very finicky eater</a:t>
            </a:r>
          </a:p>
          <a:p>
            <a:pPr marL="0" indent="0">
              <a:buNone/>
            </a:pPr>
            <a:endParaRPr lang="en-US"/>
          </a:p>
        </p:txBody>
      </p:sp>
    </p:spTree>
    <p:extLst>
      <p:ext uri="{BB962C8B-B14F-4D97-AF65-F5344CB8AC3E}">
        <p14:creationId xmlns:p14="http://schemas.microsoft.com/office/powerpoint/2010/main" val="24531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#4</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Pat, a 4-year-old repeatedly throws temper tantrums and screams at her parents that she hates them when she does not get her way. </a:t>
            </a:r>
          </a:p>
          <a:p>
            <a:pPr marL="0" indent="0" algn="ctr">
              <a:buNone/>
            </a:pPr>
            <a:r>
              <a:rPr lang="en-US" sz="8000"/>
              <a:t>20</a:t>
            </a:r>
          </a:p>
          <a:p>
            <a:pPr marL="0" indent="0">
              <a:buNone/>
            </a:pPr>
            <a:r>
              <a:rPr lang="en-US" sz="3500"/>
              <a:t>Item: 043</a:t>
            </a:r>
          </a:p>
          <a:p>
            <a:pPr marL="0" indent="0">
              <a:buNone/>
            </a:pPr>
            <a:r>
              <a:rPr lang="en-US" sz="3500"/>
              <a:t>Rationale: Child reacts very strongly if something happens that she does not like.</a:t>
            </a:r>
          </a:p>
          <a:p>
            <a:pPr marL="0" indent="0">
              <a:buNone/>
            </a:pPr>
            <a:endParaRPr lang="en-US"/>
          </a:p>
        </p:txBody>
      </p:sp>
    </p:spTree>
    <p:extLst>
      <p:ext uri="{BB962C8B-B14F-4D97-AF65-F5344CB8AC3E}">
        <p14:creationId xmlns:p14="http://schemas.microsoft.com/office/powerpoint/2010/main" val="347885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#5</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5-year-old is placed in temporary foster care after trying to smother baby brother with a pillow. </a:t>
            </a:r>
          </a:p>
          <a:p>
            <a:pPr marL="0" indent="0" algn="ctr">
              <a:buNone/>
            </a:pPr>
            <a:r>
              <a:rPr lang="en-US" sz="8000"/>
              <a:t>30</a:t>
            </a:r>
          </a:p>
          <a:p>
            <a:pPr marL="0" indent="0">
              <a:buNone/>
            </a:pPr>
            <a:r>
              <a:rPr lang="en-US" sz="3500"/>
              <a:t>Item: 031</a:t>
            </a:r>
          </a:p>
          <a:p>
            <a:pPr marL="0" indent="0">
              <a:buNone/>
            </a:pPr>
            <a:r>
              <a:rPr lang="en-US" sz="3500"/>
              <a:t>Rationale: Placed outside the home due to dangerous behavior in the home.</a:t>
            </a:r>
          </a:p>
          <a:p>
            <a:pPr marL="0" indent="0">
              <a:buNone/>
            </a:pPr>
            <a:endParaRPr lang="en-US"/>
          </a:p>
        </p:txBody>
      </p:sp>
    </p:spTree>
    <p:extLst>
      <p:ext uri="{BB962C8B-B14F-4D97-AF65-F5344CB8AC3E}">
        <p14:creationId xmlns:p14="http://schemas.microsoft.com/office/powerpoint/2010/main" val="252648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#6</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Even though 6-year-old Mandy knows how to tie her shoes, she sometimes insists on having mom or dad do it for her.</a:t>
            </a:r>
          </a:p>
          <a:p>
            <a:pPr marL="0" indent="0" algn="ctr">
              <a:buNone/>
            </a:pPr>
            <a:r>
              <a:rPr lang="en-US" sz="8000"/>
              <a:t>10</a:t>
            </a:r>
          </a:p>
          <a:p>
            <a:pPr marL="0" indent="0">
              <a:buNone/>
            </a:pPr>
            <a:r>
              <a:rPr lang="en-US" sz="3500"/>
              <a:t>Item: 049</a:t>
            </a:r>
          </a:p>
          <a:p>
            <a:pPr marL="0" indent="0">
              <a:buNone/>
            </a:pPr>
            <a:r>
              <a:rPr lang="en-US" sz="3500"/>
              <a:t>Rationale: Insists that caregiver do things for her that she could do without help</a:t>
            </a:r>
          </a:p>
          <a:p>
            <a:pPr marL="0" indent="0">
              <a:buNone/>
            </a:pPr>
            <a:endParaRPr lang="en-US"/>
          </a:p>
        </p:txBody>
      </p:sp>
    </p:spTree>
    <p:extLst>
      <p:ext uri="{BB962C8B-B14F-4D97-AF65-F5344CB8AC3E}">
        <p14:creationId xmlns:p14="http://schemas.microsoft.com/office/powerpoint/2010/main" val="29626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#7</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a:bodyPr>
          <a:lstStyle/>
          <a:p>
            <a:pPr marL="0" indent="0">
              <a:buNone/>
            </a:pPr>
            <a:r>
              <a:rPr lang="en-US" sz="4000"/>
              <a:t>George, age 4, repeatedly takes his clothes back off after dad helps him to get dressed. </a:t>
            </a:r>
          </a:p>
          <a:p>
            <a:pPr marL="0" indent="0" algn="ctr">
              <a:buNone/>
            </a:pPr>
            <a:r>
              <a:rPr lang="en-US" sz="8000"/>
              <a:t>20</a:t>
            </a:r>
          </a:p>
          <a:p>
            <a:pPr marL="0" indent="0">
              <a:buNone/>
            </a:pPr>
            <a:r>
              <a:rPr lang="en-US" sz="3500"/>
              <a:t>Item: 039</a:t>
            </a:r>
          </a:p>
          <a:p>
            <a:pPr marL="0" indent="0">
              <a:buNone/>
            </a:pPr>
            <a:r>
              <a:rPr lang="en-US" sz="3500"/>
              <a:t>Rationale: Persistently uncooperative – interferes with routine care</a:t>
            </a:r>
          </a:p>
          <a:p>
            <a:pPr marL="0" indent="0">
              <a:buNone/>
            </a:pPr>
            <a:endParaRPr lang="en-US"/>
          </a:p>
        </p:txBody>
      </p:sp>
    </p:spTree>
    <p:extLst>
      <p:ext uri="{BB962C8B-B14F-4D97-AF65-F5344CB8AC3E}">
        <p14:creationId xmlns:p14="http://schemas.microsoft.com/office/powerpoint/2010/main" val="30804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503349" y="26304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p:cNvSpPr/>
          <p:nvPr/>
        </p:nvSpPr>
        <p:spPr>
          <a:xfrm>
            <a:off x="8581277" y="1010752"/>
            <a:ext cx="5470358" cy="5470358"/>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p:cNvSpPr/>
          <p:nvPr/>
        </p:nvSpPr>
        <p:spPr>
          <a:xfrm>
            <a:off x="1093087" y="-941008"/>
            <a:ext cx="4178733" cy="4178733"/>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771652" y="477168"/>
            <a:ext cx="9634446" cy="833562"/>
          </a:xfrm>
          <a:prstGeom prst="rect">
            <a:avLst/>
          </a:prstGeom>
        </p:spPr>
        <p:txBody>
          <a:bodyPr wrap="square" lIns="0" tIns="0" rIns="0" bIns="0" anchor="ctr" anchorCtr="0">
            <a:noAutofit/>
          </a:bodyPr>
          <a:lstStyle/>
          <a:p>
            <a:pPr marL="0" marR="0" lvl="0" indent="0" algn="l" defTabSz="914400" rtl="0" eaLnBrk="1" fontAlgn="auto" latinLnBrk="0" hangingPunct="1">
              <a:lnSpc>
                <a:spcPct val="115740"/>
              </a:lnSpc>
              <a:spcBef>
                <a:spcPts val="0"/>
              </a:spcBef>
              <a:spcAft>
                <a:spcPts val="0"/>
              </a:spcAft>
              <a:buClrTx/>
              <a:buSzTx/>
              <a:buFontTx/>
              <a:buNone/>
              <a:tabLst/>
              <a:defRPr/>
            </a:pPr>
            <a:r>
              <a:rPr kumimoji="0" lang="en-US" sz="7200" b="0" i="0" u="none" strike="noStrike" kern="1200" cap="none" spc="0" normalizeH="0" baseline="0" noProof="0">
                <a:ln w="0"/>
                <a:solidFill>
                  <a:srgbClr val="FFFFFF"/>
                </a:solidFill>
                <a:effectLst/>
                <a:uLnTx/>
                <a:uFillTx/>
                <a:latin typeface="Calibri "/>
                <a:ea typeface="Calibri Light" charset="0"/>
                <a:cs typeface="Calibri Light" charset="0"/>
              </a:rPr>
              <a:t>Community</a:t>
            </a:r>
            <a:endParaRPr lang="en-US"/>
          </a:p>
        </p:txBody>
      </p:sp>
      <p:sp>
        <p:nvSpPr>
          <p:cNvPr id="29" name="Oval 28"/>
          <p:cNvSpPr/>
          <p:nvPr/>
        </p:nvSpPr>
        <p:spPr>
          <a:xfrm>
            <a:off x="2181679" y="1485847"/>
            <a:ext cx="939799" cy="93979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30</a:t>
            </a:r>
          </a:p>
        </p:txBody>
      </p:sp>
      <p:sp>
        <p:nvSpPr>
          <p:cNvPr id="33" name="Oval 32"/>
          <p:cNvSpPr/>
          <p:nvPr/>
        </p:nvSpPr>
        <p:spPr>
          <a:xfrm>
            <a:off x="4491741" y="1485847"/>
            <a:ext cx="939799" cy="939799"/>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20</a:t>
            </a:r>
          </a:p>
        </p:txBody>
      </p:sp>
      <p:sp>
        <p:nvSpPr>
          <p:cNvPr id="36" name="Oval 35"/>
          <p:cNvSpPr/>
          <p:nvPr/>
        </p:nvSpPr>
        <p:spPr>
          <a:xfrm>
            <a:off x="6853184" y="1485847"/>
            <a:ext cx="939799" cy="93979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
        <p:nvSpPr>
          <p:cNvPr id="39" name="Oval 38"/>
          <p:cNvSpPr/>
          <p:nvPr/>
        </p:nvSpPr>
        <p:spPr>
          <a:xfrm>
            <a:off x="9163246" y="1485847"/>
            <a:ext cx="939799" cy="939799"/>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0</a:t>
            </a:r>
          </a:p>
        </p:txBody>
      </p:sp>
      <p:sp>
        <p:nvSpPr>
          <p:cNvPr id="40" name="TextBox 39">
            <a:extLst>
              <a:ext uri="{FF2B5EF4-FFF2-40B4-BE49-F238E27FC236}">
                <a16:creationId xmlns:a16="http://schemas.microsoft.com/office/drawing/2014/main" id="{CB48D094-4164-461D-AA5A-58D071DC76DE}"/>
              </a:ext>
            </a:extLst>
          </p:cNvPr>
          <p:cNvSpPr txBox="1"/>
          <p:nvPr/>
        </p:nvSpPr>
        <p:spPr>
          <a:xfrm>
            <a:off x="8539090"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MINIMAL/NO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No disruption in functioning</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grpSp>
        <p:nvGrpSpPr>
          <p:cNvPr id="3" name="Group 2">
            <a:extLst>
              <a:ext uri="{FF2B5EF4-FFF2-40B4-BE49-F238E27FC236}">
                <a16:creationId xmlns:a16="http://schemas.microsoft.com/office/drawing/2014/main" id="{33BBE54E-0562-460A-8BD4-1B9DCBC76D6F}"/>
              </a:ext>
            </a:extLst>
          </p:cNvPr>
          <p:cNvGrpSpPr/>
          <p:nvPr/>
        </p:nvGrpSpPr>
        <p:grpSpPr>
          <a:xfrm>
            <a:off x="111125" y="4456384"/>
            <a:ext cx="12065127" cy="2283253"/>
            <a:chOff x="111125" y="4456384"/>
            <a:chExt cx="12065127" cy="2283253"/>
          </a:xfrm>
        </p:grpSpPr>
        <p:grpSp>
          <p:nvGrpSpPr>
            <p:cNvPr id="45" name="Group 44"/>
            <p:cNvGrpSpPr/>
            <p:nvPr/>
          </p:nvGrpSpPr>
          <p:grpSpPr>
            <a:xfrm>
              <a:off x="208089" y="4496499"/>
              <a:ext cx="11968163" cy="2243138"/>
              <a:chOff x="111125" y="4560888"/>
              <a:chExt cx="11968163" cy="2243138"/>
            </a:xfrm>
            <a:solidFill>
              <a:schemeClr val="accent1">
                <a:lumMod val="75000"/>
              </a:schemeClr>
            </a:solidFill>
          </p:grpSpPr>
          <p:sp>
            <p:nvSpPr>
              <p:cNvPr id="46" name="Freeform 4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p:cNvGrpSpPr/>
            <p:nvPr/>
          </p:nvGrpSpPr>
          <p:grpSpPr>
            <a:xfrm>
              <a:off x="111125" y="4456384"/>
              <a:ext cx="11968163" cy="2243138"/>
              <a:chOff x="111125" y="4560888"/>
              <a:chExt cx="11968163" cy="2243138"/>
            </a:xfrm>
          </p:grpSpPr>
          <p:sp>
            <p:nvSpPr>
              <p:cNvPr id="6" name="Freeform 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8" name="TextBox 97">
            <a:extLst>
              <a:ext uri="{FF2B5EF4-FFF2-40B4-BE49-F238E27FC236}">
                <a16:creationId xmlns:a16="http://schemas.microsoft.com/office/drawing/2014/main" id="{9507A697-BD77-4BC1-BA4E-96A81FDA72BD}"/>
              </a:ext>
            </a:extLst>
          </p:cNvPr>
          <p:cNvSpPr txBox="1"/>
          <p:nvPr/>
        </p:nvSpPr>
        <p:spPr>
          <a:xfrm>
            <a:off x="1574641"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Severe disruption or incapacitation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99" name="TextBox 98">
            <a:extLst>
              <a:ext uri="{FF2B5EF4-FFF2-40B4-BE49-F238E27FC236}">
                <a16:creationId xmlns:a16="http://schemas.microsoft.com/office/drawing/2014/main" id="{A833EDF5-881D-494C-9DB3-17EB78BD8955}"/>
              </a:ext>
            </a:extLst>
          </p:cNvPr>
          <p:cNvSpPr txBox="1"/>
          <p:nvPr/>
        </p:nvSpPr>
        <p:spPr>
          <a:xfrm>
            <a:off x="3910724"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Major or persistent disruption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0" name="TextBox 99">
            <a:extLst>
              <a:ext uri="{FF2B5EF4-FFF2-40B4-BE49-F238E27FC236}">
                <a16:creationId xmlns:a16="http://schemas.microsoft.com/office/drawing/2014/main" id="{4A8FF1EB-EEA5-456C-A7B7-E2C8369C8184}"/>
              </a:ext>
            </a:extLst>
          </p:cNvPr>
          <p:cNvSpPr txBox="1"/>
          <p:nvPr/>
        </p:nvSpPr>
        <p:spPr>
          <a:xfrm>
            <a:off x="6246146"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Significant problems or distress</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B435306-3049-4F3E-A656-43A9CD990BAC}"/>
              </a:ext>
            </a:extLst>
          </p:cNvPr>
          <p:cNvSpPr txBox="1"/>
          <p:nvPr/>
        </p:nvSpPr>
        <p:spPr>
          <a:xfrm>
            <a:off x="5865346" y="4862707"/>
            <a:ext cx="5685023" cy="1846659"/>
          </a:xfrm>
          <a:prstGeom prst="rect">
            <a:avLst/>
          </a:prstGeom>
          <a:noFill/>
        </p:spPr>
        <p:txBody>
          <a:bodyPr wrap="square" rtlCol="0">
            <a:spAutoFit/>
          </a:bodyPr>
          <a:lstStyle/>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Playing with/setting fires</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Sexual inappropriate behavior</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Association with delinquent youth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B7C385A-ABF7-4212-B7AA-64D1B71E6E2D}"/>
              </a:ext>
            </a:extLst>
          </p:cNvPr>
          <p:cNvSpPr/>
          <p:nvPr/>
        </p:nvSpPr>
        <p:spPr>
          <a:xfrm>
            <a:off x="-3350949" y="27828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CA175604-2302-4115-85AD-C014A2AF0131}"/>
              </a:ext>
            </a:extLst>
          </p:cNvPr>
          <p:cNvSpPr txBox="1"/>
          <p:nvPr/>
        </p:nvSpPr>
        <p:spPr>
          <a:xfrm>
            <a:off x="1765232" y="4892978"/>
            <a:ext cx="6540100" cy="1846659"/>
          </a:xfrm>
          <a:prstGeom prst="rect">
            <a:avLst/>
          </a:prstGeom>
          <a:noFill/>
        </p:spPr>
        <p:txBody>
          <a:bodyPr wrap="square" rtlCol="0">
            <a:spAutoFit/>
          </a:bodyPr>
          <a:lstStyle/>
          <a:p>
            <a:pPr marL="1485900" marR="0" lvl="2"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Respect for property</a:t>
            </a:r>
          </a:p>
          <a:p>
            <a:pPr marL="1028700"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Stealing</a:t>
            </a:r>
          </a:p>
          <a:p>
            <a:pPr marL="57150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Adhering to laws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3B2C90E-2808-4E9D-8B7D-1FF80B0719EA}"/>
              </a:ext>
            </a:extLst>
          </p:cNvPr>
          <p:cNvSpPr/>
          <p:nvPr/>
        </p:nvSpPr>
        <p:spPr>
          <a:xfrm>
            <a:off x="1311402" y="3620181"/>
            <a:ext cx="9634446" cy="833562"/>
          </a:xfrm>
          <a:prstGeom prst="rect">
            <a:avLst/>
          </a:prstGeom>
        </p:spPr>
        <p:txBody>
          <a:bodyPr wrap="square" lIns="0" tIns="0" rIns="0" bIns="0" anchor="ctr" anchorCtr="0">
            <a:normAutofit fontScale="77500" lnSpcReduction="20000"/>
          </a:bodyPr>
          <a:lstStyle/>
          <a:p>
            <a:pPr marL="0" marR="0" lvl="0" indent="0" algn="ctr" defTabSz="914400" rtl="0" eaLnBrk="1" fontAlgn="auto" latinLnBrk="0" hangingPunct="1">
              <a:lnSpc>
                <a:spcPct val="173611"/>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Behaviors to Assess</a:t>
            </a:r>
            <a:endParaRPr lang="en-US"/>
          </a:p>
        </p:txBody>
      </p:sp>
      <p:pic>
        <p:nvPicPr>
          <p:cNvPr id="13" name="Picture 12">
            <a:extLst>
              <a:ext uri="{FF2B5EF4-FFF2-40B4-BE49-F238E27FC236}">
                <a16:creationId xmlns:a16="http://schemas.microsoft.com/office/drawing/2014/main" id="{57470568-94FE-4C99-AA48-D02514D6E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2492" y="1658676"/>
            <a:ext cx="2444850" cy="1528031"/>
          </a:xfrm>
          <a:prstGeom prst="rect">
            <a:avLst/>
          </a:prstGeom>
        </p:spPr>
      </p:pic>
      <p:pic>
        <p:nvPicPr>
          <p:cNvPr id="16" name="Picture 15">
            <a:extLst>
              <a:ext uri="{FF2B5EF4-FFF2-40B4-BE49-F238E27FC236}">
                <a16:creationId xmlns:a16="http://schemas.microsoft.com/office/drawing/2014/main" id="{840141D6-98F0-40D9-95EC-84CC35A7C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7226" y="187979"/>
            <a:ext cx="2510116" cy="1411940"/>
          </a:xfrm>
          <a:prstGeom prst="rect">
            <a:avLst/>
          </a:prstGeom>
        </p:spPr>
      </p:pic>
    </p:spTree>
    <p:extLst>
      <p:ext uri="{BB962C8B-B14F-4D97-AF65-F5344CB8AC3E}">
        <p14:creationId xmlns:p14="http://schemas.microsoft.com/office/powerpoint/2010/main" val="1701928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AC2F2-C57F-426B-B2D5-40785F80BD55}"/>
              </a:ext>
            </a:extLst>
          </p:cNvPr>
          <p:cNvSpPr>
            <a:spLocks noGrp="1"/>
          </p:cNvSpPr>
          <p:nvPr>
            <p:ph type="title"/>
          </p:nvPr>
        </p:nvSpPr>
        <p:spPr/>
        <p:txBody>
          <a:bodyPr/>
          <a:lstStyle/>
          <a:p>
            <a:r>
              <a:rPr lang="en-US"/>
              <a:t>Important Considerations: Community</a:t>
            </a:r>
          </a:p>
        </p:txBody>
      </p:sp>
      <p:sp>
        <p:nvSpPr>
          <p:cNvPr id="3" name="Content Placeholder 2">
            <a:extLst>
              <a:ext uri="{FF2B5EF4-FFF2-40B4-BE49-F238E27FC236}">
                <a16:creationId xmlns:a16="http://schemas.microsoft.com/office/drawing/2014/main" id="{97C47CC6-AB68-4738-B509-C30563E91570}"/>
              </a:ext>
            </a:extLst>
          </p:cNvPr>
          <p:cNvSpPr>
            <a:spLocks noGrp="1"/>
          </p:cNvSpPr>
          <p:nvPr>
            <p:ph sz="quarter" idx="13"/>
          </p:nvPr>
        </p:nvSpPr>
        <p:spPr/>
        <p:txBody>
          <a:bodyPr>
            <a:noAutofit/>
          </a:bodyPr>
          <a:lstStyle/>
          <a:p>
            <a:r>
              <a:rPr lang="en-US" sz="3200"/>
              <a:t>Do </a:t>
            </a:r>
            <a:r>
              <a:rPr lang="en-US" sz="3200" b="1"/>
              <a:t>NOT </a:t>
            </a:r>
            <a:r>
              <a:rPr lang="en-US" sz="3200"/>
              <a:t>endorse if:</a:t>
            </a:r>
          </a:p>
          <a:p>
            <a:pPr lvl="1"/>
            <a:r>
              <a:rPr lang="en-US" sz="3200"/>
              <a:t>	Youth’s sole involvement was as a victim</a:t>
            </a:r>
          </a:p>
          <a:p>
            <a:pPr lvl="1"/>
            <a:r>
              <a:rPr lang="en-US" sz="3200"/>
              <a:t>	Act was accidental</a:t>
            </a:r>
          </a:p>
          <a:p>
            <a:pPr lvl="1"/>
            <a:r>
              <a:rPr lang="en-US" sz="3200"/>
              <a:t>	Youth was just playing or “kidding around” (no intent 	to harm)</a:t>
            </a:r>
          </a:p>
          <a:p>
            <a:pPr lvl="1"/>
            <a:r>
              <a:rPr lang="en-US" sz="3200"/>
              <a:t>	Youth was truly acting in self-defense (ignore 	unconvincing claims)</a:t>
            </a:r>
          </a:p>
          <a:p>
            <a:pPr marL="0" indent="0">
              <a:buNone/>
            </a:pPr>
            <a:endParaRPr lang="en-US" sz="2800" b="1"/>
          </a:p>
        </p:txBody>
      </p:sp>
    </p:spTree>
    <p:extLst>
      <p:ext uri="{BB962C8B-B14F-4D97-AF65-F5344CB8AC3E}">
        <p14:creationId xmlns:p14="http://schemas.microsoft.com/office/powerpoint/2010/main" val="2636108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79863" y="-484910"/>
            <a:ext cx="10015581" cy="9010602"/>
            <a:chOff x="1079863" y="-484910"/>
            <a:chExt cx="10015581" cy="9010602"/>
          </a:xfrm>
        </p:grpSpPr>
        <p:sp>
          <p:nvSpPr>
            <p:cNvPr id="40" name="Oval 39"/>
            <p:cNvSpPr/>
            <p:nvPr/>
          </p:nvSpPr>
          <p:spPr>
            <a:xfrm>
              <a:off x="3604762" y="-484910"/>
              <a:ext cx="7490682" cy="7490682"/>
            </a:xfrm>
            <a:prstGeom prst="ellipse">
              <a:avLst/>
            </a:prstGeom>
            <a:solidFill>
              <a:schemeClr val="accent5">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p:cNvSpPr/>
            <p:nvPr/>
          </p:nvSpPr>
          <p:spPr>
            <a:xfrm>
              <a:off x="1079863" y="3222172"/>
              <a:ext cx="6596742" cy="5303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5" name="Group 4"/>
          <p:cNvGrpSpPr/>
          <p:nvPr/>
        </p:nvGrpSpPr>
        <p:grpSpPr>
          <a:xfrm>
            <a:off x="1522490" y="161109"/>
            <a:ext cx="7412504" cy="7730999"/>
            <a:chOff x="1522490" y="161109"/>
            <a:chExt cx="7412504" cy="7730999"/>
          </a:xfrm>
        </p:grpSpPr>
        <p:sp>
          <p:nvSpPr>
            <p:cNvPr id="39" name="Oval 38"/>
            <p:cNvSpPr/>
            <p:nvPr/>
          </p:nvSpPr>
          <p:spPr>
            <a:xfrm>
              <a:off x="1522490" y="3713375"/>
              <a:ext cx="4178733" cy="4178733"/>
            </a:xfrm>
            <a:prstGeom prst="ellipse">
              <a:avLst/>
            </a:prstGeom>
            <a:solidFill>
              <a:schemeClr val="accent1">
                <a:lumMod val="50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5142411" y="161109"/>
              <a:ext cx="3792583" cy="375339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p:cNvGrpSpPr/>
          <p:nvPr/>
        </p:nvGrpSpPr>
        <p:grpSpPr>
          <a:xfrm>
            <a:off x="655288" y="-991693"/>
            <a:ext cx="12405255" cy="11141533"/>
            <a:chOff x="631476" y="-991693"/>
            <a:chExt cx="12405255" cy="11141533"/>
          </a:xfrm>
        </p:grpSpPr>
        <p:sp>
          <p:nvSpPr>
            <p:cNvPr id="38" name="Oval 37"/>
            <p:cNvSpPr/>
            <p:nvPr/>
          </p:nvSpPr>
          <p:spPr>
            <a:xfrm>
              <a:off x="631476" y="-991693"/>
              <a:ext cx="5852451" cy="5852451"/>
            </a:xfrm>
            <a:prstGeom prst="ellipse">
              <a:avLst/>
            </a:prstGeom>
            <a:solidFill>
              <a:schemeClr val="accent1">
                <a:lumMod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p:cNvSpPr/>
            <p:nvPr/>
          </p:nvSpPr>
          <p:spPr>
            <a:xfrm>
              <a:off x="6439989" y="4846320"/>
              <a:ext cx="6596742" cy="5303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7" name="Group 16"/>
          <p:cNvGrpSpPr/>
          <p:nvPr/>
        </p:nvGrpSpPr>
        <p:grpSpPr>
          <a:xfrm flipH="1">
            <a:off x="2720252" y="209216"/>
            <a:ext cx="7267403" cy="13824280"/>
            <a:chOff x="2484783" y="189894"/>
            <a:chExt cx="7019434" cy="13824280"/>
          </a:xfrm>
        </p:grpSpPr>
        <p:grpSp>
          <p:nvGrpSpPr>
            <p:cNvPr id="11" name="Group 10"/>
            <p:cNvGrpSpPr/>
            <p:nvPr/>
          </p:nvGrpSpPr>
          <p:grpSpPr>
            <a:xfrm>
              <a:off x="3074176" y="189894"/>
              <a:ext cx="6430041" cy="6668106"/>
              <a:chOff x="3074176" y="189894"/>
              <a:chExt cx="6430041" cy="6668106"/>
            </a:xfrm>
          </p:grpSpPr>
          <p:sp>
            <p:nvSpPr>
              <p:cNvPr id="15" name="Freeform 5"/>
              <p:cNvSpPr>
                <a:spLocks/>
              </p:cNvSpPr>
              <p:nvPr/>
            </p:nvSpPr>
            <p:spPr bwMode="auto">
              <a:xfrm flipH="1">
                <a:off x="3204804" y="255206"/>
                <a:ext cx="6299413" cy="6602794"/>
              </a:xfrm>
              <a:custGeom>
                <a:avLst/>
                <a:gdLst/>
                <a:ahLst/>
                <a:cxnLst/>
                <a:rect l="l" t="t" r="r" b="b"/>
                <a:pathLst>
                  <a:path w="6299413" h="6602794">
                    <a:moveTo>
                      <a:pt x="3091084" y="67"/>
                    </a:moveTo>
                    <a:cubicBezTo>
                      <a:pt x="3019259" y="548"/>
                      <a:pt x="2948440" y="3647"/>
                      <a:pt x="2878915" y="9414"/>
                    </a:cubicBezTo>
                    <a:cubicBezTo>
                      <a:pt x="2747085" y="19958"/>
                      <a:pt x="2608978" y="38411"/>
                      <a:pt x="2467103" y="63455"/>
                    </a:cubicBezTo>
                    <a:cubicBezTo>
                      <a:pt x="2182100" y="109587"/>
                      <a:pt x="1991260" y="167582"/>
                      <a:pt x="1991260" y="167582"/>
                    </a:cubicBezTo>
                    <a:cubicBezTo>
                      <a:pt x="1155082" y="378473"/>
                      <a:pt x="267426" y="941288"/>
                      <a:pt x="66543" y="1555508"/>
                    </a:cubicBezTo>
                    <a:cubicBezTo>
                      <a:pt x="66562" y="1555485"/>
                      <a:pt x="283759" y="1291888"/>
                      <a:pt x="534853" y="1152179"/>
                    </a:cubicBezTo>
                    <a:cubicBezTo>
                      <a:pt x="200884" y="1485650"/>
                      <a:pt x="100442" y="1626683"/>
                      <a:pt x="0" y="1924567"/>
                    </a:cubicBezTo>
                    <a:cubicBezTo>
                      <a:pt x="10" y="1924555"/>
                      <a:pt x="254877" y="1626680"/>
                      <a:pt x="583818" y="1469833"/>
                    </a:cubicBezTo>
                    <a:cubicBezTo>
                      <a:pt x="396745" y="1888979"/>
                      <a:pt x="323925" y="2342394"/>
                      <a:pt x="518531" y="2820853"/>
                    </a:cubicBezTo>
                    <a:cubicBezTo>
                      <a:pt x="645339" y="3134553"/>
                      <a:pt x="753314" y="3383668"/>
                      <a:pt x="534853" y="3611694"/>
                    </a:cubicBezTo>
                    <a:cubicBezTo>
                      <a:pt x="317647" y="3841038"/>
                      <a:pt x="32644" y="4086198"/>
                      <a:pt x="468310" y="4349812"/>
                    </a:cubicBezTo>
                    <a:cubicBezTo>
                      <a:pt x="568752" y="4473710"/>
                      <a:pt x="434411" y="4701736"/>
                      <a:pt x="468310" y="4754459"/>
                    </a:cubicBezTo>
                    <a:cubicBezTo>
                      <a:pt x="502209" y="4807182"/>
                      <a:pt x="568752" y="4948215"/>
                      <a:pt x="685516" y="5018072"/>
                    </a:cubicBezTo>
                    <a:cubicBezTo>
                      <a:pt x="602651" y="5159106"/>
                      <a:pt x="534853" y="5193375"/>
                      <a:pt x="602651" y="5281686"/>
                    </a:cubicBezTo>
                    <a:cubicBezTo>
                      <a:pt x="669194" y="5369997"/>
                      <a:pt x="769636" y="5492577"/>
                      <a:pt x="753314" y="5686333"/>
                    </a:cubicBezTo>
                    <a:cubicBezTo>
                      <a:pt x="735737" y="5878771"/>
                      <a:pt x="819857" y="6125249"/>
                      <a:pt x="1137504" y="6230695"/>
                    </a:cubicBezTo>
                    <a:cubicBezTo>
                      <a:pt x="1456407" y="6336140"/>
                      <a:pt x="2226043" y="6319005"/>
                      <a:pt x="2460826" y="6230695"/>
                    </a:cubicBezTo>
                    <a:cubicBezTo>
                      <a:pt x="2492311" y="6370921"/>
                      <a:pt x="2528871" y="6495925"/>
                      <a:pt x="2564918" y="6602794"/>
                    </a:cubicBezTo>
                    <a:lnTo>
                      <a:pt x="5047722" y="6602794"/>
                    </a:lnTo>
                    <a:cubicBezTo>
                      <a:pt x="4973065" y="6447178"/>
                      <a:pt x="4925089" y="6300097"/>
                      <a:pt x="4921652" y="6177972"/>
                    </a:cubicBezTo>
                    <a:cubicBezTo>
                      <a:pt x="4904074" y="5598022"/>
                      <a:pt x="4937973" y="5228963"/>
                      <a:pt x="4988194" y="5228963"/>
                    </a:cubicBezTo>
                    <a:cubicBezTo>
                      <a:pt x="5038415" y="5228963"/>
                      <a:pt x="6227396" y="4490845"/>
                      <a:pt x="6293939" y="2715407"/>
                    </a:cubicBezTo>
                    <a:cubicBezTo>
                      <a:pt x="6295194" y="2662685"/>
                      <a:pt x="6295194" y="2611280"/>
                      <a:pt x="6293939" y="2559875"/>
                    </a:cubicBezTo>
                    <a:cubicBezTo>
                      <a:pt x="6298961" y="2525606"/>
                      <a:pt x="6300216" y="2492654"/>
                      <a:pt x="6298961" y="2462338"/>
                    </a:cubicBezTo>
                    <a:cubicBezTo>
                      <a:pt x="6271339" y="1867890"/>
                      <a:pt x="6126954" y="1521238"/>
                      <a:pt x="5976291" y="1274759"/>
                    </a:cubicBezTo>
                    <a:cubicBezTo>
                      <a:pt x="5976297" y="1274779"/>
                      <a:pt x="6024001" y="1444798"/>
                      <a:pt x="6025257" y="1584505"/>
                    </a:cubicBezTo>
                    <a:cubicBezTo>
                      <a:pt x="5472042" y="574947"/>
                      <a:pt x="4168455" y="-7139"/>
                      <a:pt x="3091084" y="67"/>
                    </a:cubicBez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5"/>
              <p:cNvSpPr>
                <a:spLocks/>
              </p:cNvSpPr>
              <p:nvPr/>
            </p:nvSpPr>
            <p:spPr bwMode="auto">
              <a:xfrm flipH="1">
                <a:off x="3074176" y="189894"/>
                <a:ext cx="6299413" cy="6668106"/>
              </a:xfrm>
              <a:custGeom>
                <a:avLst/>
                <a:gdLst/>
                <a:ahLst/>
                <a:cxnLst/>
                <a:rect l="l" t="t" r="r" b="b"/>
                <a:pathLst>
                  <a:path w="6299413" h="6668106">
                    <a:moveTo>
                      <a:pt x="3091084" y="67"/>
                    </a:moveTo>
                    <a:cubicBezTo>
                      <a:pt x="3019259" y="548"/>
                      <a:pt x="2948440" y="3647"/>
                      <a:pt x="2878915" y="9414"/>
                    </a:cubicBezTo>
                    <a:cubicBezTo>
                      <a:pt x="2747085" y="19958"/>
                      <a:pt x="2608978" y="38411"/>
                      <a:pt x="2467103" y="63455"/>
                    </a:cubicBezTo>
                    <a:cubicBezTo>
                      <a:pt x="2182100" y="109587"/>
                      <a:pt x="1991260" y="167582"/>
                      <a:pt x="1991260" y="167582"/>
                    </a:cubicBezTo>
                    <a:cubicBezTo>
                      <a:pt x="1155082" y="378473"/>
                      <a:pt x="267426" y="941288"/>
                      <a:pt x="66543" y="1555508"/>
                    </a:cubicBezTo>
                    <a:cubicBezTo>
                      <a:pt x="66607" y="1555429"/>
                      <a:pt x="283785" y="1291873"/>
                      <a:pt x="534853" y="1152179"/>
                    </a:cubicBezTo>
                    <a:cubicBezTo>
                      <a:pt x="200884" y="1485650"/>
                      <a:pt x="100442" y="1626683"/>
                      <a:pt x="0" y="1924567"/>
                    </a:cubicBezTo>
                    <a:cubicBezTo>
                      <a:pt x="8" y="1924557"/>
                      <a:pt x="254876" y="1626681"/>
                      <a:pt x="583818" y="1469833"/>
                    </a:cubicBezTo>
                    <a:cubicBezTo>
                      <a:pt x="396745" y="1888979"/>
                      <a:pt x="323925" y="2342394"/>
                      <a:pt x="518531" y="2820853"/>
                    </a:cubicBezTo>
                    <a:cubicBezTo>
                      <a:pt x="645339" y="3134553"/>
                      <a:pt x="753314" y="3383668"/>
                      <a:pt x="534853" y="3611694"/>
                    </a:cubicBezTo>
                    <a:cubicBezTo>
                      <a:pt x="317647" y="3841038"/>
                      <a:pt x="32644" y="4086198"/>
                      <a:pt x="468310" y="4349812"/>
                    </a:cubicBezTo>
                    <a:cubicBezTo>
                      <a:pt x="568752" y="4473710"/>
                      <a:pt x="434411" y="4701736"/>
                      <a:pt x="468310" y="4754459"/>
                    </a:cubicBezTo>
                    <a:cubicBezTo>
                      <a:pt x="502209" y="4807182"/>
                      <a:pt x="568752" y="4948215"/>
                      <a:pt x="685516" y="5018072"/>
                    </a:cubicBezTo>
                    <a:cubicBezTo>
                      <a:pt x="602651" y="5159106"/>
                      <a:pt x="534853" y="5193375"/>
                      <a:pt x="602651" y="5281686"/>
                    </a:cubicBezTo>
                    <a:cubicBezTo>
                      <a:pt x="669194" y="5369997"/>
                      <a:pt x="769636" y="5492577"/>
                      <a:pt x="753314" y="5686333"/>
                    </a:cubicBezTo>
                    <a:cubicBezTo>
                      <a:pt x="735737" y="5878771"/>
                      <a:pt x="819857" y="6125249"/>
                      <a:pt x="1137504" y="6230695"/>
                    </a:cubicBezTo>
                    <a:cubicBezTo>
                      <a:pt x="1456407" y="6336140"/>
                      <a:pt x="2226043" y="6319005"/>
                      <a:pt x="2460826" y="6230695"/>
                    </a:cubicBezTo>
                    <a:cubicBezTo>
                      <a:pt x="2498974" y="6400599"/>
                      <a:pt x="2544574" y="6548155"/>
                      <a:pt x="2587891" y="6668106"/>
                    </a:cubicBezTo>
                    <a:lnTo>
                      <a:pt x="5079165" y="6668106"/>
                    </a:lnTo>
                    <a:cubicBezTo>
                      <a:pt x="4987158" y="6488258"/>
                      <a:pt x="4925563" y="6316954"/>
                      <a:pt x="4921652" y="6177972"/>
                    </a:cubicBezTo>
                    <a:cubicBezTo>
                      <a:pt x="4904074" y="5598022"/>
                      <a:pt x="4937973" y="5228963"/>
                      <a:pt x="4988194" y="5228963"/>
                    </a:cubicBezTo>
                    <a:cubicBezTo>
                      <a:pt x="5038415" y="5228963"/>
                      <a:pt x="6227396" y="4490845"/>
                      <a:pt x="6293939" y="2715407"/>
                    </a:cubicBezTo>
                    <a:cubicBezTo>
                      <a:pt x="6295194" y="2662685"/>
                      <a:pt x="6295194" y="2611280"/>
                      <a:pt x="6293939" y="2559875"/>
                    </a:cubicBezTo>
                    <a:cubicBezTo>
                      <a:pt x="6298961" y="2525606"/>
                      <a:pt x="6300216" y="2492654"/>
                      <a:pt x="6298961" y="2462338"/>
                    </a:cubicBezTo>
                    <a:cubicBezTo>
                      <a:pt x="6271339" y="1867890"/>
                      <a:pt x="6126954" y="1521238"/>
                      <a:pt x="5976291" y="1274759"/>
                    </a:cubicBezTo>
                    <a:cubicBezTo>
                      <a:pt x="5976291" y="1274759"/>
                      <a:pt x="6024001" y="1444790"/>
                      <a:pt x="6025257" y="1584505"/>
                    </a:cubicBezTo>
                    <a:cubicBezTo>
                      <a:pt x="5472042" y="574947"/>
                      <a:pt x="4168455" y="-7139"/>
                      <a:pt x="3091084" y="6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p:cNvSpPr/>
            <p:nvPr/>
          </p:nvSpPr>
          <p:spPr>
            <a:xfrm>
              <a:off x="2484783" y="6858000"/>
              <a:ext cx="6698974" cy="715617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TextBox 20"/>
          <p:cNvSpPr txBox="1"/>
          <p:nvPr/>
        </p:nvSpPr>
        <p:spPr>
          <a:xfrm>
            <a:off x="3829315" y="3501394"/>
            <a:ext cx="4821382" cy="1011385"/>
          </a:xfrm>
          <a:prstGeom prst="rect">
            <a:avLst/>
          </a:prstGeom>
          <a:noFill/>
        </p:spPr>
        <p:txBody>
          <a:bodyPr wrap="square" rtlCol="0" anchor="ctr" anchorCtr="0">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Preschool and Early Childhood Functional Assessment Scale</a:t>
            </a:r>
          </a:p>
        </p:txBody>
      </p:sp>
      <p:sp>
        <p:nvSpPr>
          <p:cNvPr id="25" name="TextBox 24"/>
          <p:cNvSpPr txBox="1"/>
          <p:nvPr/>
        </p:nvSpPr>
        <p:spPr>
          <a:xfrm>
            <a:off x="3157522" y="1268760"/>
            <a:ext cx="5890806" cy="1286330"/>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ADF1">
                    <a:lumMod val="75000"/>
                  </a:srgbClr>
                </a:solidFill>
                <a:effectLst/>
                <a:uLnTx/>
                <a:uFillTx/>
                <a:latin typeface="Calibri" panose="020F0502020204030204"/>
                <a:ea typeface="+mn-ea"/>
                <a:cs typeface="+mn-cs"/>
              </a:rPr>
              <a:t>What is the</a:t>
            </a:r>
          </a:p>
        </p:txBody>
      </p:sp>
      <p:sp>
        <p:nvSpPr>
          <p:cNvPr id="7" name="Rectangle 6">
            <a:extLst>
              <a:ext uri="{FF2B5EF4-FFF2-40B4-BE49-F238E27FC236}">
                <a16:creationId xmlns:a16="http://schemas.microsoft.com/office/drawing/2014/main" id="{D27A21F4-85C8-4076-872F-07F510A3FD60}"/>
              </a:ext>
            </a:extLst>
          </p:cNvPr>
          <p:cNvSpPr/>
          <p:nvPr/>
        </p:nvSpPr>
        <p:spPr>
          <a:xfrm>
            <a:off x="4371374" y="2199260"/>
            <a:ext cx="3589123"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solidFill>
                  <a:srgbClr val="00ADF1"/>
                </a:solidFill>
                <a:effectLst/>
                <a:uLnTx/>
                <a:uFillTx/>
                <a:latin typeface="Calibri" panose="020F0502020204030204"/>
                <a:ea typeface="+mn-ea"/>
                <a:cs typeface="+mn-cs"/>
              </a:rPr>
              <a:t>PECFAS</a:t>
            </a:r>
          </a:p>
        </p:txBody>
      </p:sp>
      <p:sp>
        <p:nvSpPr>
          <p:cNvPr id="10" name="Rectangle 9">
            <a:extLst>
              <a:ext uri="{FF2B5EF4-FFF2-40B4-BE49-F238E27FC236}">
                <a16:creationId xmlns:a16="http://schemas.microsoft.com/office/drawing/2014/main" id="{5D6AD5F4-5CB8-42DD-9731-1ABE4FB4A9E5}"/>
              </a:ext>
            </a:extLst>
          </p:cNvPr>
          <p:cNvSpPr/>
          <p:nvPr/>
        </p:nvSpPr>
        <p:spPr>
          <a:xfrm>
            <a:off x="5788267" y="4362322"/>
            <a:ext cx="755335" cy="156966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3462">
                  <a:solidFill>
                    <a:srgbClr val="FFFFFF"/>
                  </a:solidFill>
                  <a:prstDash val="solid"/>
                </a:ln>
                <a:solidFill>
                  <a:srgbClr val="00B0F0"/>
                </a:solidFill>
                <a:effectLst>
                  <a:outerShdw dist="38100" dir="2700000" algn="bl" rotWithShape="0">
                    <a:srgbClr val="326581"/>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10251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par>
                                <p:cTn id="10" presetID="53" presetClass="entr" presetSubtype="16" fill="hold" nodeType="withEffect">
                                  <p:stCondLst>
                                    <p:cond delay="6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Obeys Laws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063  </a:t>
                      </a:r>
                      <a:r>
                        <a:rPr lang="en-US">
                          <a:solidFill>
                            <a:schemeClr val="bg1"/>
                          </a:solidFill>
                        </a:rPr>
                        <a:t>Committed acts that would result in confinement if older</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067</a:t>
                      </a:r>
                      <a:r>
                        <a:rPr lang="en-US">
                          <a:solidFill>
                            <a:schemeClr val="bg1"/>
                          </a:solidFill>
                        </a:rPr>
                        <a:t>  Committed acts (more than one time) that would be considered delinquent if older (such as shoplifting)</a:t>
                      </a:r>
                      <a:endParaRPr lang="en-US"/>
                    </a:p>
                  </a:txBody>
                  <a:tcPr/>
                </a:tc>
                <a:tc>
                  <a:txBody>
                    <a:bodyPr/>
                    <a:lstStyle/>
                    <a:p>
                      <a:pPr marL="91440" algn="ctr"/>
                      <a:r>
                        <a:rPr lang="en-US">
                          <a:solidFill>
                            <a:srgbClr val="92D050"/>
                          </a:solidFill>
                        </a:rPr>
                        <a:t>072</a:t>
                      </a:r>
                      <a:r>
                        <a:rPr lang="en-US">
                          <a:solidFill>
                            <a:schemeClr val="bg1"/>
                          </a:solidFill>
                        </a:rPr>
                        <a:t> Minor problems not resolved satisfactorily (such as stealing candy after being told it was wrong or illegal)</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CA8DF5BF-6C90-473B-AD5E-5C6040292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24" y="3196361"/>
            <a:ext cx="2456865" cy="3573622"/>
          </a:xfrm>
          <a:prstGeom prst="rect">
            <a:avLst/>
          </a:prstGeom>
        </p:spPr>
      </p:pic>
    </p:spTree>
    <p:extLst>
      <p:ext uri="{BB962C8B-B14F-4D97-AF65-F5344CB8AC3E}">
        <p14:creationId xmlns:p14="http://schemas.microsoft.com/office/powerpoint/2010/main" val="3489887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Respects Property Outside of the Home</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061  </a:t>
                      </a:r>
                      <a:r>
                        <a:rPr lang="en-US">
                          <a:solidFill>
                            <a:schemeClr val="bg1"/>
                          </a:solidFill>
                        </a:rPr>
                        <a:t>Repeatedly stole property or money</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064</a:t>
                      </a:r>
                      <a:r>
                        <a:rPr lang="en-US">
                          <a:solidFill>
                            <a:schemeClr val="bg1"/>
                          </a:solidFill>
                        </a:rPr>
                        <a:t>  Deliberate and severe damage to property</a:t>
                      </a:r>
                    </a:p>
                  </a:txBody>
                  <a:tcPr>
                    <a:lnL w="12700" cmpd="sng">
                      <a:noFill/>
                    </a:lnL>
                  </a:tcPr>
                </a:tc>
                <a:tc>
                  <a:txBody>
                    <a:bodyPr/>
                    <a:lstStyle/>
                    <a:p>
                      <a:pPr marL="91440" indent="0" algn="ctr">
                        <a:buNone/>
                      </a:pPr>
                      <a:r>
                        <a:rPr lang="en-US">
                          <a:solidFill>
                            <a:srgbClr val="92D050"/>
                          </a:solidFill>
                        </a:rPr>
                        <a:t>067</a:t>
                      </a:r>
                      <a:r>
                        <a:rPr lang="en-US">
                          <a:solidFill>
                            <a:schemeClr val="bg1"/>
                          </a:solidFill>
                        </a:rPr>
                        <a:t> Committed acts (more than once) that would be considered delinquent if child were older (such as vandalism)</a:t>
                      </a:r>
                    </a:p>
                    <a:p>
                      <a:pPr marL="91440" algn="ctr"/>
                      <a:endParaRPr lang="en-US">
                        <a:solidFill>
                          <a:schemeClr val="bg1"/>
                        </a:solidFill>
                      </a:endParaRPr>
                    </a:p>
                  </a:txBody>
                  <a:tcPr/>
                </a:tc>
                <a:tc>
                  <a:txBody>
                    <a:bodyPr/>
                    <a:lstStyle/>
                    <a:p>
                      <a:pPr marL="91440" algn="ctr"/>
                      <a:r>
                        <a:rPr lang="en-US">
                          <a:solidFill>
                            <a:srgbClr val="92D050"/>
                          </a:solidFill>
                        </a:rPr>
                        <a:t>072</a:t>
                      </a:r>
                      <a:r>
                        <a:rPr lang="en-US">
                          <a:solidFill>
                            <a:schemeClr val="bg1"/>
                          </a:solidFill>
                        </a:rPr>
                        <a:t> Minor problems not satisfactorily resolved (such as damaging plants in neighbor’s garden after previously being corrected for doing so)</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2" name="Picture 11">
            <a:extLst>
              <a:ext uri="{FF2B5EF4-FFF2-40B4-BE49-F238E27FC236}">
                <a16:creationId xmlns:a16="http://schemas.microsoft.com/office/drawing/2014/main" id="{D2CD895B-7200-4BD8-BCB1-012C70C76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965" y="2301375"/>
            <a:ext cx="7569472" cy="5204013"/>
          </a:xfrm>
          <a:prstGeom prst="rect">
            <a:avLst/>
          </a:prstGeom>
        </p:spPr>
      </p:pic>
      <p:pic>
        <p:nvPicPr>
          <p:cNvPr id="10" name="Picture 9">
            <a:extLst>
              <a:ext uri="{FF2B5EF4-FFF2-40B4-BE49-F238E27FC236}">
                <a16:creationId xmlns:a16="http://schemas.microsoft.com/office/drawing/2014/main" id="{627C676E-606A-4E0B-97ED-CCEAA6017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110" y="5137685"/>
            <a:ext cx="2270159" cy="1778292"/>
          </a:xfrm>
          <a:prstGeom prst="rect">
            <a:avLst/>
          </a:prstGeom>
        </p:spPr>
      </p:pic>
    </p:spTree>
    <p:extLst>
      <p:ext uri="{BB962C8B-B14F-4D97-AF65-F5344CB8AC3E}">
        <p14:creationId xmlns:p14="http://schemas.microsoft.com/office/powerpoint/2010/main" val="2142792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Appropriate Peers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059  </a:t>
                      </a:r>
                      <a:r>
                        <a:rPr lang="en-US">
                          <a:solidFill>
                            <a:schemeClr val="bg1"/>
                          </a:solidFill>
                        </a:rPr>
                        <a:t>Associates or hangs around with older children who are involved in illegal or gang activities</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060</a:t>
                      </a:r>
                      <a:r>
                        <a:rPr lang="en-US">
                          <a:solidFill>
                            <a:schemeClr val="bg1"/>
                          </a:solidFill>
                        </a:rPr>
                        <a:t>  Does favors or tasks for older children who are likely involved in illegal or gang activities</a:t>
                      </a:r>
                    </a:p>
                  </a:txBody>
                  <a:tcPr>
                    <a:lnL w="12700" cmpd="sng">
                      <a:noFill/>
                    </a:lnL>
                  </a:tcPr>
                </a:tc>
                <a:tc>
                  <a:txBody>
                    <a:bodyPr/>
                    <a:lstStyle/>
                    <a:p>
                      <a:pPr marL="91440" algn="ctr"/>
                      <a:r>
                        <a:rPr lang="en-US">
                          <a:solidFill>
                            <a:srgbClr val="92D050"/>
                          </a:solidFill>
                        </a:rPr>
                        <a:t>068 </a:t>
                      </a:r>
                      <a:r>
                        <a:rPr lang="en-US"/>
                        <a:t> </a:t>
                      </a:r>
                      <a:r>
                        <a:rPr lang="en-US">
                          <a:solidFill>
                            <a:schemeClr val="bg1"/>
                          </a:solidFill>
                        </a:rPr>
                        <a:t>Often chooses to play with children who get into delinquent-like trouble</a:t>
                      </a:r>
                    </a:p>
                    <a:p>
                      <a:pPr marL="91440" algn="ctr"/>
                      <a:endParaRPr lang="en-US">
                        <a:solidFill>
                          <a:schemeClr val="bg1"/>
                        </a:solidFill>
                      </a:endParaRPr>
                    </a:p>
                  </a:txBody>
                  <a:tcPr/>
                </a:tc>
                <a:tc>
                  <a:txBody>
                    <a:bodyPr/>
                    <a:lstStyle/>
                    <a:p>
                      <a:pPr marL="91440" algn="ctr"/>
                      <a:r>
                        <a:rPr lang="en-US">
                          <a:solidFill>
                            <a:srgbClr val="92D050"/>
                          </a:solidFill>
                        </a:rPr>
                        <a:t>073</a:t>
                      </a:r>
                      <a:r>
                        <a:rPr lang="en-US">
                          <a:solidFill>
                            <a:schemeClr val="bg1"/>
                          </a:solidFill>
                        </a:rPr>
                        <a:t> Sometimes plays with children who get into serious trouble</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B31D6ED2-EB65-48A3-8A6B-5BA8D1BBE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668" y="4825592"/>
            <a:ext cx="1387222" cy="1565272"/>
          </a:xfrm>
          <a:prstGeom prst="rect">
            <a:avLst/>
          </a:prstGeom>
        </p:spPr>
      </p:pic>
      <p:pic>
        <p:nvPicPr>
          <p:cNvPr id="10" name="Picture 9">
            <a:extLst>
              <a:ext uri="{FF2B5EF4-FFF2-40B4-BE49-F238E27FC236}">
                <a16:creationId xmlns:a16="http://schemas.microsoft.com/office/drawing/2014/main" id="{83A5B8FE-9373-4A80-9B8B-91880FDF9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99" y="4220118"/>
            <a:ext cx="1584239" cy="2382315"/>
          </a:xfrm>
          <a:prstGeom prst="rect">
            <a:avLst/>
          </a:prstGeom>
        </p:spPr>
      </p:pic>
    </p:spTree>
    <p:extLst>
      <p:ext uri="{BB962C8B-B14F-4D97-AF65-F5344CB8AC3E}">
        <p14:creationId xmlns:p14="http://schemas.microsoft.com/office/powerpoint/2010/main" val="1217102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Sexual Misconduct/Mistrust</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062 </a:t>
                      </a:r>
                      <a:r>
                        <a:rPr lang="en-US">
                          <a:solidFill>
                            <a:schemeClr val="bg1"/>
                          </a:solidFill>
                        </a:rPr>
                        <a:t>Does or attempts inappropriate sexual acts with other children (N/A if victim only)</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069 </a:t>
                      </a:r>
                      <a:r>
                        <a:rPr lang="en-US"/>
                        <a:t> </a:t>
                      </a:r>
                      <a:r>
                        <a:rPr lang="en-US">
                          <a:solidFill>
                            <a:schemeClr val="bg1"/>
                          </a:solidFill>
                        </a:rPr>
                        <a:t>Sexually inappropriate such that adults have concern about welfare of other children who may be around the child unsupervised</a:t>
                      </a:r>
                    </a:p>
                    <a:p>
                      <a:pPr marL="91440" algn="ctr"/>
                      <a:endParaRPr lang="en-US">
                        <a:solidFill>
                          <a:schemeClr val="bg1"/>
                        </a:solidFill>
                      </a:endParaRPr>
                    </a:p>
                  </a:txBody>
                  <a:tcPr/>
                </a:tc>
                <a:tc>
                  <a:txBody>
                    <a:bodyPr/>
                    <a:lstStyle/>
                    <a:p>
                      <a:pPr marL="91440" algn="ctr"/>
                      <a:r>
                        <a:rPr lang="en-US">
                          <a:solidFill>
                            <a:srgbClr val="92D050"/>
                          </a:solidFill>
                        </a:rPr>
                        <a:t>N/A</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0" name="Picture 9">
            <a:extLst>
              <a:ext uri="{FF2B5EF4-FFF2-40B4-BE49-F238E27FC236}">
                <a16:creationId xmlns:a16="http://schemas.microsoft.com/office/drawing/2014/main" id="{3BEB85FE-5331-4BBB-B212-71575ADF4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706" y="4322733"/>
            <a:ext cx="1668399" cy="1668399"/>
          </a:xfrm>
          <a:prstGeom prst="rect">
            <a:avLst/>
          </a:prstGeom>
        </p:spPr>
      </p:pic>
      <p:pic>
        <p:nvPicPr>
          <p:cNvPr id="12" name="Picture 11">
            <a:extLst>
              <a:ext uri="{FF2B5EF4-FFF2-40B4-BE49-F238E27FC236}">
                <a16:creationId xmlns:a16="http://schemas.microsoft.com/office/drawing/2014/main" id="{BC1D590F-CD3D-4CDB-92F7-2698B6AA9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155" y="2728530"/>
            <a:ext cx="3152114" cy="4202818"/>
          </a:xfrm>
          <a:prstGeom prst="rect">
            <a:avLst/>
          </a:prstGeom>
        </p:spPr>
      </p:pic>
    </p:spTree>
    <p:extLst>
      <p:ext uri="{BB962C8B-B14F-4D97-AF65-F5344CB8AC3E}">
        <p14:creationId xmlns:p14="http://schemas.microsoft.com/office/powerpoint/2010/main" val="2584695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Fire-setting Behavior</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065  </a:t>
                      </a:r>
                      <a:r>
                        <a:rPr lang="en-US">
                          <a:solidFill>
                            <a:schemeClr val="bg1"/>
                          </a:solidFill>
                        </a:rPr>
                        <a:t>Deliberate fire-setting with malicious intent</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070 </a:t>
                      </a:r>
                      <a:r>
                        <a:rPr lang="en-US"/>
                        <a:t> </a:t>
                      </a:r>
                      <a:r>
                        <a:rPr lang="en-US">
                          <a:solidFill>
                            <a:schemeClr val="bg1"/>
                          </a:solidFill>
                        </a:rPr>
                        <a:t>Repeatedly and intentionally plays with fire such that damage to property or person could result</a:t>
                      </a:r>
                    </a:p>
                    <a:p>
                      <a:pPr marL="91440" algn="ctr"/>
                      <a:endParaRPr lang="en-US">
                        <a:solidFill>
                          <a:schemeClr val="bg1"/>
                        </a:solidFill>
                      </a:endParaRPr>
                    </a:p>
                  </a:txBody>
                  <a:tcPr/>
                </a:tc>
                <a:tc>
                  <a:txBody>
                    <a:bodyPr/>
                    <a:lstStyle/>
                    <a:p>
                      <a:pPr marL="91440" algn="ctr"/>
                      <a:r>
                        <a:rPr lang="en-US">
                          <a:solidFill>
                            <a:srgbClr val="92D050"/>
                          </a:solidFill>
                        </a:rPr>
                        <a:t>074</a:t>
                      </a:r>
                      <a:r>
                        <a:rPr lang="en-US">
                          <a:solidFill>
                            <a:schemeClr val="bg1"/>
                          </a:solidFill>
                        </a:rPr>
                        <a:t> Plays with fire (and has previously been educated about the dangers of fire)</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ED13610F-8016-4519-B608-771669E3B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48" y="4329351"/>
            <a:ext cx="2703895" cy="2244233"/>
          </a:xfrm>
          <a:prstGeom prst="rect">
            <a:avLst/>
          </a:prstGeom>
        </p:spPr>
      </p:pic>
      <p:pic>
        <p:nvPicPr>
          <p:cNvPr id="10" name="Picture 9">
            <a:extLst>
              <a:ext uri="{FF2B5EF4-FFF2-40B4-BE49-F238E27FC236}">
                <a16:creationId xmlns:a16="http://schemas.microsoft.com/office/drawing/2014/main" id="{46E787BC-248D-49D3-8044-08152A95E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4955">
            <a:off x="7277593" y="3748460"/>
            <a:ext cx="3498102" cy="3498102"/>
          </a:xfrm>
          <a:prstGeom prst="rect">
            <a:avLst/>
          </a:prstGeom>
        </p:spPr>
      </p:pic>
      <p:sp>
        <p:nvSpPr>
          <p:cNvPr id="11" name="TextBox 10">
            <a:extLst>
              <a:ext uri="{FF2B5EF4-FFF2-40B4-BE49-F238E27FC236}">
                <a16:creationId xmlns:a16="http://schemas.microsoft.com/office/drawing/2014/main" id="{09AFAC34-04E1-4E12-A4A9-D9CCA7CA6576}"/>
              </a:ext>
            </a:extLst>
          </p:cNvPr>
          <p:cNvSpPr txBox="1"/>
          <p:nvPr/>
        </p:nvSpPr>
        <p:spPr>
          <a:xfrm rot="21023144">
            <a:off x="7673247" y="4440203"/>
            <a:ext cx="2447066"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rPr>
              <a:t>Fire-setting has potential impact on the entire community.  Use these items no matter where the fire-setting behavior happens (e.g. at home)</a:t>
            </a:r>
          </a:p>
        </p:txBody>
      </p:sp>
    </p:spTree>
    <p:extLst>
      <p:ext uri="{BB962C8B-B14F-4D97-AF65-F5344CB8AC3E}">
        <p14:creationId xmlns:p14="http://schemas.microsoft.com/office/powerpoint/2010/main" val="172967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#1</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10000"/>
          </a:bodyPr>
          <a:lstStyle/>
          <a:p>
            <a:pPr marL="0" indent="0">
              <a:buNone/>
            </a:pPr>
            <a:r>
              <a:rPr lang="en-US" sz="4000"/>
              <a:t>Mike, age 6 has been repeatedly caught playing with matches and lighting small pieces of paper towels in the kitchen despite warnings about the danger of fire.</a:t>
            </a:r>
          </a:p>
          <a:p>
            <a:pPr marL="0" indent="0" algn="ctr">
              <a:buNone/>
            </a:pPr>
            <a:r>
              <a:rPr lang="en-US" sz="8000"/>
              <a:t>20</a:t>
            </a:r>
          </a:p>
          <a:p>
            <a:pPr marL="0" indent="0">
              <a:buNone/>
            </a:pPr>
            <a:r>
              <a:rPr lang="en-US" sz="3500"/>
              <a:t>Item: 070</a:t>
            </a:r>
          </a:p>
          <a:p>
            <a:pPr marL="0" indent="0">
              <a:buNone/>
            </a:pPr>
            <a:r>
              <a:rPr lang="en-US" sz="3500"/>
              <a:t>Rationale: Repeatedly plays with fire such that damage persons or property could occur</a:t>
            </a:r>
          </a:p>
          <a:p>
            <a:pPr marL="0" indent="0">
              <a:buNone/>
            </a:pPr>
            <a:endParaRPr lang="en-US"/>
          </a:p>
        </p:txBody>
      </p:sp>
    </p:spTree>
    <p:extLst>
      <p:ext uri="{BB962C8B-B14F-4D97-AF65-F5344CB8AC3E}">
        <p14:creationId xmlns:p14="http://schemas.microsoft.com/office/powerpoint/2010/main" val="14224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#2</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a:bodyPr>
          <a:lstStyle/>
          <a:p>
            <a:pPr marL="0" indent="0">
              <a:buNone/>
            </a:pPr>
            <a:r>
              <a:rPr lang="en-US" sz="4000"/>
              <a:t>Child, age 5, has repeatedly stolen toys and comic books from neighborhood store. Child is fully aware that it is wrong to steal.</a:t>
            </a:r>
          </a:p>
          <a:p>
            <a:pPr marL="0" indent="0" algn="ctr">
              <a:buNone/>
            </a:pPr>
            <a:r>
              <a:rPr lang="en-US" sz="8000"/>
              <a:t>30</a:t>
            </a:r>
          </a:p>
          <a:p>
            <a:pPr marL="0" indent="0">
              <a:buNone/>
            </a:pPr>
            <a:r>
              <a:rPr lang="en-US" sz="3500"/>
              <a:t>Item: 061</a:t>
            </a:r>
          </a:p>
          <a:p>
            <a:pPr marL="0" indent="0">
              <a:buNone/>
            </a:pPr>
            <a:r>
              <a:rPr lang="en-US" sz="3500"/>
              <a:t>Rationale: Repeatedly stolen property or money outside the home and is aware that it is considered wrong to steal.</a:t>
            </a:r>
          </a:p>
          <a:p>
            <a:pPr marL="0" indent="0">
              <a:buNone/>
            </a:pPr>
            <a:endParaRPr lang="en-US"/>
          </a:p>
        </p:txBody>
      </p:sp>
    </p:spTree>
    <p:extLst>
      <p:ext uri="{BB962C8B-B14F-4D97-AF65-F5344CB8AC3E}">
        <p14:creationId xmlns:p14="http://schemas.microsoft.com/office/powerpoint/2010/main" val="1635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#3</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Katie, age 4, once got in trouble after being caught picking roses from a neighbor, but problem was resolved after neighbor spoke to child.</a:t>
            </a:r>
          </a:p>
          <a:p>
            <a:pPr marL="0" indent="0" algn="ctr">
              <a:buNone/>
            </a:pPr>
            <a:r>
              <a:rPr lang="en-US" sz="8000"/>
              <a:t>0</a:t>
            </a:r>
          </a:p>
          <a:p>
            <a:pPr marL="0" indent="0">
              <a:buNone/>
            </a:pPr>
            <a:r>
              <a:rPr lang="en-US" sz="3500"/>
              <a:t>Item: 077</a:t>
            </a:r>
          </a:p>
          <a:p>
            <a:pPr marL="0" indent="0">
              <a:buNone/>
            </a:pPr>
            <a:r>
              <a:rPr lang="en-US" sz="3500"/>
              <a:t>Rationale: Minor problems, satisfactorily resolved</a:t>
            </a:r>
          </a:p>
          <a:p>
            <a:pPr marL="0" indent="0">
              <a:buNone/>
            </a:pPr>
            <a:endParaRPr lang="en-US"/>
          </a:p>
        </p:txBody>
      </p:sp>
    </p:spTree>
    <p:extLst>
      <p:ext uri="{BB962C8B-B14F-4D97-AF65-F5344CB8AC3E}">
        <p14:creationId xmlns:p14="http://schemas.microsoft.com/office/powerpoint/2010/main" val="39762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#4</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20000"/>
          </a:bodyPr>
          <a:lstStyle/>
          <a:p>
            <a:pPr marL="0" indent="0">
              <a:buNone/>
            </a:pPr>
            <a:r>
              <a:rPr lang="en-US" sz="4000"/>
              <a:t>4-yr old sometimes plays with other children who have been known to bully younger children in the neighborhood. </a:t>
            </a:r>
          </a:p>
          <a:p>
            <a:pPr marL="0" indent="0" algn="ctr">
              <a:buNone/>
            </a:pPr>
            <a:r>
              <a:rPr lang="en-US" sz="8000"/>
              <a:t>10</a:t>
            </a:r>
          </a:p>
          <a:p>
            <a:pPr marL="0" indent="0">
              <a:buNone/>
            </a:pPr>
            <a:r>
              <a:rPr lang="en-US" sz="3500"/>
              <a:t>Item: 073</a:t>
            </a:r>
          </a:p>
          <a:p>
            <a:pPr marL="0" indent="0">
              <a:buNone/>
            </a:pPr>
            <a:r>
              <a:rPr lang="en-US" sz="3500"/>
              <a:t>Rationale: Sometimes plays with children who get into serious trouble [if the children get into delinquent-type behavior it’s (20) item 68 or if children are likely involved with illegal or gang activities it (30) item 59]</a:t>
            </a:r>
          </a:p>
          <a:p>
            <a:pPr marL="0" indent="0">
              <a:buNone/>
            </a:pPr>
            <a:endParaRPr lang="en-US"/>
          </a:p>
        </p:txBody>
      </p:sp>
    </p:spTree>
    <p:extLst>
      <p:ext uri="{BB962C8B-B14F-4D97-AF65-F5344CB8AC3E}">
        <p14:creationId xmlns:p14="http://schemas.microsoft.com/office/powerpoint/2010/main" val="392664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#5</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5-year-old boy has attempted, on more than one occasion, to get 3-year-old child next door to touch his penis. </a:t>
            </a:r>
          </a:p>
          <a:p>
            <a:pPr marL="0" indent="0" algn="ctr">
              <a:buNone/>
            </a:pPr>
            <a:r>
              <a:rPr lang="en-US" sz="8000"/>
              <a:t>30</a:t>
            </a:r>
          </a:p>
          <a:p>
            <a:pPr marL="0" indent="0">
              <a:buNone/>
            </a:pPr>
            <a:r>
              <a:rPr lang="en-US" sz="3500"/>
              <a:t>Item: 062</a:t>
            </a:r>
          </a:p>
          <a:p>
            <a:pPr marL="0" indent="0">
              <a:buNone/>
            </a:pPr>
            <a:r>
              <a:rPr lang="en-US" sz="3500"/>
              <a:t>Rationale: Does or attempts inappropriate sexual acts with children</a:t>
            </a:r>
          </a:p>
          <a:p>
            <a:pPr marL="0" indent="0">
              <a:buNone/>
            </a:pPr>
            <a:endParaRPr lang="en-US"/>
          </a:p>
        </p:txBody>
      </p:sp>
    </p:spTree>
    <p:extLst>
      <p:ext uri="{BB962C8B-B14F-4D97-AF65-F5344CB8AC3E}">
        <p14:creationId xmlns:p14="http://schemas.microsoft.com/office/powerpoint/2010/main" val="1594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4D4D-AA65-4372-94B9-72F6A797B03A}"/>
              </a:ext>
            </a:extLst>
          </p:cNvPr>
          <p:cNvSpPr>
            <a:spLocks noGrp="1"/>
          </p:cNvSpPr>
          <p:nvPr>
            <p:ph type="title"/>
          </p:nvPr>
        </p:nvSpPr>
        <p:spPr/>
        <p:txBody>
          <a:bodyPr/>
          <a:lstStyle/>
          <a:p>
            <a:r>
              <a:rPr lang="en-US">
                <a:solidFill>
                  <a:srgbClr val="149FBE"/>
                </a:solidFill>
                <a:latin typeface="Franklin Gothic Heavy" panose="020B0903020102020204" pitchFamily="34" charset="0"/>
              </a:rPr>
              <a:t>Reminder: PECFAS is used…</a:t>
            </a:r>
          </a:p>
        </p:txBody>
      </p:sp>
      <p:sp>
        <p:nvSpPr>
          <p:cNvPr id="4" name="Content Placeholder 3">
            <a:extLst>
              <a:ext uri="{FF2B5EF4-FFF2-40B4-BE49-F238E27FC236}">
                <a16:creationId xmlns:a16="http://schemas.microsoft.com/office/drawing/2014/main" id="{D8501C69-3270-4EFB-8840-9195790CB482}"/>
              </a:ext>
            </a:extLst>
          </p:cNvPr>
          <p:cNvSpPr>
            <a:spLocks noGrp="1"/>
          </p:cNvSpPr>
          <p:nvPr>
            <p:ph idx="1"/>
          </p:nvPr>
        </p:nvSpPr>
        <p:spPr>
          <a:xfrm>
            <a:off x="838200" y="1825625"/>
            <a:ext cx="9167813" cy="4351338"/>
          </a:xfrm>
        </p:spPr>
        <p:txBody>
          <a:bodyPr>
            <a:normAutofit lnSpcReduction="10000"/>
          </a:bodyPr>
          <a:lstStyle/>
          <a:p>
            <a:r>
              <a:rPr lang="en-US"/>
              <a:t>As criteria to consider in determining level of care (intensity of services)</a:t>
            </a:r>
          </a:p>
          <a:p>
            <a:r>
              <a:rPr lang="en-US"/>
              <a:t>As an outcome measure (pre/post) to aid in tracking progress in treatment</a:t>
            </a:r>
          </a:p>
          <a:p>
            <a:r>
              <a:rPr lang="en-US"/>
              <a:t>To aid the management cases during course of treatment</a:t>
            </a:r>
          </a:p>
          <a:p>
            <a:r>
              <a:rPr lang="en-US"/>
              <a:t>To assess strengths and weaknesses for setting treatment goals</a:t>
            </a:r>
          </a:p>
          <a:p>
            <a:r>
              <a:rPr lang="en-US"/>
              <a:t>For agency tracking, quality improvement, etc. </a:t>
            </a:r>
          </a:p>
          <a:p>
            <a:r>
              <a:rPr lang="en-US"/>
              <a:t>As a common language for treatment collaboration and supervision</a:t>
            </a:r>
          </a:p>
          <a:p>
            <a:endParaRPr lang="en-US"/>
          </a:p>
        </p:txBody>
      </p:sp>
      <p:pic>
        <p:nvPicPr>
          <p:cNvPr id="6" name="Picture 5">
            <a:extLst>
              <a:ext uri="{FF2B5EF4-FFF2-40B4-BE49-F238E27FC236}">
                <a16:creationId xmlns:a16="http://schemas.microsoft.com/office/drawing/2014/main" id="{DFB06A9C-7F99-4A0A-A97B-6C0DDA0D558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620251" y="3656568"/>
            <a:ext cx="1991499" cy="2655332"/>
          </a:xfrm>
          <a:prstGeom prst="rect">
            <a:avLst/>
          </a:prstGeom>
        </p:spPr>
      </p:pic>
    </p:spTree>
    <p:extLst>
      <p:ext uri="{BB962C8B-B14F-4D97-AF65-F5344CB8AC3E}">
        <p14:creationId xmlns:p14="http://schemas.microsoft.com/office/powerpoint/2010/main" val="992458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#6</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20000"/>
          </a:bodyPr>
          <a:lstStyle/>
          <a:p>
            <a:pPr marL="0" indent="0">
              <a:buNone/>
            </a:pPr>
            <a:r>
              <a:rPr lang="en-US" sz="4000"/>
              <a:t>5-year-old child plays with dolls in such a way that they appear to be having sex – he does this repeatedly and parents of neighbor kids don’t want their children to play with him – they are worried about the welfare of their children.</a:t>
            </a:r>
          </a:p>
          <a:p>
            <a:pPr marL="0" indent="0" algn="ctr">
              <a:buNone/>
            </a:pPr>
            <a:r>
              <a:rPr lang="en-US" sz="8000"/>
              <a:t>20</a:t>
            </a:r>
          </a:p>
          <a:p>
            <a:pPr marL="0" indent="0">
              <a:buNone/>
            </a:pPr>
            <a:r>
              <a:rPr lang="en-US" sz="3500"/>
              <a:t>Item: 069</a:t>
            </a:r>
          </a:p>
          <a:p>
            <a:pPr marL="0" indent="0">
              <a:buNone/>
            </a:pPr>
            <a:r>
              <a:rPr lang="en-US" sz="3500"/>
              <a:t>Rationale: Sexually inappropriate – adults are worried about the welfare of other children</a:t>
            </a:r>
          </a:p>
          <a:p>
            <a:pPr marL="0" indent="0">
              <a:buNone/>
            </a:pPr>
            <a:endParaRPr lang="en-US"/>
          </a:p>
        </p:txBody>
      </p:sp>
    </p:spTree>
    <p:extLst>
      <p:ext uri="{BB962C8B-B14F-4D97-AF65-F5344CB8AC3E}">
        <p14:creationId xmlns:p14="http://schemas.microsoft.com/office/powerpoint/2010/main" val="223035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#7</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4-year-old took candy from the local gas station even though mom has caught her before and told her that it is wrong to steal.</a:t>
            </a:r>
          </a:p>
          <a:p>
            <a:pPr marL="0" indent="0" algn="ctr">
              <a:buNone/>
            </a:pPr>
            <a:r>
              <a:rPr lang="en-US" sz="8000"/>
              <a:t>10</a:t>
            </a:r>
          </a:p>
          <a:p>
            <a:pPr marL="0" indent="0">
              <a:buNone/>
            </a:pPr>
            <a:r>
              <a:rPr lang="en-US" sz="3500"/>
              <a:t>Item: 072</a:t>
            </a:r>
          </a:p>
          <a:p>
            <a:pPr marL="0" indent="0">
              <a:buNone/>
            </a:pPr>
            <a:r>
              <a:rPr lang="en-US" sz="3500"/>
              <a:t>Rationale: Minor problems not satisfactorily resolved (takes candy from store).</a:t>
            </a:r>
          </a:p>
          <a:p>
            <a:pPr marL="0" indent="0">
              <a:buNone/>
            </a:pPr>
            <a:endParaRPr lang="en-US"/>
          </a:p>
        </p:txBody>
      </p:sp>
    </p:spTree>
    <p:extLst>
      <p:ext uri="{BB962C8B-B14F-4D97-AF65-F5344CB8AC3E}">
        <p14:creationId xmlns:p14="http://schemas.microsoft.com/office/powerpoint/2010/main" val="114654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503349" y="26304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p:cNvSpPr/>
          <p:nvPr/>
        </p:nvSpPr>
        <p:spPr>
          <a:xfrm>
            <a:off x="8581277" y="1010752"/>
            <a:ext cx="5470358" cy="5470358"/>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p:cNvSpPr/>
          <p:nvPr/>
        </p:nvSpPr>
        <p:spPr>
          <a:xfrm>
            <a:off x="1093087" y="-941008"/>
            <a:ext cx="4178733" cy="4178733"/>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771652" y="477168"/>
            <a:ext cx="9634446" cy="833562"/>
          </a:xfrm>
          <a:prstGeom prst="rect">
            <a:avLst/>
          </a:prstGeom>
        </p:spPr>
        <p:txBody>
          <a:bodyPr wrap="square" lIns="0" tIns="0" rIns="0" bIns="0" anchor="ctr" anchorCtr="0">
            <a:noAutofit/>
          </a:bodyPr>
          <a:lstStyle/>
          <a:p>
            <a:pPr marL="0" marR="0" lvl="0" indent="0" algn="l" defTabSz="914400" rtl="0" eaLnBrk="1" fontAlgn="auto" latinLnBrk="0" hangingPunct="1">
              <a:lnSpc>
                <a:spcPct val="231481"/>
              </a:lnSpc>
              <a:spcBef>
                <a:spcPts val="0"/>
              </a:spcBef>
              <a:spcAft>
                <a:spcPts val="0"/>
              </a:spcAft>
              <a:buClrTx/>
              <a:buSzTx/>
              <a:buFontTx/>
              <a:buNone/>
              <a:tabLst/>
              <a:defRPr/>
            </a:pPr>
            <a:r>
              <a:rPr kumimoji="0" lang="en-US" sz="7200" b="0" i="0" u="none" strike="noStrike" kern="1200" cap="none" spc="0" normalizeH="0" baseline="0" noProof="0">
                <a:ln w="0"/>
                <a:solidFill>
                  <a:srgbClr val="FFFFFF"/>
                </a:solidFill>
                <a:effectLst/>
                <a:uLnTx/>
                <a:uFillTx/>
                <a:latin typeface="Calibri "/>
                <a:ea typeface="Calibri Light" charset="0"/>
                <a:cs typeface="Calibri Light" charset="0"/>
              </a:rPr>
              <a:t>Behavior Toward Others</a:t>
            </a:r>
            <a:endParaRPr lang="en-US"/>
          </a:p>
        </p:txBody>
      </p:sp>
      <p:sp>
        <p:nvSpPr>
          <p:cNvPr id="29" name="Oval 28"/>
          <p:cNvSpPr/>
          <p:nvPr/>
        </p:nvSpPr>
        <p:spPr>
          <a:xfrm>
            <a:off x="2181679" y="1485847"/>
            <a:ext cx="939799" cy="93979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30</a:t>
            </a:r>
          </a:p>
        </p:txBody>
      </p:sp>
      <p:sp>
        <p:nvSpPr>
          <p:cNvPr id="33" name="Oval 32"/>
          <p:cNvSpPr/>
          <p:nvPr/>
        </p:nvSpPr>
        <p:spPr>
          <a:xfrm>
            <a:off x="4491741" y="1485847"/>
            <a:ext cx="939799" cy="939799"/>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20</a:t>
            </a:r>
          </a:p>
        </p:txBody>
      </p:sp>
      <p:sp>
        <p:nvSpPr>
          <p:cNvPr id="36" name="Oval 35"/>
          <p:cNvSpPr/>
          <p:nvPr/>
        </p:nvSpPr>
        <p:spPr>
          <a:xfrm>
            <a:off x="6853184" y="1485847"/>
            <a:ext cx="939799" cy="93979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
        <p:nvSpPr>
          <p:cNvPr id="39" name="Oval 38"/>
          <p:cNvSpPr/>
          <p:nvPr/>
        </p:nvSpPr>
        <p:spPr>
          <a:xfrm>
            <a:off x="9163246" y="1485847"/>
            <a:ext cx="939799" cy="939799"/>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0</a:t>
            </a:r>
          </a:p>
        </p:txBody>
      </p:sp>
      <p:sp>
        <p:nvSpPr>
          <p:cNvPr id="40" name="TextBox 39">
            <a:extLst>
              <a:ext uri="{FF2B5EF4-FFF2-40B4-BE49-F238E27FC236}">
                <a16:creationId xmlns:a16="http://schemas.microsoft.com/office/drawing/2014/main" id="{CB48D094-4164-461D-AA5A-58D071DC76DE}"/>
              </a:ext>
            </a:extLst>
          </p:cNvPr>
          <p:cNvSpPr txBox="1"/>
          <p:nvPr/>
        </p:nvSpPr>
        <p:spPr>
          <a:xfrm>
            <a:off x="8539090"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MINIMAL/NO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No disruption in functioning</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grpSp>
        <p:nvGrpSpPr>
          <p:cNvPr id="3" name="Group 2">
            <a:extLst>
              <a:ext uri="{FF2B5EF4-FFF2-40B4-BE49-F238E27FC236}">
                <a16:creationId xmlns:a16="http://schemas.microsoft.com/office/drawing/2014/main" id="{33BBE54E-0562-460A-8BD4-1B9DCBC76D6F}"/>
              </a:ext>
            </a:extLst>
          </p:cNvPr>
          <p:cNvGrpSpPr/>
          <p:nvPr/>
        </p:nvGrpSpPr>
        <p:grpSpPr>
          <a:xfrm>
            <a:off x="111125" y="4456384"/>
            <a:ext cx="12065127" cy="2283253"/>
            <a:chOff x="111125" y="4456384"/>
            <a:chExt cx="12065127" cy="2283253"/>
          </a:xfrm>
        </p:grpSpPr>
        <p:grpSp>
          <p:nvGrpSpPr>
            <p:cNvPr id="45" name="Group 44"/>
            <p:cNvGrpSpPr/>
            <p:nvPr/>
          </p:nvGrpSpPr>
          <p:grpSpPr>
            <a:xfrm>
              <a:off x="208089" y="4496499"/>
              <a:ext cx="11968163" cy="2243138"/>
              <a:chOff x="111125" y="4560888"/>
              <a:chExt cx="11968163" cy="2243138"/>
            </a:xfrm>
            <a:solidFill>
              <a:schemeClr val="accent1">
                <a:lumMod val="75000"/>
              </a:schemeClr>
            </a:solidFill>
          </p:grpSpPr>
          <p:sp>
            <p:nvSpPr>
              <p:cNvPr id="46" name="Freeform 4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p:cNvGrpSpPr/>
            <p:nvPr/>
          </p:nvGrpSpPr>
          <p:grpSpPr>
            <a:xfrm>
              <a:off x="111125" y="4456384"/>
              <a:ext cx="11968163" cy="2243138"/>
              <a:chOff x="111125" y="4560888"/>
              <a:chExt cx="11968163" cy="2243138"/>
            </a:xfrm>
          </p:grpSpPr>
          <p:sp>
            <p:nvSpPr>
              <p:cNvPr id="6" name="Freeform 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8" name="TextBox 97">
            <a:extLst>
              <a:ext uri="{FF2B5EF4-FFF2-40B4-BE49-F238E27FC236}">
                <a16:creationId xmlns:a16="http://schemas.microsoft.com/office/drawing/2014/main" id="{9507A697-BD77-4BC1-BA4E-96A81FDA72BD}"/>
              </a:ext>
            </a:extLst>
          </p:cNvPr>
          <p:cNvSpPr txBox="1"/>
          <p:nvPr/>
        </p:nvSpPr>
        <p:spPr>
          <a:xfrm>
            <a:off x="1574641"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Severe disruption or incapacitation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99" name="TextBox 98">
            <a:extLst>
              <a:ext uri="{FF2B5EF4-FFF2-40B4-BE49-F238E27FC236}">
                <a16:creationId xmlns:a16="http://schemas.microsoft.com/office/drawing/2014/main" id="{A833EDF5-881D-494C-9DB3-17EB78BD8955}"/>
              </a:ext>
            </a:extLst>
          </p:cNvPr>
          <p:cNvSpPr txBox="1"/>
          <p:nvPr/>
        </p:nvSpPr>
        <p:spPr>
          <a:xfrm>
            <a:off x="3910724"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Major or persistent disruption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0" name="TextBox 99">
            <a:extLst>
              <a:ext uri="{FF2B5EF4-FFF2-40B4-BE49-F238E27FC236}">
                <a16:creationId xmlns:a16="http://schemas.microsoft.com/office/drawing/2014/main" id="{4A8FF1EB-EEA5-456C-A7B7-E2C8369C8184}"/>
              </a:ext>
            </a:extLst>
          </p:cNvPr>
          <p:cNvSpPr txBox="1"/>
          <p:nvPr/>
        </p:nvSpPr>
        <p:spPr>
          <a:xfrm>
            <a:off x="6246146"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Significant problems or distress</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B435306-3049-4F3E-A656-43A9CD990BAC}"/>
              </a:ext>
            </a:extLst>
          </p:cNvPr>
          <p:cNvSpPr txBox="1"/>
          <p:nvPr/>
        </p:nvSpPr>
        <p:spPr>
          <a:xfrm>
            <a:off x="5886390" y="4862707"/>
            <a:ext cx="5663979" cy="1538883"/>
          </a:xfrm>
          <a:prstGeom prst="rect">
            <a:avLst/>
          </a:prstGeom>
          <a:noFill/>
        </p:spPr>
        <p:txBody>
          <a:bodyPr wrap="square" rtlCol="0">
            <a:spAutoFit/>
          </a:bodyPr>
          <a:lstStyle/>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Aggressiveness</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Frustration tolerance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B7C385A-ABF7-4212-B7AA-64D1B71E6E2D}"/>
              </a:ext>
            </a:extLst>
          </p:cNvPr>
          <p:cNvSpPr/>
          <p:nvPr/>
        </p:nvSpPr>
        <p:spPr>
          <a:xfrm>
            <a:off x="-3424695" y="2750614"/>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CA175604-2302-4115-85AD-C014A2AF0131}"/>
              </a:ext>
            </a:extLst>
          </p:cNvPr>
          <p:cNvSpPr txBox="1"/>
          <p:nvPr/>
        </p:nvSpPr>
        <p:spPr>
          <a:xfrm>
            <a:off x="1602456" y="4895945"/>
            <a:ext cx="6608736" cy="1846659"/>
          </a:xfrm>
          <a:prstGeom prst="rect">
            <a:avLst/>
          </a:prstGeom>
          <a:noFill/>
        </p:spPr>
        <p:txBody>
          <a:bodyPr wrap="square" rtlCol="0">
            <a:spAutoFit/>
          </a:bodyPr>
          <a:lstStyle/>
          <a:p>
            <a:pPr marL="1485900" marR="0" lvl="2"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Interactions with people</a:t>
            </a:r>
          </a:p>
          <a:p>
            <a:pPr marL="1028700"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Interactions with animals</a:t>
            </a:r>
          </a:p>
          <a:p>
            <a:pPr marL="57150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Makes/maintains friendships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3B2C90E-2808-4E9D-8B7D-1FF80B0719EA}"/>
              </a:ext>
            </a:extLst>
          </p:cNvPr>
          <p:cNvSpPr/>
          <p:nvPr/>
        </p:nvSpPr>
        <p:spPr>
          <a:xfrm>
            <a:off x="1311402" y="3620181"/>
            <a:ext cx="9634446" cy="833562"/>
          </a:xfrm>
          <a:prstGeom prst="rect">
            <a:avLst/>
          </a:prstGeom>
        </p:spPr>
        <p:txBody>
          <a:bodyPr wrap="square" lIns="0" tIns="0" rIns="0" bIns="0" anchor="ctr" anchorCtr="0">
            <a:normAutofit fontScale="40000" lnSpcReduction="20000"/>
          </a:bodyPr>
          <a:lstStyle/>
          <a:p>
            <a:pPr marL="0" marR="0" lvl="0" indent="0" algn="ctr" defTabSz="914400" rtl="0" eaLnBrk="1" fontAlgn="auto" latinLnBrk="0" hangingPunct="1">
              <a:lnSpc>
                <a:spcPct val="347222"/>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Behaviors to Assess</a:t>
            </a:r>
            <a:endParaRPr lang="en-US"/>
          </a:p>
        </p:txBody>
      </p:sp>
    </p:spTree>
    <p:extLst>
      <p:ext uri="{BB962C8B-B14F-4D97-AF65-F5344CB8AC3E}">
        <p14:creationId xmlns:p14="http://schemas.microsoft.com/office/powerpoint/2010/main" val="1640907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7563305" y="-367335"/>
            <a:ext cx="6748440" cy="6748440"/>
          </a:xfrm>
          <a:prstGeom prst="ellipse">
            <a:avLst/>
          </a:prstGeom>
          <a:solidFill>
            <a:schemeClr val="accent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1368439" y="157655"/>
            <a:ext cx="6015724" cy="6015724"/>
          </a:xfrm>
          <a:prstGeom prst="ellipse">
            <a:avLst/>
          </a:prstGeom>
          <a:solidFill>
            <a:schemeClr val="accent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4B0CF2C-D6BD-48C3-AAC1-48B61353090A}"/>
              </a:ext>
            </a:extLst>
          </p:cNvPr>
          <p:cNvGrpSpPr/>
          <p:nvPr/>
        </p:nvGrpSpPr>
        <p:grpSpPr>
          <a:xfrm>
            <a:off x="4121203" y="402270"/>
            <a:ext cx="7905413" cy="6330240"/>
            <a:chOff x="1548680" y="847610"/>
            <a:chExt cx="16097588" cy="12890102"/>
          </a:xfrm>
        </p:grpSpPr>
        <p:grpSp>
          <p:nvGrpSpPr>
            <p:cNvPr id="5" name="Group 4">
              <a:extLst>
                <a:ext uri="{FF2B5EF4-FFF2-40B4-BE49-F238E27FC236}">
                  <a16:creationId xmlns:a16="http://schemas.microsoft.com/office/drawing/2014/main" id="{1DE60927-D77E-47B2-A297-D38392A9B1E2}"/>
                </a:ext>
              </a:extLst>
            </p:cNvPr>
            <p:cNvGrpSpPr/>
            <p:nvPr/>
          </p:nvGrpSpPr>
          <p:grpSpPr>
            <a:xfrm>
              <a:off x="1548680" y="847610"/>
              <a:ext cx="16097588" cy="12890102"/>
              <a:chOff x="1548680" y="847610"/>
              <a:chExt cx="16097588" cy="12890102"/>
            </a:xfrm>
          </p:grpSpPr>
          <p:sp>
            <p:nvSpPr>
              <p:cNvPr id="2" name="Rounded Rectangular Callout 1"/>
              <p:cNvSpPr/>
              <p:nvPr/>
            </p:nvSpPr>
            <p:spPr>
              <a:xfrm>
                <a:off x="1548680" y="847610"/>
                <a:ext cx="8080310" cy="5469407"/>
              </a:xfrm>
              <a:prstGeom prst="wedgeRoundRectCallout">
                <a:avLst>
                  <a:gd name="adj1" fmla="val 64635"/>
                  <a:gd name="adj2" fmla="val 74198"/>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E9948D3-DCF6-41B3-BD65-ACBE2E3FE5A4}"/>
                  </a:ext>
                </a:extLst>
              </p:cNvPr>
              <p:cNvSpPr/>
              <p:nvPr/>
            </p:nvSpPr>
            <p:spPr>
              <a:xfrm>
                <a:off x="7212984" y="5450507"/>
                <a:ext cx="10433284" cy="82872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B30DF982-9AEC-4483-95DD-DAD5E692052B}"/>
                </a:ext>
              </a:extLst>
            </p:cNvPr>
            <p:cNvSpPr txBox="1"/>
            <p:nvPr/>
          </p:nvSpPr>
          <p:spPr>
            <a:xfrm>
              <a:off x="1823048" y="1184186"/>
              <a:ext cx="7531575" cy="4840129"/>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Calibri" charset="0"/>
                  <a:cs typeface="Calibri" charset="0"/>
                </a:rPr>
                <a:t>This subscale captures behaviors that impact relationships with all other people (and animals too).</a:t>
              </a:r>
            </a:p>
          </p:txBody>
        </p:sp>
      </p:grpSp>
      <p:sp>
        <p:nvSpPr>
          <p:cNvPr id="14" name="Freeform 9"/>
          <p:cNvSpPr>
            <a:spLocks/>
          </p:cNvSpPr>
          <p:nvPr/>
        </p:nvSpPr>
        <p:spPr bwMode="auto">
          <a:xfrm flipH="1">
            <a:off x="8616902" y="277092"/>
            <a:ext cx="5123713" cy="6263690"/>
          </a:xfrm>
          <a:custGeom>
            <a:avLst/>
            <a:gdLst>
              <a:gd name="connsiteX0" fmla="*/ 3386945 w 5671892"/>
              <a:gd name="connsiteY0" fmla="*/ 619 h 5739881"/>
              <a:gd name="connsiteX1" fmla="*/ 4491969 w 5671892"/>
              <a:gd name="connsiteY1" fmla="*/ 221341 h 5739881"/>
              <a:gd name="connsiteX2" fmla="*/ 5032085 w 5671892"/>
              <a:gd name="connsiteY2" fmla="*/ 545416 h 5739881"/>
              <a:gd name="connsiteX3" fmla="*/ 5662221 w 5671892"/>
              <a:gd name="connsiteY3" fmla="*/ 2036163 h 5739881"/>
              <a:gd name="connsiteX4" fmla="*/ 5527192 w 5671892"/>
              <a:gd name="connsiteY4" fmla="*/ 1675050 h 5739881"/>
              <a:gd name="connsiteX5" fmla="*/ 5563199 w 5671892"/>
              <a:gd name="connsiteY5" fmla="*/ 2063941 h 5739881"/>
              <a:gd name="connsiteX6" fmla="*/ 5518190 w 5671892"/>
              <a:gd name="connsiteY6" fmla="*/ 1934311 h 5739881"/>
              <a:gd name="connsiteX7" fmla="*/ 5392163 w 5671892"/>
              <a:gd name="connsiteY7" fmla="*/ 2619498 h 5739881"/>
              <a:gd name="connsiteX8" fmla="*/ 5563199 w 5671892"/>
              <a:gd name="connsiteY8" fmla="*/ 3091723 h 5739881"/>
              <a:gd name="connsiteX9" fmla="*/ 5518190 w 5671892"/>
              <a:gd name="connsiteY9" fmla="*/ 3415798 h 5739881"/>
              <a:gd name="connsiteX10" fmla="*/ 5473180 w 5671892"/>
              <a:gd name="connsiteY10" fmla="*/ 3739873 h 5739881"/>
              <a:gd name="connsiteX11" fmla="*/ 5374159 w 5671892"/>
              <a:gd name="connsiteY11" fmla="*/ 3878763 h 5739881"/>
              <a:gd name="connsiteX12" fmla="*/ 5401165 w 5671892"/>
              <a:gd name="connsiteY12" fmla="*/ 3989874 h 5739881"/>
              <a:gd name="connsiteX13" fmla="*/ 5347153 w 5671892"/>
              <a:gd name="connsiteY13" fmla="*/ 4091727 h 5739881"/>
              <a:gd name="connsiteX14" fmla="*/ 5212124 w 5671892"/>
              <a:gd name="connsiteY14" fmla="*/ 4221357 h 5739881"/>
              <a:gd name="connsiteX15" fmla="*/ 5131106 w 5671892"/>
              <a:gd name="connsiteY15" fmla="*/ 4462098 h 5739881"/>
              <a:gd name="connsiteX16" fmla="*/ 4780031 w 5671892"/>
              <a:gd name="connsiteY16" fmla="*/ 4776914 h 5739881"/>
              <a:gd name="connsiteX17" fmla="*/ 4221910 w 5671892"/>
              <a:gd name="connsiteY17" fmla="*/ 4573210 h 5739881"/>
              <a:gd name="connsiteX18" fmla="*/ 3888838 w 5671892"/>
              <a:gd name="connsiteY18" fmla="*/ 4739877 h 5739881"/>
              <a:gd name="connsiteX19" fmla="*/ 3854104 w 5671892"/>
              <a:gd name="connsiteY19" fmla="*/ 5599396 h 5739881"/>
              <a:gd name="connsiteX20" fmla="*/ 3242943 w 5671892"/>
              <a:gd name="connsiteY20" fmla="*/ 5601938 h 5739881"/>
              <a:gd name="connsiteX21" fmla="*/ 2241979 w 5671892"/>
              <a:gd name="connsiteY21" fmla="*/ 5599396 h 5739881"/>
              <a:gd name="connsiteX22" fmla="*/ 2421522 w 5671892"/>
              <a:gd name="connsiteY22" fmla="*/ 4730618 h 5739881"/>
              <a:gd name="connsiteX23" fmla="*/ 2169468 w 5671892"/>
              <a:gd name="connsiteY23" fmla="*/ 3832466 h 5739881"/>
              <a:gd name="connsiteX24" fmla="*/ 1530330 w 5671892"/>
              <a:gd name="connsiteY24" fmla="*/ 5508399 h 5739881"/>
              <a:gd name="connsiteX25" fmla="*/ 1917413 w 5671892"/>
              <a:gd name="connsiteY25" fmla="*/ 3971356 h 5739881"/>
              <a:gd name="connsiteX26" fmla="*/ 0 w 5671892"/>
              <a:gd name="connsiteY26" fmla="*/ 5739881 h 5739881"/>
              <a:gd name="connsiteX27" fmla="*/ 927200 w 5671892"/>
              <a:gd name="connsiteY27" fmla="*/ 4295431 h 5739881"/>
              <a:gd name="connsiteX28" fmla="*/ 144031 w 5671892"/>
              <a:gd name="connsiteY28" fmla="*/ 5313954 h 5739881"/>
              <a:gd name="connsiteX29" fmla="*/ 837180 w 5671892"/>
              <a:gd name="connsiteY29" fmla="*/ 3721355 h 5739881"/>
              <a:gd name="connsiteX30" fmla="*/ 1323285 w 5671892"/>
              <a:gd name="connsiteY30" fmla="*/ 443564 h 5739881"/>
              <a:gd name="connsiteX31" fmla="*/ 2610563 w 5671892"/>
              <a:gd name="connsiteY31" fmla="*/ 138007 h 5739881"/>
              <a:gd name="connsiteX32" fmla="*/ 2637569 w 5671892"/>
              <a:gd name="connsiteY32" fmla="*/ 147266 h 5739881"/>
              <a:gd name="connsiteX33" fmla="*/ 2655573 w 5671892"/>
              <a:gd name="connsiteY33" fmla="*/ 147266 h 5739881"/>
              <a:gd name="connsiteX34" fmla="*/ 3386945 w 5671892"/>
              <a:gd name="connsiteY34" fmla="*/ 619 h 5739881"/>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241979 w 5671892"/>
              <a:gd name="connsiteY21" fmla="*/ 5599396 h 7099266"/>
              <a:gd name="connsiteX22" fmla="*/ 2421522 w 5671892"/>
              <a:gd name="connsiteY22" fmla="*/ 4730618 h 7099266"/>
              <a:gd name="connsiteX23" fmla="*/ 2169468 w 5671892"/>
              <a:gd name="connsiteY23" fmla="*/ 3832466 h 7099266"/>
              <a:gd name="connsiteX24" fmla="*/ 1530330 w 5671892"/>
              <a:gd name="connsiteY24" fmla="*/ 5508399 h 7099266"/>
              <a:gd name="connsiteX25" fmla="*/ 1917413 w 5671892"/>
              <a:gd name="connsiteY25" fmla="*/ 3971356 h 7099266"/>
              <a:gd name="connsiteX26" fmla="*/ 0 w 5671892"/>
              <a:gd name="connsiteY26" fmla="*/ 5739881 h 7099266"/>
              <a:gd name="connsiteX27" fmla="*/ 927200 w 5671892"/>
              <a:gd name="connsiteY27" fmla="*/ 4295431 h 7099266"/>
              <a:gd name="connsiteX28" fmla="*/ 144031 w 5671892"/>
              <a:gd name="connsiteY28" fmla="*/ 5313954 h 7099266"/>
              <a:gd name="connsiteX29" fmla="*/ 837180 w 5671892"/>
              <a:gd name="connsiteY29" fmla="*/ 3721355 h 7099266"/>
              <a:gd name="connsiteX30" fmla="*/ 1323285 w 5671892"/>
              <a:gd name="connsiteY30" fmla="*/ 443564 h 7099266"/>
              <a:gd name="connsiteX31" fmla="*/ 2610563 w 5671892"/>
              <a:gd name="connsiteY31" fmla="*/ 138007 h 7099266"/>
              <a:gd name="connsiteX32" fmla="*/ 2637569 w 5671892"/>
              <a:gd name="connsiteY32" fmla="*/ 147266 h 7099266"/>
              <a:gd name="connsiteX33" fmla="*/ 2655573 w 5671892"/>
              <a:gd name="connsiteY33" fmla="*/ 147266 h 7099266"/>
              <a:gd name="connsiteX34" fmla="*/ 3386945 w 5671892"/>
              <a:gd name="connsiteY34" fmla="*/ 619 h 7099266"/>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384856 w 5671892"/>
              <a:gd name="connsiteY21" fmla="*/ 5674624 h 7099266"/>
              <a:gd name="connsiteX22" fmla="*/ 2241979 w 5671892"/>
              <a:gd name="connsiteY22" fmla="*/ 5599396 h 7099266"/>
              <a:gd name="connsiteX23" fmla="*/ 2421522 w 5671892"/>
              <a:gd name="connsiteY23" fmla="*/ 4730618 h 7099266"/>
              <a:gd name="connsiteX24" fmla="*/ 2169468 w 5671892"/>
              <a:gd name="connsiteY24" fmla="*/ 3832466 h 7099266"/>
              <a:gd name="connsiteX25" fmla="*/ 1530330 w 5671892"/>
              <a:gd name="connsiteY25" fmla="*/ 5508399 h 7099266"/>
              <a:gd name="connsiteX26" fmla="*/ 1917413 w 5671892"/>
              <a:gd name="connsiteY26" fmla="*/ 3971356 h 7099266"/>
              <a:gd name="connsiteX27" fmla="*/ 0 w 5671892"/>
              <a:gd name="connsiteY27" fmla="*/ 5739881 h 7099266"/>
              <a:gd name="connsiteX28" fmla="*/ 927200 w 5671892"/>
              <a:gd name="connsiteY28" fmla="*/ 4295431 h 7099266"/>
              <a:gd name="connsiteX29" fmla="*/ 144031 w 5671892"/>
              <a:gd name="connsiteY29" fmla="*/ 5313954 h 7099266"/>
              <a:gd name="connsiteX30" fmla="*/ 837180 w 5671892"/>
              <a:gd name="connsiteY30" fmla="*/ 3721355 h 7099266"/>
              <a:gd name="connsiteX31" fmla="*/ 1323285 w 5671892"/>
              <a:gd name="connsiteY31" fmla="*/ 443564 h 7099266"/>
              <a:gd name="connsiteX32" fmla="*/ 2610563 w 5671892"/>
              <a:gd name="connsiteY32" fmla="*/ 138007 h 7099266"/>
              <a:gd name="connsiteX33" fmla="*/ 2637569 w 5671892"/>
              <a:gd name="connsiteY33" fmla="*/ 147266 h 7099266"/>
              <a:gd name="connsiteX34" fmla="*/ 2655573 w 5671892"/>
              <a:gd name="connsiteY34" fmla="*/ 147266 h 7099266"/>
              <a:gd name="connsiteX35" fmla="*/ 3386945 w 5671892"/>
              <a:gd name="connsiteY35" fmla="*/ 619 h 7099266"/>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035804 w 5671892"/>
              <a:gd name="connsiteY21" fmla="*/ 7070191 h 7099266"/>
              <a:gd name="connsiteX22" fmla="*/ 2241979 w 5671892"/>
              <a:gd name="connsiteY22" fmla="*/ 5599396 h 7099266"/>
              <a:gd name="connsiteX23" fmla="*/ 2421522 w 5671892"/>
              <a:gd name="connsiteY23" fmla="*/ 4730618 h 7099266"/>
              <a:gd name="connsiteX24" fmla="*/ 2169468 w 5671892"/>
              <a:gd name="connsiteY24" fmla="*/ 3832466 h 7099266"/>
              <a:gd name="connsiteX25" fmla="*/ 1530330 w 5671892"/>
              <a:gd name="connsiteY25" fmla="*/ 5508399 h 7099266"/>
              <a:gd name="connsiteX26" fmla="*/ 1917413 w 5671892"/>
              <a:gd name="connsiteY26" fmla="*/ 3971356 h 7099266"/>
              <a:gd name="connsiteX27" fmla="*/ 0 w 5671892"/>
              <a:gd name="connsiteY27" fmla="*/ 5739881 h 7099266"/>
              <a:gd name="connsiteX28" fmla="*/ 927200 w 5671892"/>
              <a:gd name="connsiteY28" fmla="*/ 4295431 h 7099266"/>
              <a:gd name="connsiteX29" fmla="*/ 144031 w 5671892"/>
              <a:gd name="connsiteY29" fmla="*/ 5313954 h 7099266"/>
              <a:gd name="connsiteX30" fmla="*/ 837180 w 5671892"/>
              <a:gd name="connsiteY30" fmla="*/ 3721355 h 7099266"/>
              <a:gd name="connsiteX31" fmla="*/ 1323285 w 5671892"/>
              <a:gd name="connsiteY31" fmla="*/ 443564 h 7099266"/>
              <a:gd name="connsiteX32" fmla="*/ 2610563 w 5671892"/>
              <a:gd name="connsiteY32" fmla="*/ 138007 h 7099266"/>
              <a:gd name="connsiteX33" fmla="*/ 2637569 w 5671892"/>
              <a:gd name="connsiteY33" fmla="*/ 147266 h 7099266"/>
              <a:gd name="connsiteX34" fmla="*/ 2655573 w 5671892"/>
              <a:gd name="connsiteY34" fmla="*/ 147266 h 7099266"/>
              <a:gd name="connsiteX35" fmla="*/ 3386945 w 5671892"/>
              <a:gd name="connsiteY35" fmla="*/ 619 h 7099266"/>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064892 w 5671892"/>
              <a:gd name="connsiteY21" fmla="*/ 7070192 h 7099266"/>
              <a:gd name="connsiteX22" fmla="*/ 2241979 w 5671892"/>
              <a:gd name="connsiteY22" fmla="*/ 5599396 h 7099266"/>
              <a:gd name="connsiteX23" fmla="*/ 2421522 w 5671892"/>
              <a:gd name="connsiteY23" fmla="*/ 4730618 h 7099266"/>
              <a:gd name="connsiteX24" fmla="*/ 2169468 w 5671892"/>
              <a:gd name="connsiteY24" fmla="*/ 3832466 h 7099266"/>
              <a:gd name="connsiteX25" fmla="*/ 1530330 w 5671892"/>
              <a:gd name="connsiteY25" fmla="*/ 5508399 h 7099266"/>
              <a:gd name="connsiteX26" fmla="*/ 1917413 w 5671892"/>
              <a:gd name="connsiteY26" fmla="*/ 3971356 h 7099266"/>
              <a:gd name="connsiteX27" fmla="*/ 0 w 5671892"/>
              <a:gd name="connsiteY27" fmla="*/ 5739881 h 7099266"/>
              <a:gd name="connsiteX28" fmla="*/ 927200 w 5671892"/>
              <a:gd name="connsiteY28" fmla="*/ 4295431 h 7099266"/>
              <a:gd name="connsiteX29" fmla="*/ 144031 w 5671892"/>
              <a:gd name="connsiteY29" fmla="*/ 5313954 h 7099266"/>
              <a:gd name="connsiteX30" fmla="*/ 837180 w 5671892"/>
              <a:gd name="connsiteY30" fmla="*/ 3721355 h 7099266"/>
              <a:gd name="connsiteX31" fmla="*/ 1323285 w 5671892"/>
              <a:gd name="connsiteY31" fmla="*/ 443564 h 7099266"/>
              <a:gd name="connsiteX32" fmla="*/ 2610563 w 5671892"/>
              <a:gd name="connsiteY32" fmla="*/ 138007 h 7099266"/>
              <a:gd name="connsiteX33" fmla="*/ 2637569 w 5671892"/>
              <a:gd name="connsiteY33" fmla="*/ 147266 h 7099266"/>
              <a:gd name="connsiteX34" fmla="*/ 2655573 w 5671892"/>
              <a:gd name="connsiteY34" fmla="*/ 147266 h 7099266"/>
              <a:gd name="connsiteX35" fmla="*/ 3386945 w 5671892"/>
              <a:gd name="connsiteY35" fmla="*/ 619 h 7099266"/>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4"/>
              <a:gd name="connsiteX1" fmla="*/ 4491969 w 5671892"/>
              <a:gd name="connsiteY1" fmla="*/ 221341 h 7113804"/>
              <a:gd name="connsiteX2" fmla="*/ 5032085 w 5671892"/>
              <a:gd name="connsiteY2" fmla="*/ 545416 h 7113804"/>
              <a:gd name="connsiteX3" fmla="*/ 5662221 w 5671892"/>
              <a:gd name="connsiteY3" fmla="*/ 2036163 h 7113804"/>
              <a:gd name="connsiteX4" fmla="*/ 5527192 w 5671892"/>
              <a:gd name="connsiteY4" fmla="*/ 1675050 h 7113804"/>
              <a:gd name="connsiteX5" fmla="*/ 5563199 w 5671892"/>
              <a:gd name="connsiteY5" fmla="*/ 2063941 h 7113804"/>
              <a:gd name="connsiteX6" fmla="*/ 5518190 w 5671892"/>
              <a:gd name="connsiteY6" fmla="*/ 1934311 h 7113804"/>
              <a:gd name="connsiteX7" fmla="*/ 5392163 w 5671892"/>
              <a:gd name="connsiteY7" fmla="*/ 2619498 h 7113804"/>
              <a:gd name="connsiteX8" fmla="*/ 5563199 w 5671892"/>
              <a:gd name="connsiteY8" fmla="*/ 3091723 h 7113804"/>
              <a:gd name="connsiteX9" fmla="*/ 5518190 w 5671892"/>
              <a:gd name="connsiteY9" fmla="*/ 3415798 h 7113804"/>
              <a:gd name="connsiteX10" fmla="*/ 5473180 w 5671892"/>
              <a:gd name="connsiteY10" fmla="*/ 3739873 h 7113804"/>
              <a:gd name="connsiteX11" fmla="*/ 5374159 w 5671892"/>
              <a:gd name="connsiteY11" fmla="*/ 3878763 h 7113804"/>
              <a:gd name="connsiteX12" fmla="*/ 5401165 w 5671892"/>
              <a:gd name="connsiteY12" fmla="*/ 3989874 h 7113804"/>
              <a:gd name="connsiteX13" fmla="*/ 5347153 w 5671892"/>
              <a:gd name="connsiteY13" fmla="*/ 4091727 h 7113804"/>
              <a:gd name="connsiteX14" fmla="*/ 5212124 w 5671892"/>
              <a:gd name="connsiteY14" fmla="*/ 4221357 h 7113804"/>
              <a:gd name="connsiteX15" fmla="*/ 5131106 w 5671892"/>
              <a:gd name="connsiteY15" fmla="*/ 4462098 h 7113804"/>
              <a:gd name="connsiteX16" fmla="*/ 4780031 w 5671892"/>
              <a:gd name="connsiteY16" fmla="*/ 4776914 h 7113804"/>
              <a:gd name="connsiteX17" fmla="*/ 4221910 w 5671892"/>
              <a:gd name="connsiteY17" fmla="*/ 4573210 h 7113804"/>
              <a:gd name="connsiteX18" fmla="*/ 3888838 w 5671892"/>
              <a:gd name="connsiteY18" fmla="*/ 4739877 h 7113804"/>
              <a:gd name="connsiteX19" fmla="*/ 3854104 w 5671892"/>
              <a:gd name="connsiteY19" fmla="*/ 5599396 h 7113804"/>
              <a:gd name="connsiteX20" fmla="*/ 4217381 w 5671892"/>
              <a:gd name="connsiteY20" fmla="*/ 7113804 h 7113804"/>
              <a:gd name="connsiteX21" fmla="*/ 2079436 w 5671892"/>
              <a:gd name="connsiteY21" fmla="*/ 7113803 h 7113804"/>
              <a:gd name="connsiteX22" fmla="*/ 2241979 w 5671892"/>
              <a:gd name="connsiteY22" fmla="*/ 5599396 h 7113804"/>
              <a:gd name="connsiteX23" fmla="*/ 2421522 w 5671892"/>
              <a:gd name="connsiteY23" fmla="*/ 4730618 h 7113804"/>
              <a:gd name="connsiteX24" fmla="*/ 2169468 w 5671892"/>
              <a:gd name="connsiteY24" fmla="*/ 3832466 h 7113804"/>
              <a:gd name="connsiteX25" fmla="*/ 1530330 w 5671892"/>
              <a:gd name="connsiteY25" fmla="*/ 5508399 h 7113804"/>
              <a:gd name="connsiteX26" fmla="*/ 1917413 w 5671892"/>
              <a:gd name="connsiteY26" fmla="*/ 3971356 h 7113804"/>
              <a:gd name="connsiteX27" fmla="*/ 0 w 5671892"/>
              <a:gd name="connsiteY27" fmla="*/ 5739881 h 7113804"/>
              <a:gd name="connsiteX28" fmla="*/ 927200 w 5671892"/>
              <a:gd name="connsiteY28" fmla="*/ 4295431 h 7113804"/>
              <a:gd name="connsiteX29" fmla="*/ 144031 w 5671892"/>
              <a:gd name="connsiteY29" fmla="*/ 5313954 h 7113804"/>
              <a:gd name="connsiteX30" fmla="*/ 837180 w 5671892"/>
              <a:gd name="connsiteY30" fmla="*/ 3721355 h 7113804"/>
              <a:gd name="connsiteX31" fmla="*/ 1323285 w 5671892"/>
              <a:gd name="connsiteY31" fmla="*/ 443564 h 7113804"/>
              <a:gd name="connsiteX32" fmla="*/ 2610563 w 5671892"/>
              <a:gd name="connsiteY32" fmla="*/ 138007 h 7113804"/>
              <a:gd name="connsiteX33" fmla="*/ 2637569 w 5671892"/>
              <a:gd name="connsiteY33" fmla="*/ 147266 h 7113804"/>
              <a:gd name="connsiteX34" fmla="*/ 2655573 w 5671892"/>
              <a:gd name="connsiteY34" fmla="*/ 147266 h 7113804"/>
              <a:gd name="connsiteX35" fmla="*/ 3386945 w 5671892"/>
              <a:gd name="connsiteY35" fmla="*/ 619 h 7113804"/>
              <a:gd name="connsiteX0" fmla="*/ 3386945 w 5671892"/>
              <a:gd name="connsiteY0" fmla="*/ 619 h 7113804"/>
              <a:gd name="connsiteX1" fmla="*/ 4491969 w 5671892"/>
              <a:gd name="connsiteY1" fmla="*/ 221341 h 7113804"/>
              <a:gd name="connsiteX2" fmla="*/ 5032085 w 5671892"/>
              <a:gd name="connsiteY2" fmla="*/ 545416 h 7113804"/>
              <a:gd name="connsiteX3" fmla="*/ 5662221 w 5671892"/>
              <a:gd name="connsiteY3" fmla="*/ 2036163 h 7113804"/>
              <a:gd name="connsiteX4" fmla="*/ 5527192 w 5671892"/>
              <a:gd name="connsiteY4" fmla="*/ 1675050 h 7113804"/>
              <a:gd name="connsiteX5" fmla="*/ 5563199 w 5671892"/>
              <a:gd name="connsiteY5" fmla="*/ 2063941 h 7113804"/>
              <a:gd name="connsiteX6" fmla="*/ 5518190 w 5671892"/>
              <a:gd name="connsiteY6" fmla="*/ 1934311 h 7113804"/>
              <a:gd name="connsiteX7" fmla="*/ 5392163 w 5671892"/>
              <a:gd name="connsiteY7" fmla="*/ 2619498 h 7113804"/>
              <a:gd name="connsiteX8" fmla="*/ 5563199 w 5671892"/>
              <a:gd name="connsiteY8" fmla="*/ 3091723 h 7113804"/>
              <a:gd name="connsiteX9" fmla="*/ 5518190 w 5671892"/>
              <a:gd name="connsiteY9" fmla="*/ 3415798 h 7113804"/>
              <a:gd name="connsiteX10" fmla="*/ 5473180 w 5671892"/>
              <a:gd name="connsiteY10" fmla="*/ 3739873 h 7113804"/>
              <a:gd name="connsiteX11" fmla="*/ 5374159 w 5671892"/>
              <a:gd name="connsiteY11" fmla="*/ 3878763 h 7113804"/>
              <a:gd name="connsiteX12" fmla="*/ 5401165 w 5671892"/>
              <a:gd name="connsiteY12" fmla="*/ 3989874 h 7113804"/>
              <a:gd name="connsiteX13" fmla="*/ 5347153 w 5671892"/>
              <a:gd name="connsiteY13" fmla="*/ 4091727 h 7113804"/>
              <a:gd name="connsiteX14" fmla="*/ 5212124 w 5671892"/>
              <a:gd name="connsiteY14" fmla="*/ 4221357 h 7113804"/>
              <a:gd name="connsiteX15" fmla="*/ 5131106 w 5671892"/>
              <a:gd name="connsiteY15" fmla="*/ 4462098 h 7113804"/>
              <a:gd name="connsiteX16" fmla="*/ 4780031 w 5671892"/>
              <a:gd name="connsiteY16" fmla="*/ 4776914 h 7113804"/>
              <a:gd name="connsiteX17" fmla="*/ 4221910 w 5671892"/>
              <a:gd name="connsiteY17" fmla="*/ 4573210 h 7113804"/>
              <a:gd name="connsiteX18" fmla="*/ 3888838 w 5671892"/>
              <a:gd name="connsiteY18" fmla="*/ 4739877 h 7113804"/>
              <a:gd name="connsiteX19" fmla="*/ 3854104 w 5671892"/>
              <a:gd name="connsiteY19" fmla="*/ 5599396 h 7113804"/>
              <a:gd name="connsiteX20" fmla="*/ 4217381 w 5671892"/>
              <a:gd name="connsiteY20" fmla="*/ 7113804 h 7113804"/>
              <a:gd name="connsiteX21" fmla="*/ 2079436 w 5671892"/>
              <a:gd name="connsiteY21" fmla="*/ 7113803 h 7113804"/>
              <a:gd name="connsiteX22" fmla="*/ 2241979 w 5671892"/>
              <a:gd name="connsiteY22" fmla="*/ 5599396 h 7113804"/>
              <a:gd name="connsiteX23" fmla="*/ 2421522 w 5671892"/>
              <a:gd name="connsiteY23" fmla="*/ 4730618 h 7113804"/>
              <a:gd name="connsiteX24" fmla="*/ 2169468 w 5671892"/>
              <a:gd name="connsiteY24" fmla="*/ 3832466 h 7113804"/>
              <a:gd name="connsiteX25" fmla="*/ 1530330 w 5671892"/>
              <a:gd name="connsiteY25" fmla="*/ 5508399 h 7113804"/>
              <a:gd name="connsiteX26" fmla="*/ 1917413 w 5671892"/>
              <a:gd name="connsiteY26" fmla="*/ 3971356 h 7113804"/>
              <a:gd name="connsiteX27" fmla="*/ 0 w 5671892"/>
              <a:gd name="connsiteY27" fmla="*/ 5739881 h 7113804"/>
              <a:gd name="connsiteX28" fmla="*/ 927200 w 5671892"/>
              <a:gd name="connsiteY28" fmla="*/ 4295431 h 7113804"/>
              <a:gd name="connsiteX29" fmla="*/ 144031 w 5671892"/>
              <a:gd name="connsiteY29" fmla="*/ 5313954 h 7113804"/>
              <a:gd name="connsiteX30" fmla="*/ 837180 w 5671892"/>
              <a:gd name="connsiteY30" fmla="*/ 3721355 h 7113804"/>
              <a:gd name="connsiteX31" fmla="*/ 1323285 w 5671892"/>
              <a:gd name="connsiteY31" fmla="*/ 443564 h 7113804"/>
              <a:gd name="connsiteX32" fmla="*/ 2610563 w 5671892"/>
              <a:gd name="connsiteY32" fmla="*/ 138007 h 7113804"/>
              <a:gd name="connsiteX33" fmla="*/ 2637569 w 5671892"/>
              <a:gd name="connsiteY33" fmla="*/ 147266 h 7113804"/>
              <a:gd name="connsiteX34" fmla="*/ 2655573 w 5671892"/>
              <a:gd name="connsiteY34" fmla="*/ 147266 h 7113804"/>
              <a:gd name="connsiteX35" fmla="*/ 3386945 w 5671892"/>
              <a:gd name="connsiteY35" fmla="*/ 619 h 7113804"/>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599396 h 7128342"/>
              <a:gd name="connsiteX23" fmla="*/ 2421522 w 5671892"/>
              <a:gd name="connsiteY23" fmla="*/ 4730618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599396 h 7128342"/>
              <a:gd name="connsiteX23" fmla="*/ 2421522 w 5671892"/>
              <a:gd name="connsiteY23" fmla="*/ 4730618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861065 h 7128342"/>
              <a:gd name="connsiteX23" fmla="*/ 2421522 w 5671892"/>
              <a:gd name="connsiteY23" fmla="*/ 4730618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861065 h 7128342"/>
              <a:gd name="connsiteX23" fmla="*/ 2494241 w 5671892"/>
              <a:gd name="connsiteY23" fmla="*/ 4701544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241979 w 5671892"/>
              <a:gd name="connsiteY21" fmla="*/ 5861065 h 7128342"/>
              <a:gd name="connsiteX22" fmla="*/ 2494241 w 5671892"/>
              <a:gd name="connsiteY22" fmla="*/ 4701544 h 7128342"/>
              <a:gd name="connsiteX23" fmla="*/ 2169468 w 5671892"/>
              <a:gd name="connsiteY23" fmla="*/ 3832466 h 7128342"/>
              <a:gd name="connsiteX24" fmla="*/ 1530330 w 5671892"/>
              <a:gd name="connsiteY24" fmla="*/ 5508399 h 7128342"/>
              <a:gd name="connsiteX25" fmla="*/ 1917413 w 5671892"/>
              <a:gd name="connsiteY25" fmla="*/ 3971356 h 7128342"/>
              <a:gd name="connsiteX26" fmla="*/ 0 w 5671892"/>
              <a:gd name="connsiteY26" fmla="*/ 5739881 h 7128342"/>
              <a:gd name="connsiteX27" fmla="*/ 927200 w 5671892"/>
              <a:gd name="connsiteY27" fmla="*/ 4295431 h 7128342"/>
              <a:gd name="connsiteX28" fmla="*/ 144031 w 5671892"/>
              <a:gd name="connsiteY28" fmla="*/ 5313954 h 7128342"/>
              <a:gd name="connsiteX29" fmla="*/ 837180 w 5671892"/>
              <a:gd name="connsiteY29" fmla="*/ 3721355 h 7128342"/>
              <a:gd name="connsiteX30" fmla="*/ 1323285 w 5671892"/>
              <a:gd name="connsiteY30" fmla="*/ 443564 h 7128342"/>
              <a:gd name="connsiteX31" fmla="*/ 2610563 w 5671892"/>
              <a:gd name="connsiteY31" fmla="*/ 138007 h 7128342"/>
              <a:gd name="connsiteX32" fmla="*/ 2637569 w 5671892"/>
              <a:gd name="connsiteY32" fmla="*/ 147266 h 7128342"/>
              <a:gd name="connsiteX33" fmla="*/ 2655573 w 5671892"/>
              <a:gd name="connsiteY33" fmla="*/ 147266 h 7128342"/>
              <a:gd name="connsiteX34" fmla="*/ 3386945 w 5671892"/>
              <a:gd name="connsiteY34" fmla="*/ 619 h 7128342"/>
              <a:gd name="connsiteX0" fmla="*/ 3386945 w 5671892"/>
              <a:gd name="connsiteY0" fmla="*/ 619 h 6930641"/>
              <a:gd name="connsiteX1" fmla="*/ 4491969 w 5671892"/>
              <a:gd name="connsiteY1" fmla="*/ 221341 h 6930641"/>
              <a:gd name="connsiteX2" fmla="*/ 5032085 w 5671892"/>
              <a:gd name="connsiteY2" fmla="*/ 545416 h 6930641"/>
              <a:gd name="connsiteX3" fmla="*/ 5662221 w 5671892"/>
              <a:gd name="connsiteY3" fmla="*/ 2036163 h 6930641"/>
              <a:gd name="connsiteX4" fmla="*/ 5527192 w 5671892"/>
              <a:gd name="connsiteY4" fmla="*/ 1675050 h 6930641"/>
              <a:gd name="connsiteX5" fmla="*/ 5563199 w 5671892"/>
              <a:gd name="connsiteY5" fmla="*/ 2063941 h 6930641"/>
              <a:gd name="connsiteX6" fmla="*/ 5518190 w 5671892"/>
              <a:gd name="connsiteY6" fmla="*/ 1934311 h 6930641"/>
              <a:gd name="connsiteX7" fmla="*/ 5392163 w 5671892"/>
              <a:gd name="connsiteY7" fmla="*/ 2619498 h 6930641"/>
              <a:gd name="connsiteX8" fmla="*/ 5563199 w 5671892"/>
              <a:gd name="connsiteY8" fmla="*/ 3091723 h 6930641"/>
              <a:gd name="connsiteX9" fmla="*/ 5518190 w 5671892"/>
              <a:gd name="connsiteY9" fmla="*/ 3415798 h 6930641"/>
              <a:gd name="connsiteX10" fmla="*/ 5473180 w 5671892"/>
              <a:gd name="connsiteY10" fmla="*/ 3739873 h 6930641"/>
              <a:gd name="connsiteX11" fmla="*/ 5374159 w 5671892"/>
              <a:gd name="connsiteY11" fmla="*/ 3878763 h 6930641"/>
              <a:gd name="connsiteX12" fmla="*/ 5401165 w 5671892"/>
              <a:gd name="connsiteY12" fmla="*/ 3989874 h 6930641"/>
              <a:gd name="connsiteX13" fmla="*/ 5347153 w 5671892"/>
              <a:gd name="connsiteY13" fmla="*/ 4091727 h 6930641"/>
              <a:gd name="connsiteX14" fmla="*/ 5212124 w 5671892"/>
              <a:gd name="connsiteY14" fmla="*/ 4221357 h 6930641"/>
              <a:gd name="connsiteX15" fmla="*/ 5131106 w 5671892"/>
              <a:gd name="connsiteY15" fmla="*/ 4462098 h 6930641"/>
              <a:gd name="connsiteX16" fmla="*/ 4780031 w 5671892"/>
              <a:gd name="connsiteY16" fmla="*/ 4776914 h 6930641"/>
              <a:gd name="connsiteX17" fmla="*/ 4221910 w 5671892"/>
              <a:gd name="connsiteY17" fmla="*/ 4573210 h 6930641"/>
              <a:gd name="connsiteX18" fmla="*/ 3888838 w 5671892"/>
              <a:gd name="connsiteY18" fmla="*/ 4739877 h 6930641"/>
              <a:gd name="connsiteX19" fmla="*/ 3854104 w 5671892"/>
              <a:gd name="connsiteY19" fmla="*/ 5599396 h 6930641"/>
              <a:gd name="connsiteX20" fmla="*/ 4298831 w 5671892"/>
              <a:gd name="connsiteY20" fmla="*/ 6930641 h 6930641"/>
              <a:gd name="connsiteX21" fmla="*/ 2241979 w 5671892"/>
              <a:gd name="connsiteY21" fmla="*/ 5861065 h 6930641"/>
              <a:gd name="connsiteX22" fmla="*/ 2494241 w 5671892"/>
              <a:gd name="connsiteY22" fmla="*/ 4701544 h 6930641"/>
              <a:gd name="connsiteX23" fmla="*/ 2169468 w 5671892"/>
              <a:gd name="connsiteY23" fmla="*/ 3832466 h 6930641"/>
              <a:gd name="connsiteX24" fmla="*/ 1530330 w 5671892"/>
              <a:gd name="connsiteY24" fmla="*/ 5508399 h 6930641"/>
              <a:gd name="connsiteX25" fmla="*/ 1917413 w 5671892"/>
              <a:gd name="connsiteY25" fmla="*/ 3971356 h 6930641"/>
              <a:gd name="connsiteX26" fmla="*/ 0 w 5671892"/>
              <a:gd name="connsiteY26" fmla="*/ 5739881 h 6930641"/>
              <a:gd name="connsiteX27" fmla="*/ 927200 w 5671892"/>
              <a:gd name="connsiteY27" fmla="*/ 4295431 h 6930641"/>
              <a:gd name="connsiteX28" fmla="*/ 144031 w 5671892"/>
              <a:gd name="connsiteY28" fmla="*/ 5313954 h 6930641"/>
              <a:gd name="connsiteX29" fmla="*/ 837180 w 5671892"/>
              <a:gd name="connsiteY29" fmla="*/ 3721355 h 6930641"/>
              <a:gd name="connsiteX30" fmla="*/ 1323285 w 5671892"/>
              <a:gd name="connsiteY30" fmla="*/ 443564 h 6930641"/>
              <a:gd name="connsiteX31" fmla="*/ 2610563 w 5671892"/>
              <a:gd name="connsiteY31" fmla="*/ 138007 h 6930641"/>
              <a:gd name="connsiteX32" fmla="*/ 2637569 w 5671892"/>
              <a:gd name="connsiteY32" fmla="*/ 147266 h 6930641"/>
              <a:gd name="connsiteX33" fmla="*/ 2655573 w 5671892"/>
              <a:gd name="connsiteY33" fmla="*/ 147266 h 6930641"/>
              <a:gd name="connsiteX34" fmla="*/ 3386945 w 5671892"/>
              <a:gd name="connsiteY34" fmla="*/ 619 h 69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71892" h="6930641">
                <a:moveTo>
                  <a:pt x="3386945" y="619"/>
                </a:moveTo>
                <a:cubicBezTo>
                  <a:pt x="3792208" y="-8695"/>
                  <a:pt x="4182527" y="88238"/>
                  <a:pt x="4491969" y="221341"/>
                </a:cubicBezTo>
                <a:cubicBezTo>
                  <a:pt x="4681009" y="295415"/>
                  <a:pt x="4861048" y="397267"/>
                  <a:pt x="5032085" y="545416"/>
                </a:cubicBezTo>
                <a:cubicBezTo>
                  <a:pt x="5392163" y="878751"/>
                  <a:pt x="5734236" y="1388012"/>
                  <a:pt x="5662221" y="2036163"/>
                </a:cubicBezTo>
                <a:cubicBezTo>
                  <a:pt x="5680225" y="1860236"/>
                  <a:pt x="5599207" y="1767643"/>
                  <a:pt x="5527192" y="1675050"/>
                </a:cubicBezTo>
                <a:cubicBezTo>
                  <a:pt x="5599207" y="1767643"/>
                  <a:pt x="5545196" y="2008385"/>
                  <a:pt x="5563199" y="2063941"/>
                </a:cubicBezTo>
                <a:cubicBezTo>
                  <a:pt x="5563199" y="2091719"/>
                  <a:pt x="5545196" y="2008385"/>
                  <a:pt x="5518190" y="1934311"/>
                </a:cubicBezTo>
                <a:cubicBezTo>
                  <a:pt x="5491184" y="2286164"/>
                  <a:pt x="5374159" y="2471350"/>
                  <a:pt x="5392163" y="2619498"/>
                </a:cubicBezTo>
                <a:cubicBezTo>
                  <a:pt x="5410166" y="2869499"/>
                  <a:pt x="5482182" y="3008389"/>
                  <a:pt x="5563199" y="3091723"/>
                </a:cubicBezTo>
                <a:cubicBezTo>
                  <a:pt x="5716232" y="3239871"/>
                  <a:pt x="5671223" y="3378761"/>
                  <a:pt x="5518190" y="3415798"/>
                </a:cubicBezTo>
                <a:cubicBezTo>
                  <a:pt x="5374159" y="3452835"/>
                  <a:pt x="5455176" y="3600984"/>
                  <a:pt x="5473180" y="3739873"/>
                </a:cubicBezTo>
                <a:cubicBezTo>
                  <a:pt x="5482182" y="3823207"/>
                  <a:pt x="5428170" y="3832466"/>
                  <a:pt x="5374159" y="3878763"/>
                </a:cubicBezTo>
                <a:cubicBezTo>
                  <a:pt x="5401165" y="3915800"/>
                  <a:pt x="5401165" y="3943578"/>
                  <a:pt x="5401165" y="3989874"/>
                </a:cubicBezTo>
                <a:cubicBezTo>
                  <a:pt x="5401165" y="4026911"/>
                  <a:pt x="5383161" y="4054689"/>
                  <a:pt x="5347153" y="4091727"/>
                </a:cubicBezTo>
                <a:cubicBezTo>
                  <a:pt x="5293141" y="4165801"/>
                  <a:pt x="5230128" y="4184320"/>
                  <a:pt x="5212124" y="4221357"/>
                </a:cubicBezTo>
                <a:cubicBezTo>
                  <a:pt x="5194120" y="4276913"/>
                  <a:pt x="5131106" y="4369505"/>
                  <a:pt x="5131106" y="4462098"/>
                </a:cubicBezTo>
                <a:cubicBezTo>
                  <a:pt x="5131106" y="4619506"/>
                  <a:pt x="5005079" y="4776914"/>
                  <a:pt x="4780031" y="4776914"/>
                </a:cubicBezTo>
                <a:cubicBezTo>
                  <a:pt x="4672007" y="4776914"/>
                  <a:pt x="4473965" y="4656544"/>
                  <a:pt x="4221910" y="4573210"/>
                </a:cubicBezTo>
                <a:cubicBezTo>
                  <a:pt x="4113887" y="4536173"/>
                  <a:pt x="3933848" y="4684322"/>
                  <a:pt x="3888838" y="4739877"/>
                </a:cubicBezTo>
                <a:cubicBezTo>
                  <a:pt x="3818384" y="4840218"/>
                  <a:pt x="3785772" y="5234269"/>
                  <a:pt x="3854104" y="5599396"/>
                </a:cubicBezTo>
                <a:cubicBezTo>
                  <a:pt x="3922436" y="5964523"/>
                  <a:pt x="4168044" y="6416146"/>
                  <a:pt x="4298831" y="6930641"/>
                </a:cubicBezTo>
                <a:cubicBezTo>
                  <a:pt x="3582188" y="6508215"/>
                  <a:pt x="2958622" y="6283491"/>
                  <a:pt x="2241979" y="5861065"/>
                </a:cubicBezTo>
                <a:cubicBezTo>
                  <a:pt x="2311113" y="5459022"/>
                  <a:pt x="2506326" y="4996032"/>
                  <a:pt x="2494241" y="4701544"/>
                </a:cubicBezTo>
                <a:cubicBezTo>
                  <a:pt x="2620268" y="4118208"/>
                  <a:pt x="2385514" y="4045430"/>
                  <a:pt x="2169468" y="3832466"/>
                </a:cubicBezTo>
                <a:cubicBezTo>
                  <a:pt x="2070446" y="4276913"/>
                  <a:pt x="1944419" y="5230620"/>
                  <a:pt x="1530330" y="5508399"/>
                </a:cubicBezTo>
                <a:cubicBezTo>
                  <a:pt x="1674361" y="5212101"/>
                  <a:pt x="1944419" y="4600988"/>
                  <a:pt x="1917413" y="3971356"/>
                </a:cubicBezTo>
                <a:cubicBezTo>
                  <a:pt x="1755378" y="4841730"/>
                  <a:pt x="1593344" y="5452843"/>
                  <a:pt x="0" y="5739881"/>
                </a:cubicBezTo>
                <a:cubicBezTo>
                  <a:pt x="882190" y="5165805"/>
                  <a:pt x="864186" y="4471358"/>
                  <a:pt x="927200" y="4295431"/>
                </a:cubicBezTo>
                <a:cubicBezTo>
                  <a:pt x="720155" y="4906545"/>
                  <a:pt x="585126" y="5082471"/>
                  <a:pt x="144031" y="5313954"/>
                </a:cubicBezTo>
                <a:cubicBezTo>
                  <a:pt x="405087" y="5073212"/>
                  <a:pt x="720155" y="4841730"/>
                  <a:pt x="837180" y="3721355"/>
                </a:cubicBezTo>
                <a:cubicBezTo>
                  <a:pt x="963208" y="2610239"/>
                  <a:pt x="810175" y="850973"/>
                  <a:pt x="1323285" y="443564"/>
                </a:cubicBezTo>
                <a:cubicBezTo>
                  <a:pt x="1827394" y="26896"/>
                  <a:pt x="2277491" y="-56438"/>
                  <a:pt x="2610563" y="138007"/>
                </a:cubicBezTo>
                <a:cubicBezTo>
                  <a:pt x="2619565" y="147266"/>
                  <a:pt x="2628567" y="147266"/>
                  <a:pt x="2637569" y="147266"/>
                </a:cubicBezTo>
                <a:lnTo>
                  <a:pt x="2655573" y="147266"/>
                </a:lnTo>
                <a:cubicBezTo>
                  <a:pt x="2895249" y="50044"/>
                  <a:pt x="3143787" y="6207"/>
                  <a:pt x="3386945" y="6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5">
            <a:extLst>
              <a:ext uri="{FF2B5EF4-FFF2-40B4-BE49-F238E27FC236}">
                <a16:creationId xmlns:a16="http://schemas.microsoft.com/office/drawing/2014/main" id="{53317EB9-471B-4CBA-A207-0CD523EC78E7}"/>
              </a:ext>
            </a:extLst>
          </p:cNvPr>
          <p:cNvSpPr>
            <a:spLocks/>
          </p:cNvSpPr>
          <p:nvPr/>
        </p:nvSpPr>
        <p:spPr bwMode="auto">
          <a:xfrm flipH="1">
            <a:off x="-579850" y="567560"/>
            <a:ext cx="4343473" cy="5979238"/>
          </a:xfrm>
          <a:custGeom>
            <a:avLst/>
            <a:gdLst>
              <a:gd name="connsiteX0" fmla="*/ 3091084 w 6299413"/>
              <a:gd name="connsiteY0" fmla="*/ 67 h 6668809"/>
              <a:gd name="connsiteX1" fmla="*/ 2878915 w 6299413"/>
              <a:gd name="connsiteY1" fmla="*/ 9414 h 6668809"/>
              <a:gd name="connsiteX2" fmla="*/ 2467103 w 6299413"/>
              <a:gd name="connsiteY2" fmla="*/ 63455 h 6668809"/>
              <a:gd name="connsiteX3" fmla="*/ 1991260 w 6299413"/>
              <a:gd name="connsiteY3" fmla="*/ 167582 h 6668809"/>
              <a:gd name="connsiteX4" fmla="*/ 66543 w 6299413"/>
              <a:gd name="connsiteY4" fmla="*/ 1555508 h 6668809"/>
              <a:gd name="connsiteX5" fmla="*/ 534853 w 6299413"/>
              <a:gd name="connsiteY5" fmla="*/ 1152179 h 6668809"/>
              <a:gd name="connsiteX6" fmla="*/ 0 w 6299413"/>
              <a:gd name="connsiteY6" fmla="*/ 1924567 h 6668809"/>
              <a:gd name="connsiteX7" fmla="*/ 583818 w 6299413"/>
              <a:gd name="connsiteY7" fmla="*/ 1469833 h 6668809"/>
              <a:gd name="connsiteX8" fmla="*/ 518531 w 6299413"/>
              <a:gd name="connsiteY8" fmla="*/ 2820853 h 6668809"/>
              <a:gd name="connsiteX9" fmla="*/ 534853 w 6299413"/>
              <a:gd name="connsiteY9" fmla="*/ 3611694 h 6668809"/>
              <a:gd name="connsiteX10" fmla="*/ 468310 w 6299413"/>
              <a:gd name="connsiteY10" fmla="*/ 4349812 h 6668809"/>
              <a:gd name="connsiteX11" fmla="*/ 468310 w 6299413"/>
              <a:gd name="connsiteY11" fmla="*/ 4754459 h 6668809"/>
              <a:gd name="connsiteX12" fmla="*/ 685516 w 6299413"/>
              <a:gd name="connsiteY12" fmla="*/ 5018072 h 6668809"/>
              <a:gd name="connsiteX13" fmla="*/ 602651 w 6299413"/>
              <a:gd name="connsiteY13" fmla="*/ 5281686 h 6668809"/>
              <a:gd name="connsiteX14" fmla="*/ 753314 w 6299413"/>
              <a:gd name="connsiteY14" fmla="*/ 5686333 h 6668809"/>
              <a:gd name="connsiteX15" fmla="*/ 1137504 w 6299413"/>
              <a:gd name="connsiteY15" fmla="*/ 6230695 h 6668809"/>
              <a:gd name="connsiteX16" fmla="*/ 2460826 w 6299413"/>
              <a:gd name="connsiteY16" fmla="*/ 6230695 h 6668809"/>
              <a:gd name="connsiteX17" fmla="*/ 2587891 w 6299413"/>
              <a:gd name="connsiteY17" fmla="*/ 6668106 h 6668809"/>
              <a:gd name="connsiteX18" fmla="*/ 3257742 w 6299413"/>
              <a:gd name="connsiteY18" fmla="*/ 6668809 h 6668809"/>
              <a:gd name="connsiteX19" fmla="*/ 5079165 w 6299413"/>
              <a:gd name="connsiteY19" fmla="*/ 6668106 h 6668809"/>
              <a:gd name="connsiteX20" fmla="*/ 4921652 w 6299413"/>
              <a:gd name="connsiteY20" fmla="*/ 6177972 h 6668809"/>
              <a:gd name="connsiteX21" fmla="*/ 4988194 w 6299413"/>
              <a:gd name="connsiteY21" fmla="*/ 5228963 h 6668809"/>
              <a:gd name="connsiteX22" fmla="*/ 6293939 w 6299413"/>
              <a:gd name="connsiteY22" fmla="*/ 2715407 h 6668809"/>
              <a:gd name="connsiteX23" fmla="*/ 6293939 w 6299413"/>
              <a:gd name="connsiteY23" fmla="*/ 2559875 h 6668809"/>
              <a:gd name="connsiteX24" fmla="*/ 6298961 w 6299413"/>
              <a:gd name="connsiteY24" fmla="*/ 2462338 h 6668809"/>
              <a:gd name="connsiteX25" fmla="*/ 5976291 w 6299413"/>
              <a:gd name="connsiteY25" fmla="*/ 1274759 h 6668809"/>
              <a:gd name="connsiteX26" fmla="*/ 6025257 w 6299413"/>
              <a:gd name="connsiteY26" fmla="*/ 1584505 h 6668809"/>
              <a:gd name="connsiteX27" fmla="*/ 3091084 w 6299413"/>
              <a:gd name="connsiteY27" fmla="*/ 67 h 6668809"/>
              <a:gd name="connsiteX0" fmla="*/ 3091084 w 6299413"/>
              <a:gd name="connsiteY0" fmla="*/ 67 h 8671793"/>
              <a:gd name="connsiteX1" fmla="*/ 2878915 w 6299413"/>
              <a:gd name="connsiteY1" fmla="*/ 9414 h 8671793"/>
              <a:gd name="connsiteX2" fmla="*/ 2467103 w 6299413"/>
              <a:gd name="connsiteY2" fmla="*/ 63455 h 8671793"/>
              <a:gd name="connsiteX3" fmla="*/ 1991260 w 6299413"/>
              <a:gd name="connsiteY3" fmla="*/ 167582 h 8671793"/>
              <a:gd name="connsiteX4" fmla="*/ 66543 w 6299413"/>
              <a:gd name="connsiteY4" fmla="*/ 1555508 h 8671793"/>
              <a:gd name="connsiteX5" fmla="*/ 534853 w 6299413"/>
              <a:gd name="connsiteY5" fmla="*/ 1152179 h 8671793"/>
              <a:gd name="connsiteX6" fmla="*/ 0 w 6299413"/>
              <a:gd name="connsiteY6" fmla="*/ 1924567 h 8671793"/>
              <a:gd name="connsiteX7" fmla="*/ 583818 w 6299413"/>
              <a:gd name="connsiteY7" fmla="*/ 1469833 h 8671793"/>
              <a:gd name="connsiteX8" fmla="*/ 518531 w 6299413"/>
              <a:gd name="connsiteY8" fmla="*/ 2820853 h 8671793"/>
              <a:gd name="connsiteX9" fmla="*/ 534853 w 6299413"/>
              <a:gd name="connsiteY9" fmla="*/ 3611694 h 8671793"/>
              <a:gd name="connsiteX10" fmla="*/ 468310 w 6299413"/>
              <a:gd name="connsiteY10" fmla="*/ 4349812 h 8671793"/>
              <a:gd name="connsiteX11" fmla="*/ 468310 w 6299413"/>
              <a:gd name="connsiteY11" fmla="*/ 4754459 h 8671793"/>
              <a:gd name="connsiteX12" fmla="*/ 685516 w 6299413"/>
              <a:gd name="connsiteY12" fmla="*/ 5018072 h 8671793"/>
              <a:gd name="connsiteX13" fmla="*/ 602651 w 6299413"/>
              <a:gd name="connsiteY13" fmla="*/ 5281686 h 8671793"/>
              <a:gd name="connsiteX14" fmla="*/ 753314 w 6299413"/>
              <a:gd name="connsiteY14" fmla="*/ 5686333 h 8671793"/>
              <a:gd name="connsiteX15" fmla="*/ 1137504 w 6299413"/>
              <a:gd name="connsiteY15" fmla="*/ 6230695 h 8671793"/>
              <a:gd name="connsiteX16" fmla="*/ 2460826 w 6299413"/>
              <a:gd name="connsiteY16" fmla="*/ 6230695 h 8671793"/>
              <a:gd name="connsiteX17" fmla="*/ 2587891 w 6299413"/>
              <a:gd name="connsiteY17" fmla="*/ 6668106 h 8671793"/>
              <a:gd name="connsiteX18" fmla="*/ 2149709 w 6299413"/>
              <a:gd name="connsiteY18" fmla="*/ 8671793 h 8671793"/>
              <a:gd name="connsiteX19" fmla="*/ 5079165 w 6299413"/>
              <a:gd name="connsiteY19" fmla="*/ 6668106 h 8671793"/>
              <a:gd name="connsiteX20" fmla="*/ 4921652 w 6299413"/>
              <a:gd name="connsiteY20" fmla="*/ 6177972 h 8671793"/>
              <a:gd name="connsiteX21" fmla="*/ 4988194 w 6299413"/>
              <a:gd name="connsiteY21" fmla="*/ 5228963 h 8671793"/>
              <a:gd name="connsiteX22" fmla="*/ 6293939 w 6299413"/>
              <a:gd name="connsiteY22" fmla="*/ 2715407 h 8671793"/>
              <a:gd name="connsiteX23" fmla="*/ 6293939 w 6299413"/>
              <a:gd name="connsiteY23" fmla="*/ 2559875 h 8671793"/>
              <a:gd name="connsiteX24" fmla="*/ 6298961 w 6299413"/>
              <a:gd name="connsiteY24" fmla="*/ 2462338 h 8671793"/>
              <a:gd name="connsiteX25" fmla="*/ 5976291 w 6299413"/>
              <a:gd name="connsiteY25" fmla="*/ 1274759 h 8671793"/>
              <a:gd name="connsiteX26" fmla="*/ 6025257 w 6299413"/>
              <a:gd name="connsiteY26" fmla="*/ 1584505 h 8671793"/>
              <a:gd name="connsiteX27" fmla="*/ 3091084 w 6299413"/>
              <a:gd name="connsiteY27" fmla="*/ 67 h 8671793"/>
              <a:gd name="connsiteX0" fmla="*/ 3091084 w 6299413"/>
              <a:gd name="connsiteY0" fmla="*/ 67 h 8671793"/>
              <a:gd name="connsiteX1" fmla="*/ 2878915 w 6299413"/>
              <a:gd name="connsiteY1" fmla="*/ 9414 h 8671793"/>
              <a:gd name="connsiteX2" fmla="*/ 2467103 w 6299413"/>
              <a:gd name="connsiteY2" fmla="*/ 63455 h 8671793"/>
              <a:gd name="connsiteX3" fmla="*/ 1991260 w 6299413"/>
              <a:gd name="connsiteY3" fmla="*/ 167582 h 8671793"/>
              <a:gd name="connsiteX4" fmla="*/ 66543 w 6299413"/>
              <a:gd name="connsiteY4" fmla="*/ 1555508 h 8671793"/>
              <a:gd name="connsiteX5" fmla="*/ 534853 w 6299413"/>
              <a:gd name="connsiteY5" fmla="*/ 1152179 h 8671793"/>
              <a:gd name="connsiteX6" fmla="*/ 0 w 6299413"/>
              <a:gd name="connsiteY6" fmla="*/ 1924567 h 8671793"/>
              <a:gd name="connsiteX7" fmla="*/ 583818 w 6299413"/>
              <a:gd name="connsiteY7" fmla="*/ 1469833 h 8671793"/>
              <a:gd name="connsiteX8" fmla="*/ 518531 w 6299413"/>
              <a:gd name="connsiteY8" fmla="*/ 2820853 h 8671793"/>
              <a:gd name="connsiteX9" fmla="*/ 534853 w 6299413"/>
              <a:gd name="connsiteY9" fmla="*/ 3611694 h 8671793"/>
              <a:gd name="connsiteX10" fmla="*/ 468310 w 6299413"/>
              <a:gd name="connsiteY10" fmla="*/ 4349812 h 8671793"/>
              <a:gd name="connsiteX11" fmla="*/ 468310 w 6299413"/>
              <a:gd name="connsiteY11" fmla="*/ 4754459 h 8671793"/>
              <a:gd name="connsiteX12" fmla="*/ 685516 w 6299413"/>
              <a:gd name="connsiteY12" fmla="*/ 5018072 h 8671793"/>
              <a:gd name="connsiteX13" fmla="*/ 602651 w 6299413"/>
              <a:gd name="connsiteY13" fmla="*/ 5281686 h 8671793"/>
              <a:gd name="connsiteX14" fmla="*/ 753314 w 6299413"/>
              <a:gd name="connsiteY14" fmla="*/ 5686333 h 8671793"/>
              <a:gd name="connsiteX15" fmla="*/ 1137504 w 6299413"/>
              <a:gd name="connsiteY15" fmla="*/ 6230695 h 8671793"/>
              <a:gd name="connsiteX16" fmla="*/ 2460826 w 6299413"/>
              <a:gd name="connsiteY16" fmla="*/ 6230695 h 8671793"/>
              <a:gd name="connsiteX17" fmla="*/ 2587891 w 6299413"/>
              <a:gd name="connsiteY17" fmla="*/ 6668106 h 8671793"/>
              <a:gd name="connsiteX18" fmla="*/ 2149709 w 6299413"/>
              <a:gd name="connsiteY18" fmla="*/ 8671793 h 8671793"/>
              <a:gd name="connsiteX19" fmla="*/ 5079165 w 6299413"/>
              <a:gd name="connsiteY19" fmla="*/ 6668106 h 8671793"/>
              <a:gd name="connsiteX20" fmla="*/ 4921652 w 6299413"/>
              <a:gd name="connsiteY20" fmla="*/ 6177972 h 8671793"/>
              <a:gd name="connsiteX21" fmla="*/ 4988194 w 6299413"/>
              <a:gd name="connsiteY21" fmla="*/ 5228963 h 8671793"/>
              <a:gd name="connsiteX22" fmla="*/ 6293939 w 6299413"/>
              <a:gd name="connsiteY22" fmla="*/ 2715407 h 8671793"/>
              <a:gd name="connsiteX23" fmla="*/ 6293939 w 6299413"/>
              <a:gd name="connsiteY23" fmla="*/ 2559875 h 8671793"/>
              <a:gd name="connsiteX24" fmla="*/ 6298961 w 6299413"/>
              <a:gd name="connsiteY24" fmla="*/ 2462338 h 8671793"/>
              <a:gd name="connsiteX25" fmla="*/ 5976291 w 6299413"/>
              <a:gd name="connsiteY25" fmla="*/ 1274759 h 8671793"/>
              <a:gd name="connsiteX26" fmla="*/ 6025257 w 6299413"/>
              <a:gd name="connsiteY26" fmla="*/ 1584505 h 8671793"/>
              <a:gd name="connsiteX27" fmla="*/ 3091084 w 6299413"/>
              <a:gd name="connsiteY27" fmla="*/ 67 h 867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99413" h="8671793">
                <a:moveTo>
                  <a:pt x="3091084" y="67"/>
                </a:moveTo>
                <a:cubicBezTo>
                  <a:pt x="3019259" y="548"/>
                  <a:pt x="2948440" y="3647"/>
                  <a:pt x="2878915" y="9414"/>
                </a:cubicBezTo>
                <a:cubicBezTo>
                  <a:pt x="2747085" y="19958"/>
                  <a:pt x="2608978" y="38411"/>
                  <a:pt x="2467103" y="63455"/>
                </a:cubicBezTo>
                <a:cubicBezTo>
                  <a:pt x="2182100" y="109587"/>
                  <a:pt x="1991260" y="167582"/>
                  <a:pt x="1991260" y="167582"/>
                </a:cubicBezTo>
                <a:cubicBezTo>
                  <a:pt x="1155082" y="378473"/>
                  <a:pt x="267426" y="941288"/>
                  <a:pt x="66543" y="1555508"/>
                </a:cubicBezTo>
                <a:cubicBezTo>
                  <a:pt x="66607" y="1555429"/>
                  <a:pt x="283785" y="1291873"/>
                  <a:pt x="534853" y="1152179"/>
                </a:cubicBezTo>
                <a:cubicBezTo>
                  <a:pt x="200884" y="1485650"/>
                  <a:pt x="100442" y="1626683"/>
                  <a:pt x="0" y="1924567"/>
                </a:cubicBezTo>
                <a:cubicBezTo>
                  <a:pt x="8" y="1924557"/>
                  <a:pt x="254876" y="1626681"/>
                  <a:pt x="583818" y="1469833"/>
                </a:cubicBezTo>
                <a:cubicBezTo>
                  <a:pt x="396745" y="1888979"/>
                  <a:pt x="323925" y="2342394"/>
                  <a:pt x="518531" y="2820853"/>
                </a:cubicBezTo>
                <a:cubicBezTo>
                  <a:pt x="645339" y="3134553"/>
                  <a:pt x="753314" y="3383668"/>
                  <a:pt x="534853" y="3611694"/>
                </a:cubicBezTo>
                <a:cubicBezTo>
                  <a:pt x="317647" y="3841038"/>
                  <a:pt x="32644" y="4086198"/>
                  <a:pt x="468310" y="4349812"/>
                </a:cubicBezTo>
                <a:cubicBezTo>
                  <a:pt x="568752" y="4473710"/>
                  <a:pt x="434411" y="4701736"/>
                  <a:pt x="468310" y="4754459"/>
                </a:cubicBezTo>
                <a:cubicBezTo>
                  <a:pt x="502209" y="4807182"/>
                  <a:pt x="568752" y="4948215"/>
                  <a:pt x="685516" y="5018072"/>
                </a:cubicBezTo>
                <a:cubicBezTo>
                  <a:pt x="602651" y="5159106"/>
                  <a:pt x="534853" y="5193375"/>
                  <a:pt x="602651" y="5281686"/>
                </a:cubicBezTo>
                <a:cubicBezTo>
                  <a:pt x="669194" y="5369997"/>
                  <a:pt x="769636" y="5492577"/>
                  <a:pt x="753314" y="5686333"/>
                </a:cubicBezTo>
                <a:cubicBezTo>
                  <a:pt x="735737" y="5878771"/>
                  <a:pt x="819857" y="6125249"/>
                  <a:pt x="1137504" y="6230695"/>
                </a:cubicBezTo>
                <a:cubicBezTo>
                  <a:pt x="1456407" y="6336140"/>
                  <a:pt x="2226043" y="6319005"/>
                  <a:pt x="2460826" y="6230695"/>
                </a:cubicBezTo>
                <a:cubicBezTo>
                  <a:pt x="2498974" y="6400599"/>
                  <a:pt x="2544574" y="6548155"/>
                  <a:pt x="2587891" y="6668106"/>
                </a:cubicBezTo>
                <a:cubicBezTo>
                  <a:pt x="2441830" y="7336002"/>
                  <a:pt x="2189228" y="7577731"/>
                  <a:pt x="2149709" y="8671793"/>
                </a:cubicBezTo>
                <a:lnTo>
                  <a:pt x="5079165" y="6668106"/>
                </a:lnTo>
                <a:cubicBezTo>
                  <a:pt x="4987158" y="6488258"/>
                  <a:pt x="4925563" y="6316954"/>
                  <a:pt x="4921652" y="6177972"/>
                </a:cubicBezTo>
                <a:cubicBezTo>
                  <a:pt x="4904074" y="5598022"/>
                  <a:pt x="4937973" y="5228963"/>
                  <a:pt x="4988194" y="5228963"/>
                </a:cubicBezTo>
                <a:cubicBezTo>
                  <a:pt x="5038415" y="5228963"/>
                  <a:pt x="6227396" y="4490845"/>
                  <a:pt x="6293939" y="2715407"/>
                </a:cubicBezTo>
                <a:cubicBezTo>
                  <a:pt x="6295194" y="2662685"/>
                  <a:pt x="6295194" y="2611280"/>
                  <a:pt x="6293939" y="2559875"/>
                </a:cubicBezTo>
                <a:cubicBezTo>
                  <a:pt x="6298961" y="2525606"/>
                  <a:pt x="6300216" y="2492654"/>
                  <a:pt x="6298961" y="2462338"/>
                </a:cubicBezTo>
                <a:cubicBezTo>
                  <a:pt x="6271339" y="1867890"/>
                  <a:pt x="6126954" y="1521238"/>
                  <a:pt x="5976291" y="1274759"/>
                </a:cubicBezTo>
                <a:cubicBezTo>
                  <a:pt x="5976291" y="1274759"/>
                  <a:pt x="6024001" y="1444790"/>
                  <a:pt x="6025257" y="1584505"/>
                </a:cubicBezTo>
                <a:cubicBezTo>
                  <a:pt x="5472042" y="574947"/>
                  <a:pt x="4168455" y="-7139"/>
                  <a:pt x="3091084" y="6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F89E4A1B-62FA-4E79-AFB9-A03C39897A98}"/>
              </a:ext>
            </a:extLst>
          </p:cNvPr>
          <p:cNvGrpSpPr/>
          <p:nvPr/>
        </p:nvGrpSpPr>
        <p:grpSpPr>
          <a:xfrm flipH="1">
            <a:off x="-1548619" y="2853849"/>
            <a:ext cx="9787997" cy="3625188"/>
            <a:chOff x="789712" y="-568761"/>
            <a:chExt cx="18599503" cy="6565025"/>
          </a:xfrm>
        </p:grpSpPr>
        <p:grpSp>
          <p:nvGrpSpPr>
            <p:cNvPr id="24" name="Group 23">
              <a:extLst>
                <a:ext uri="{FF2B5EF4-FFF2-40B4-BE49-F238E27FC236}">
                  <a16:creationId xmlns:a16="http://schemas.microsoft.com/office/drawing/2014/main" id="{8DD80E4E-9234-437E-9B85-C6174A6BBFDD}"/>
                </a:ext>
              </a:extLst>
            </p:cNvPr>
            <p:cNvGrpSpPr/>
            <p:nvPr/>
          </p:nvGrpSpPr>
          <p:grpSpPr>
            <a:xfrm>
              <a:off x="789712" y="-568761"/>
              <a:ext cx="18599503" cy="6565025"/>
              <a:chOff x="789712" y="-568761"/>
              <a:chExt cx="18599503" cy="6565025"/>
            </a:xfrm>
          </p:grpSpPr>
          <p:sp>
            <p:nvSpPr>
              <p:cNvPr id="26" name="Rounded Rectangular Callout 1">
                <a:extLst>
                  <a:ext uri="{FF2B5EF4-FFF2-40B4-BE49-F238E27FC236}">
                    <a16:creationId xmlns:a16="http://schemas.microsoft.com/office/drawing/2014/main" id="{96C27544-7601-4016-A9D2-2982EA3C0742}"/>
                  </a:ext>
                </a:extLst>
              </p:cNvPr>
              <p:cNvSpPr/>
              <p:nvPr/>
            </p:nvSpPr>
            <p:spPr>
              <a:xfrm>
                <a:off x="789712" y="727396"/>
                <a:ext cx="7321976" cy="5268868"/>
              </a:xfrm>
              <a:prstGeom prst="wedgeRoundRectCallout">
                <a:avLst>
                  <a:gd name="adj1" fmla="val 73748"/>
                  <a:gd name="adj2" fmla="val -33092"/>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7050314-0BBE-468D-9236-61E5142AFB18}"/>
                  </a:ext>
                </a:extLst>
              </p:cNvPr>
              <p:cNvSpPr/>
              <p:nvPr/>
            </p:nvSpPr>
            <p:spPr>
              <a:xfrm>
                <a:off x="9810496" y="-568761"/>
                <a:ext cx="9578719" cy="414749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9A7414AF-3FD0-434C-BBB4-B3C9BF4F979B}"/>
                </a:ext>
              </a:extLst>
            </p:cNvPr>
            <p:cNvSpPr txBox="1"/>
            <p:nvPr/>
          </p:nvSpPr>
          <p:spPr>
            <a:xfrm>
              <a:off x="1038913" y="1106164"/>
              <a:ext cx="6823576" cy="4613334"/>
            </a:xfrm>
            <a:prstGeom prst="rect">
              <a:avLst/>
            </a:prstGeom>
            <a:noFill/>
          </p:spPr>
          <p:txBody>
            <a:bodyPr wrap="square" lIns="0" tIns="0" rIns="0" bIns="0" rtlCol="0" anchor="ctr" anchorCtr="0">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Calibri" charset="0"/>
                  <a:cs typeface="Calibri" charset="0"/>
                </a:rPr>
                <a:t>This means that some behaviors that were already rated for impairing functioning in an environment will also be rated here for impairing relationships.</a:t>
              </a:r>
            </a:p>
          </p:txBody>
        </p:sp>
      </p:grpSp>
    </p:spTree>
    <p:extLst>
      <p:ext uri="{BB962C8B-B14F-4D97-AF65-F5344CB8AC3E}">
        <p14:creationId xmlns:p14="http://schemas.microsoft.com/office/powerpoint/2010/main" val="23939281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Detached and Unrelatable Behaviors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spcAft>
                          <a:spcPts val="1200"/>
                        </a:spcAft>
                        <a:buFont typeface="+mj-lt"/>
                        <a:buNone/>
                      </a:pPr>
                      <a:r>
                        <a:rPr lang="en-US">
                          <a:solidFill>
                            <a:srgbClr val="92D050"/>
                          </a:solidFill>
                        </a:rPr>
                        <a:t>080 </a:t>
                      </a:r>
                      <a:r>
                        <a:rPr lang="en-US">
                          <a:solidFill>
                            <a:schemeClr val="bg1"/>
                          </a:solidFill>
                        </a:rPr>
                        <a:t>Consistently bizarre or inappropriate - others avoid because of extremely unpredictable or odd behavior</a:t>
                      </a:r>
                    </a:p>
                    <a:p>
                      <a:pPr marL="91440" indent="0" algn="ctr">
                        <a:spcAft>
                          <a:spcPts val="1200"/>
                        </a:spcAft>
                        <a:buFont typeface="+mj-lt"/>
                        <a:buNone/>
                      </a:pPr>
                      <a:r>
                        <a:rPr lang="en-US">
                          <a:solidFill>
                            <a:srgbClr val="92D050"/>
                          </a:solidFill>
                        </a:rPr>
                        <a:t>084</a:t>
                      </a:r>
                      <a:r>
                        <a:rPr lang="en-US">
                          <a:solidFill>
                            <a:schemeClr val="bg1"/>
                          </a:solidFill>
                        </a:rPr>
                        <a:t>  No age-appropriate peer interactions due to deficit in ability to relate to others</a:t>
                      </a:r>
                    </a:p>
                    <a:p>
                      <a:pPr marL="91440" marR="0" lvl="0" indent="0" algn="ctr" defTabSz="914241" rtl="0" eaLnBrk="1" fontAlgn="auto" latinLnBrk="0" hangingPunct="1">
                        <a:lnSpc>
                          <a:spcPct val="100000"/>
                        </a:lnSpc>
                        <a:spcBef>
                          <a:spcPts val="0"/>
                        </a:spcBef>
                        <a:spcAft>
                          <a:spcPts val="1200"/>
                        </a:spcAft>
                        <a:buClrTx/>
                        <a:buSzTx/>
                        <a:buFont typeface="+mj-lt"/>
                        <a:buNone/>
                        <a:tabLst/>
                        <a:defRPr/>
                      </a:pPr>
                      <a:r>
                        <a:rPr lang="en-US">
                          <a:solidFill>
                            <a:srgbClr val="92D050"/>
                          </a:solidFill>
                        </a:rPr>
                        <a:t>084</a:t>
                      </a:r>
                      <a:r>
                        <a:rPr lang="en-US">
                          <a:solidFill>
                            <a:schemeClr val="bg1"/>
                          </a:solidFill>
                        </a:rPr>
                        <a:t>  Always plays alone</a:t>
                      </a:r>
                    </a:p>
                    <a:p>
                      <a:pPr marL="91440" marR="0" lvl="0" indent="0" algn="ctr" defTabSz="914241" rtl="0" eaLnBrk="1" fontAlgn="auto" latinLnBrk="0" hangingPunct="1">
                        <a:lnSpc>
                          <a:spcPct val="100000"/>
                        </a:lnSpc>
                        <a:spcBef>
                          <a:spcPts val="0"/>
                        </a:spcBef>
                        <a:spcAft>
                          <a:spcPts val="1200"/>
                        </a:spcAft>
                        <a:buClrTx/>
                        <a:buSzTx/>
                        <a:buFont typeface="+mj-lt"/>
                        <a:buNone/>
                        <a:tabLst/>
                        <a:defRPr/>
                      </a:pPr>
                      <a:r>
                        <a:rPr kumimoji="0" lang="en-US" sz="1900" b="0" i="0" u="none" strike="noStrike" kern="1200" cap="none" spc="0" normalizeH="0" baseline="0" noProof="0">
                          <a:ln>
                            <a:noFill/>
                          </a:ln>
                          <a:solidFill>
                            <a:srgbClr val="92D050"/>
                          </a:solidFill>
                          <a:effectLst/>
                          <a:uLnTx/>
                          <a:uFillTx/>
                          <a:latin typeface="+mn-lt"/>
                          <a:ea typeface="+mn-ea"/>
                          <a:cs typeface="+mn-cs"/>
                        </a:rPr>
                        <a:t>084</a:t>
                      </a:r>
                      <a:r>
                        <a:rPr kumimoji="0" lang="en-US" sz="1900" b="0" i="0" u="none" strike="noStrike" kern="1200" cap="none" spc="0" normalizeH="0" baseline="0" noProof="0">
                          <a:ln>
                            <a:noFill/>
                          </a:ln>
                          <a:solidFill>
                            <a:prstClr val="white"/>
                          </a:solidFill>
                          <a:effectLst/>
                          <a:uLnTx/>
                          <a:uFillTx/>
                          <a:latin typeface="+mn-lt"/>
                          <a:ea typeface="+mn-ea"/>
                          <a:cs typeface="+mn-cs"/>
                        </a:rPr>
                        <a:t>  Avoids interacting with other children</a:t>
                      </a:r>
                    </a:p>
                    <a:p>
                      <a:pPr marL="91440" marR="0" lvl="0" indent="0" algn="ctr" defTabSz="914241" rtl="0" eaLnBrk="1" fontAlgn="auto" latinLnBrk="0" hangingPunct="1">
                        <a:lnSpc>
                          <a:spcPct val="100000"/>
                        </a:lnSpc>
                        <a:spcBef>
                          <a:spcPts val="0"/>
                        </a:spcBef>
                        <a:spcAft>
                          <a:spcPts val="0"/>
                        </a:spcAft>
                        <a:buClrTx/>
                        <a:buSzTx/>
                        <a:buFont typeface="+mj-lt"/>
                        <a:buNone/>
                        <a:tabLst/>
                        <a:defRPr/>
                      </a:pPr>
                      <a:endParaRPr kumimoji="0" lang="en-US" sz="1900" b="0" i="0" u="none" strike="noStrike" kern="1200" cap="none" spc="0" normalizeH="0" baseline="0" noProof="0">
                        <a:ln>
                          <a:noFill/>
                        </a:ln>
                        <a:solidFill>
                          <a:prstClr val="white"/>
                        </a:solidFill>
                        <a:effectLst/>
                        <a:uLnTx/>
                        <a:uFillTx/>
                        <a:latin typeface="+mn-lt"/>
                        <a:ea typeface="+mn-ea"/>
                        <a:cs typeface="+mn-cs"/>
                      </a:endParaRP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093 </a:t>
                      </a:r>
                      <a:r>
                        <a:rPr lang="en-US"/>
                        <a:t> </a:t>
                      </a:r>
                      <a:r>
                        <a:rPr lang="en-US">
                          <a:solidFill>
                            <a:schemeClr val="bg1"/>
                          </a:solidFill>
                        </a:rPr>
                        <a:t>Prefers to be alone or play alone even when there are opportunities for peer play (atypical for age)</a:t>
                      </a:r>
                    </a:p>
                    <a:p>
                      <a:pPr marL="91440" algn="ctr"/>
                      <a:endParaRPr lang="en-US">
                        <a:solidFill>
                          <a:schemeClr val="bg1"/>
                        </a:solidFill>
                      </a:endParaRPr>
                    </a:p>
                    <a:p>
                      <a:pPr marL="91440" algn="ctr"/>
                      <a:endParaRPr lang="en-US">
                        <a:solidFill>
                          <a:schemeClr val="bg1"/>
                        </a:solidFill>
                      </a:endParaRPr>
                    </a:p>
                  </a:txBody>
                  <a:tcPr/>
                </a:tc>
                <a:tc>
                  <a:txBody>
                    <a:bodyPr/>
                    <a:lstStyle/>
                    <a:p>
                      <a:pPr marL="91440" algn="ctr"/>
                      <a:r>
                        <a:rPr lang="en-US">
                          <a:solidFill>
                            <a:srgbClr val="92D050"/>
                          </a:solidFill>
                        </a:rPr>
                        <a:t>106</a:t>
                      </a:r>
                      <a:r>
                        <a:rPr lang="en-US">
                          <a:solidFill>
                            <a:schemeClr val="bg1"/>
                          </a:solidFill>
                        </a:rPr>
                        <a:t> Does not engage in typical recreation activities because ignored or rejected by peers</a:t>
                      </a:r>
                    </a:p>
                    <a:p>
                      <a:pPr marL="91440" algn="ctr"/>
                      <a:endParaRPr lang="en-US">
                        <a:solidFill>
                          <a:schemeClr val="bg1"/>
                        </a:solidFill>
                      </a:endParaRPr>
                    </a:p>
                    <a:p>
                      <a:pPr marL="91440" algn="ctr"/>
                      <a:r>
                        <a:rPr lang="en-US">
                          <a:solidFill>
                            <a:srgbClr val="92D050"/>
                          </a:solidFill>
                        </a:rPr>
                        <a:t>107</a:t>
                      </a:r>
                      <a:r>
                        <a:rPr lang="en-US">
                          <a:solidFill>
                            <a:schemeClr val="bg1"/>
                          </a:solidFill>
                        </a:rPr>
                        <a:t> Does not engage in typical recreation activities because overly timid or withdrawn</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20" name="Picture 19">
            <a:extLst>
              <a:ext uri="{FF2B5EF4-FFF2-40B4-BE49-F238E27FC236}">
                <a16:creationId xmlns:a16="http://schemas.microsoft.com/office/drawing/2014/main" id="{05CF6341-340F-4E5E-8815-C0A9F290A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491947" y="5160649"/>
            <a:ext cx="1418192" cy="1795147"/>
          </a:xfrm>
          <a:prstGeom prst="rect">
            <a:avLst/>
          </a:prstGeom>
        </p:spPr>
      </p:pic>
      <p:pic>
        <p:nvPicPr>
          <p:cNvPr id="24" name="Picture 23">
            <a:extLst>
              <a:ext uri="{FF2B5EF4-FFF2-40B4-BE49-F238E27FC236}">
                <a16:creationId xmlns:a16="http://schemas.microsoft.com/office/drawing/2014/main" id="{5E02D88F-06C5-47C6-BE2B-034734E0B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663" y="4737491"/>
            <a:ext cx="2120509" cy="2120509"/>
          </a:xfrm>
          <a:prstGeom prst="rect">
            <a:avLst/>
          </a:prstGeom>
        </p:spPr>
      </p:pic>
      <p:pic>
        <p:nvPicPr>
          <p:cNvPr id="26" name="Picture 25">
            <a:extLst>
              <a:ext uri="{FF2B5EF4-FFF2-40B4-BE49-F238E27FC236}">
                <a16:creationId xmlns:a16="http://schemas.microsoft.com/office/drawing/2014/main" id="{751E19B4-6C67-434F-8B9D-7991B21BE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093" y="4780853"/>
            <a:ext cx="1650345" cy="1919006"/>
          </a:xfrm>
          <a:prstGeom prst="rect">
            <a:avLst/>
          </a:prstGeom>
        </p:spPr>
      </p:pic>
    </p:spTree>
    <p:extLst>
      <p:ext uri="{BB962C8B-B14F-4D97-AF65-F5344CB8AC3E}">
        <p14:creationId xmlns:p14="http://schemas.microsoft.com/office/powerpoint/2010/main" val="2831510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Assaultive or Victimizing Behaviors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128085"/>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081  </a:t>
                      </a:r>
                      <a:r>
                        <a:rPr lang="en-US">
                          <a:solidFill>
                            <a:schemeClr val="bg1"/>
                          </a:solidFill>
                        </a:rPr>
                        <a:t>So disruptive or dangerous that harm to others is likely (i.e., hurts or tries to hurt others, such as hitting, biting, throwing things at others, using or threatening to use a weapon or dangerous object)</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082</a:t>
                      </a:r>
                      <a:r>
                        <a:rPr lang="en-US">
                          <a:solidFill>
                            <a:schemeClr val="bg1"/>
                          </a:solidFill>
                        </a:rPr>
                        <a:t>  Inappropriate behavior of a sexual nature toward another child (despite having been told that behavior is inappropriate)</a:t>
                      </a:r>
                    </a:p>
                    <a:p>
                      <a:pPr marL="91440" indent="0" algn="ctr">
                        <a:buFont typeface="+mj-lt"/>
                        <a:buNone/>
                      </a:pPr>
                      <a:endParaRPr lang="en-US">
                        <a:solidFill>
                          <a:schemeClr val="bg1"/>
                        </a:solidFill>
                      </a:endParaRPr>
                    </a:p>
                    <a:p>
                      <a:pPr marL="91440" marR="0" lvl="0" indent="0" algn="ctr" defTabSz="914241" rtl="0" eaLnBrk="1" fontAlgn="auto" latinLnBrk="0" hangingPunct="1">
                        <a:lnSpc>
                          <a:spcPct val="100000"/>
                        </a:lnSpc>
                        <a:spcBef>
                          <a:spcPts val="0"/>
                        </a:spcBef>
                        <a:spcAft>
                          <a:spcPts val="0"/>
                        </a:spcAft>
                        <a:buClrTx/>
                        <a:buSzTx/>
                        <a:buFont typeface="+mj-lt"/>
                        <a:buNone/>
                        <a:tabLst/>
                        <a:defRPr/>
                      </a:pPr>
                      <a:r>
                        <a:rPr lang="en-US">
                          <a:solidFill>
                            <a:srgbClr val="92D050"/>
                          </a:solidFill>
                        </a:rPr>
                        <a:t>083</a:t>
                      </a:r>
                      <a:r>
                        <a:rPr lang="en-US">
                          <a:solidFill>
                            <a:schemeClr val="bg1"/>
                          </a:solidFill>
                        </a:rPr>
                        <a:t>  Deliberately physically cruel to animals</a:t>
                      </a:r>
                    </a:p>
                    <a:p>
                      <a:pPr marL="91440" indent="0" algn="ctr">
                        <a:buFont typeface="+mj-lt"/>
                        <a:buNone/>
                      </a:pPr>
                      <a:endParaRPr lang="en-US">
                        <a:solidFill>
                          <a:schemeClr val="bg1"/>
                        </a:solidFill>
                      </a:endParaRPr>
                    </a:p>
                  </a:txBody>
                  <a:tcPr>
                    <a:lnL w="12700" cmpd="sng">
                      <a:noFill/>
                    </a:lnL>
                  </a:tcPr>
                </a:tc>
                <a:tc>
                  <a:txBody>
                    <a:bodyPr/>
                    <a:lstStyle/>
                    <a:p>
                      <a:pPr marL="91440" algn="ctr">
                        <a:spcAft>
                          <a:spcPts val="1200"/>
                        </a:spcAft>
                      </a:pPr>
                      <a:r>
                        <a:rPr lang="en-US">
                          <a:solidFill>
                            <a:srgbClr val="92D050"/>
                          </a:solidFill>
                        </a:rPr>
                        <a:t>086 </a:t>
                      </a:r>
                      <a:r>
                        <a:rPr lang="en-US"/>
                        <a:t> </a:t>
                      </a:r>
                      <a:r>
                        <a:rPr lang="en-US">
                          <a:solidFill>
                            <a:schemeClr val="bg1"/>
                          </a:solidFill>
                        </a:rPr>
                        <a:t>Behavior persistently inappropriate causing problems for others </a:t>
                      </a:r>
                    </a:p>
                    <a:p>
                      <a:pPr marL="91440" algn="ctr">
                        <a:spcAft>
                          <a:spcPts val="1200"/>
                        </a:spcAft>
                      </a:pPr>
                      <a:r>
                        <a:rPr lang="en-US">
                          <a:solidFill>
                            <a:srgbClr val="92D050"/>
                          </a:solidFill>
                        </a:rPr>
                        <a:t>087</a:t>
                      </a:r>
                      <a:r>
                        <a:rPr lang="en-US">
                          <a:solidFill>
                            <a:schemeClr val="bg1"/>
                          </a:solidFill>
                        </a:rPr>
                        <a:t>  Inappropriate sexual behavior in the presence of others or directed toward others (despite having been told that the behavior is inappropriate) </a:t>
                      </a:r>
                    </a:p>
                    <a:p>
                      <a:pPr marL="91440" algn="ctr">
                        <a:spcAft>
                          <a:spcPts val="1200"/>
                        </a:spcAft>
                      </a:pPr>
                      <a:r>
                        <a:rPr lang="en-US">
                          <a:solidFill>
                            <a:srgbClr val="92D050"/>
                          </a:solidFill>
                        </a:rPr>
                        <a:t>090</a:t>
                      </a:r>
                      <a:r>
                        <a:rPr lang="en-US">
                          <a:solidFill>
                            <a:schemeClr val="bg1"/>
                          </a:solidFill>
                        </a:rPr>
                        <a:t>  Persistently mean to others</a:t>
                      </a:r>
                    </a:p>
                    <a:p>
                      <a:pPr marL="91440" marR="0" lvl="0" indent="0" algn="ctr" defTabSz="914241" rtl="0" eaLnBrk="1" fontAlgn="auto" latinLnBrk="0" hangingPunct="1">
                        <a:lnSpc>
                          <a:spcPct val="100000"/>
                        </a:lnSpc>
                        <a:spcBef>
                          <a:spcPts val="0"/>
                        </a:spcBef>
                        <a:spcAft>
                          <a:spcPts val="1200"/>
                        </a:spcAft>
                        <a:buClrTx/>
                        <a:buSzTx/>
                        <a:buFontTx/>
                        <a:buNone/>
                        <a:tabLst/>
                        <a:defRPr/>
                      </a:pPr>
                      <a:r>
                        <a:rPr lang="en-US">
                          <a:solidFill>
                            <a:srgbClr val="92D050"/>
                          </a:solidFill>
                        </a:rPr>
                        <a:t>091</a:t>
                      </a:r>
                      <a:r>
                        <a:rPr lang="en-US">
                          <a:solidFill>
                            <a:schemeClr val="bg1"/>
                          </a:solidFill>
                        </a:rPr>
                        <a:t>  Bullies others when with friends</a:t>
                      </a:r>
                    </a:p>
                    <a:p>
                      <a:pPr marL="91440" marR="0" lvl="0" indent="0" algn="ctr" defTabSz="914241" rtl="0" eaLnBrk="1" fontAlgn="auto" latinLnBrk="0" hangingPunct="1">
                        <a:lnSpc>
                          <a:spcPct val="100000"/>
                        </a:lnSpc>
                        <a:spcBef>
                          <a:spcPts val="0"/>
                        </a:spcBef>
                        <a:spcAft>
                          <a:spcPts val="1200"/>
                        </a:spcAft>
                        <a:buClrTx/>
                        <a:buSzTx/>
                        <a:buFontTx/>
                        <a:buNone/>
                        <a:tabLst/>
                        <a:defRPr/>
                      </a:pPr>
                      <a:r>
                        <a:rPr lang="en-US">
                          <a:solidFill>
                            <a:srgbClr val="92D050"/>
                          </a:solidFill>
                        </a:rPr>
                        <a:t>091</a:t>
                      </a:r>
                      <a:r>
                        <a:rPr lang="en-US">
                          <a:solidFill>
                            <a:schemeClr val="bg1"/>
                          </a:solidFill>
                        </a:rPr>
                        <a:t>  Persistently bullies others</a:t>
                      </a:r>
                      <a:endParaRPr lang="en-US"/>
                    </a:p>
                  </a:txBody>
                  <a:tcPr/>
                </a:tc>
                <a:tc>
                  <a:txBody>
                    <a:bodyPr/>
                    <a:lstStyle/>
                    <a:p>
                      <a:pPr marL="91440" algn="ctr"/>
                      <a:r>
                        <a:rPr lang="en-US">
                          <a:solidFill>
                            <a:srgbClr val="92D050"/>
                          </a:solidFill>
                        </a:rPr>
                        <a:t>N/A</a:t>
                      </a: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BCC230C9-7FA9-4974-A9EF-FAC8AB51C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212" y="4733363"/>
            <a:ext cx="2121784" cy="2045559"/>
          </a:xfrm>
          <a:prstGeom prst="rect">
            <a:avLst/>
          </a:prstGeom>
        </p:spPr>
      </p:pic>
    </p:spTree>
    <p:extLst>
      <p:ext uri="{BB962C8B-B14F-4D97-AF65-F5344CB8AC3E}">
        <p14:creationId xmlns:p14="http://schemas.microsoft.com/office/powerpoint/2010/main" val="940374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Chronic Conflict Behaviors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448125"/>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N/A</a:t>
                      </a:r>
                      <a:endParaRPr lang="en-US">
                        <a:solidFill>
                          <a:schemeClr val="bg1"/>
                        </a:solidFill>
                      </a:endParaRPr>
                    </a:p>
                  </a:txBody>
                  <a:tcPr>
                    <a:lnL w="12700" cmpd="sng">
                      <a:noFill/>
                    </a:lnL>
                  </a:tcPr>
                </a:tc>
                <a:tc>
                  <a:txBody>
                    <a:bodyPr/>
                    <a:lstStyle/>
                    <a:p>
                      <a:pPr marL="91440" algn="ctr">
                        <a:spcAft>
                          <a:spcPts val="1200"/>
                        </a:spcAft>
                      </a:pPr>
                      <a:r>
                        <a:rPr lang="en-US">
                          <a:solidFill>
                            <a:srgbClr val="92D050"/>
                          </a:solidFill>
                        </a:rPr>
                        <a:t>086 </a:t>
                      </a:r>
                      <a:r>
                        <a:rPr lang="en-US"/>
                        <a:t> </a:t>
                      </a:r>
                      <a:r>
                        <a:rPr lang="en-US">
                          <a:solidFill>
                            <a:schemeClr val="bg1"/>
                          </a:solidFill>
                        </a:rPr>
                        <a:t>Behavior persistently causing problems for others (EX: belligerence)</a:t>
                      </a:r>
                    </a:p>
                    <a:p>
                      <a:pPr marL="91440" marR="0" lvl="0" indent="0" algn="ctr" defTabSz="914241" rtl="0" eaLnBrk="1" fontAlgn="auto" latinLnBrk="0" hangingPunct="1">
                        <a:lnSpc>
                          <a:spcPct val="100000"/>
                        </a:lnSpc>
                        <a:spcBef>
                          <a:spcPts val="0"/>
                        </a:spcBef>
                        <a:spcAft>
                          <a:spcPts val="1200"/>
                        </a:spcAft>
                        <a:buClrTx/>
                        <a:buSzTx/>
                        <a:buFontTx/>
                        <a:buNone/>
                        <a:tabLst/>
                        <a:defRPr/>
                      </a:pPr>
                      <a:r>
                        <a:rPr lang="en-US">
                          <a:solidFill>
                            <a:srgbClr val="92D050"/>
                          </a:solidFill>
                        </a:rPr>
                        <a:t>088 </a:t>
                      </a:r>
                      <a:r>
                        <a:rPr lang="en-US"/>
                        <a:t> </a:t>
                      </a:r>
                      <a:r>
                        <a:rPr lang="en-US">
                          <a:solidFill>
                            <a:schemeClr val="bg1"/>
                          </a:solidFill>
                        </a:rPr>
                        <a:t>Deliberately and persistently annoying</a:t>
                      </a:r>
                    </a:p>
                    <a:p>
                      <a:pPr marL="91440" algn="ctr">
                        <a:spcAft>
                          <a:spcPts val="1200"/>
                        </a:spcAft>
                      </a:pPr>
                      <a:r>
                        <a:rPr lang="en-US">
                          <a:solidFill>
                            <a:srgbClr val="92D050"/>
                          </a:solidFill>
                        </a:rPr>
                        <a:t>089</a:t>
                      </a:r>
                      <a:r>
                        <a:rPr lang="en-US">
                          <a:solidFill>
                            <a:schemeClr val="bg1"/>
                          </a:solidFill>
                        </a:rPr>
                        <a:t>  Intense or prolonged anger outbursts</a:t>
                      </a:r>
                    </a:p>
                    <a:p>
                      <a:pPr marL="91440" marR="0" lvl="0" indent="0" algn="ctr" defTabSz="914241" rtl="0" eaLnBrk="1" fontAlgn="auto" latinLnBrk="0" hangingPunct="1">
                        <a:lnSpc>
                          <a:spcPct val="100000"/>
                        </a:lnSpc>
                        <a:spcBef>
                          <a:spcPts val="0"/>
                        </a:spcBef>
                        <a:spcAft>
                          <a:spcPts val="1200"/>
                        </a:spcAft>
                        <a:buClrTx/>
                        <a:buSzTx/>
                        <a:buFontTx/>
                        <a:buNone/>
                        <a:tabLst/>
                        <a:defRPr/>
                      </a:pPr>
                      <a:r>
                        <a:rPr lang="en-US">
                          <a:solidFill>
                            <a:srgbClr val="92D050"/>
                          </a:solidFill>
                        </a:rPr>
                        <a:t>091</a:t>
                      </a:r>
                      <a:r>
                        <a:rPr lang="en-US">
                          <a:solidFill>
                            <a:schemeClr val="bg1"/>
                          </a:solidFill>
                        </a:rPr>
                        <a:t>  Harasses others when with friends</a:t>
                      </a:r>
                    </a:p>
                    <a:p>
                      <a:pPr marL="91440" marR="0" lvl="0" indent="0" algn="ctr" defTabSz="914241" rtl="0" eaLnBrk="1" fontAlgn="auto" latinLnBrk="0" hangingPunct="1">
                        <a:lnSpc>
                          <a:spcPct val="100000"/>
                        </a:lnSpc>
                        <a:spcBef>
                          <a:spcPts val="0"/>
                        </a:spcBef>
                        <a:spcAft>
                          <a:spcPts val="1200"/>
                        </a:spcAft>
                        <a:buClrTx/>
                        <a:buSzTx/>
                        <a:buFontTx/>
                        <a:buNone/>
                        <a:tabLst/>
                        <a:defRPr/>
                      </a:pPr>
                      <a:r>
                        <a:rPr lang="en-US">
                          <a:solidFill>
                            <a:srgbClr val="92D050"/>
                          </a:solidFill>
                        </a:rPr>
                        <a:t>091</a:t>
                      </a:r>
                      <a:r>
                        <a:rPr lang="en-US">
                          <a:solidFill>
                            <a:schemeClr val="bg1"/>
                          </a:solidFill>
                        </a:rPr>
                        <a:t>  Persistently antagonizes others</a:t>
                      </a:r>
                      <a:endParaRPr lang="en-US"/>
                    </a:p>
                  </a:txBody>
                  <a:tcPr/>
                </a:tc>
                <a:tc>
                  <a:txBody>
                    <a:bodyPr/>
                    <a:lstStyle/>
                    <a:p>
                      <a:pPr marL="91440" algn="ctr">
                        <a:spcAft>
                          <a:spcPts val="400"/>
                        </a:spcAft>
                      </a:pPr>
                      <a:r>
                        <a:rPr lang="en-US">
                          <a:solidFill>
                            <a:srgbClr val="92D050"/>
                          </a:solidFill>
                        </a:rPr>
                        <a:t>095</a:t>
                      </a:r>
                      <a:r>
                        <a:rPr lang="en-US">
                          <a:solidFill>
                            <a:schemeClr val="bg1"/>
                          </a:solidFill>
                        </a:rPr>
                        <a:t> Frequently argumentative</a:t>
                      </a:r>
                    </a:p>
                    <a:p>
                      <a:pPr marL="91440" marR="0" lvl="0" indent="0" algn="ctr" defTabSz="914241" rtl="0" eaLnBrk="1" fontAlgn="auto" latinLnBrk="0" hangingPunct="1">
                        <a:lnSpc>
                          <a:spcPct val="100000"/>
                        </a:lnSpc>
                        <a:spcBef>
                          <a:spcPts val="0"/>
                        </a:spcBef>
                        <a:spcAft>
                          <a:spcPts val="400"/>
                        </a:spcAft>
                        <a:buClrTx/>
                        <a:buSzTx/>
                        <a:buFontTx/>
                        <a:buNone/>
                        <a:tabLst/>
                        <a:defRPr/>
                      </a:pPr>
                      <a:r>
                        <a:rPr lang="en-US">
                          <a:solidFill>
                            <a:srgbClr val="92D050"/>
                          </a:solidFill>
                        </a:rPr>
                        <a:t>096</a:t>
                      </a:r>
                      <a:r>
                        <a:rPr lang="en-US">
                          <a:solidFill>
                            <a:schemeClr val="bg1"/>
                          </a:solidFill>
                        </a:rPr>
                        <a:t> Temper tantrums</a:t>
                      </a:r>
                    </a:p>
                    <a:p>
                      <a:pPr marL="91440" marR="0" lvl="0" indent="0" algn="ctr" defTabSz="914241" rtl="0" eaLnBrk="1" fontAlgn="auto" latinLnBrk="0" hangingPunct="1">
                        <a:lnSpc>
                          <a:spcPct val="100000"/>
                        </a:lnSpc>
                        <a:spcBef>
                          <a:spcPts val="0"/>
                        </a:spcBef>
                        <a:spcAft>
                          <a:spcPts val="400"/>
                        </a:spcAft>
                        <a:buClrTx/>
                        <a:buSzTx/>
                        <a:buFontTx/>
                        <a:buNone/>
                        <a:tabLst/>
                        <a:defRPr/>
                      </a:pPr>
                      <a:r>
                        <a:rPr lang="en-US">
                          <a:solidFill>
                            <a:srgbClr val="92D050"/>
                          </a:solidFill>
                        </a:rPr>
                        <a:t>097</a:t>
                      </a:r>
                      <a:r>
                        <a:rPr lang="en-US">
                          <a:solidFill>
                            <a:schemeClr val="bg1"/>
                          </a:solidFill>
                        </a:rPr>
                        <a:t> Quick tempered</a:t>
                      </a:r>
                    </a:p>
                    <a:p>
                      <a:pPr marL="91440" marR="0" lvl="0" indent="0" algn="ctr" defTabSz="914241" rtl="0" eaLnBrk="1" fontAlgn="auto" latinLnBrk="0" hangingPunct="1">
                        <a:lnSpc>
                          <a:spcPct val="100000"/>
                        </a:lnSpc>
                        <a:spcBef>
                          <a:spcPts val="0"/>
                        </a:spcBef>
                        <a:spcAft>
                          <a:spcPts val="400"/>
                        </a:spcAft>
                        <a:buClrTx/>
                        <a:buSzTx/>
                        <a:buFontTx/>
                        <a:buNone/>
                        <a:tabLst/>
                        <a:defRPr/>
                      </a:pPr>
                      <a:r>
                        <a:rPr lang="en-US">
                          <a:solidFill>
                            <a:srgbClr val="92D050"/>
                          </a:solidFill>
                        </a:rPr>
                        <a:t>098</a:t>
                      </a:r>
                      <a:r>
                        <a:rPr lang="en-US">
                          <a:solidFill>
                            <a:schemeClr val="bg1"/>
                          </a:solidFill>
                        </a:rPr>
                        <a:t> Annoys others by teasing</a:t>
                      </a:r>
                    </a:p>
                    <a:p>
                      <a:pPr marL="91440" marR="0" lvl="0" indent="0" algn="ctr" defTabSz="914241" rtl="0" eaLnBrk="1" fontAlgn="auto" latinLnBrk="0" hangingPunct="1">
                        <a:lnSpc>
                          <a:spcPct val="100000"/>
                        </a:lnSpc>
                        <a:spcBef>
                          <a:spcPts val="0"/>
                        </a:spcBef>
                        <a:spcAft>
                          <a:spcPts val="400"/>
                        </a:spcAft>
                        <a:buClrTx/>
                        <a:buSzTx/>
                        <a:buFontTx/>
                        <a:buNone/>
                        <a:tabLst/>
                        <a:defRPr/>
                      </a:pPr>
                      <a:r>
                        <a:rPr lang="en-US">
                          <a:solidFill>
                            <a:srgbClr val="92D050"/>
                          </a:solidFill>
                        </a:rPr>
                        <a:t>099</a:t>
                      </a:r>
                      <a:r>
                        <a:rPr lang="en-US">
                          <a:solidFill>
                            <a:schemeClr val="bg1"/>
                          </a:solidFill>
                        </a:rPr>
                        <a:t> Socially immature</a:t>
                      </a:r>
                    </a:p>
                    <a:p>
                      <a:pPr marL="91440" algn="ctr">
                        <a:spcAft>
                          <a:spcPts val="400"/>
                        </a:spcAft>
                      </a:pPr>
                      <a:r>
                        <a:rPr lang="en-US">
                          <a:solidFill>
                            <a:srgbClr val="92D050"/>
                          </a:solidFill>
                        </a:rPr>
                        <a:t>100</a:t>
                      </a:r>
                      <a:r>
                        <a:rPr lang="en-US">
                          <a:solidFill>
                            <a:schemeClr val="bg1"/>
                          </a:solidFill>
                        </a:rPr>
                        <a:t> Overreacts to others</a:t>
                      </a:r>
                    </a:p>
                    <a:p>
                      <a:pPr marL="91440" marR="0" lvl="0" indent="0" algn="ctr" defTabSz="914241" rtl="0" eaLnBrk="1" fontAlgn="auto" latinLnBrk="0" hangingPunct="1">
                        <a:lnSpc>
                          <a:spcPct val="100000"/>
                        </a:lnSpc>
                        <a:spcBef>
                          <a:spcPts val="0"/>
                        </a:spcBef>
                        <a:spcAft>
                          <a:spcPts val="400"/>
                        </a:spcAft>
                        <a:buClrTx/>
                        <a:buSzTx/>
                        <a:buFontTx/>
                        <a:buNone/>
                        <a:tabLst/>
                        <a:defRPr/>
                      </a:pPr>
                      <a:r>
                        <a:rPr lang="en-US">
                          <a:solidFill>
                            <a:srgbClr val="92D050"/>
                          </a:solidFill>
                        </a:rPr>
                        <a:t>101</a:t>
                      </a:r>
                      <a:r>
                        <a:rPr lang="en-US">
                          <a:solidFill>
                            <a:schemeClr val="bg1"/>
                          </a:solidFill>
                        </a:rPr>
                        <a:t> Frequently sulks</a:t>
                      </a:r>
                    </a:p>
                    <a:p>
                      <a:pPr marL="91440" marR="0" lvl="0" indent="0" algn="ctr" defTabSz="914241" rtl="0" eaLnBrk="1" fontAlgn="auto" latinLnBrk="0" hangingPunct="1">
                        <a:lnSpc>
                          <a:spcPct val="100000"/>
                        </a:lnSpc>
                        <a:spcBef>
                          <a:spcPts val="0"/>
                        </a:spcBef>
                        <a:spcAft>
                          <a:spcPts val="400"/>
                        </a:spcAft>
                        <a:buClrTx/>
                        <a:buSzTx/>
                        <a:buFontTx/>
                        <a:buNone/>
                        <a:tabLst/>
                        <a:defRPr/>
                      </a:pPr>
                      <a:r>
                        <a:rPr lang="en-US">
                          <a:solidFill>
                            <a:srgbClr val="92D050"/>
                          </a:solidFill>
                        </a:rPr>
                        <a:t>101</a:t>
                      </a:r>
                      <a:r>
                        <a:rPr lang="en-US">
                          <a:solidFill>
                            <a:schemeClr val="bg1"/>
                          </a:solidFill>
                        </a:rPr>
                        <a:t> Frequently stubborn</a:t>
                      </a:r>
                    </a:p>
                    <a:p>
                      <a:pPr marL="91440" algn="ctr">
                        <a:spcAft>
                          <a:spcPts val="400"/>
                        </a:spcAft>
                      </a:pPr>
                      <a:r>
                        <a:rPr lang="en-US">
                          <a:solidFill>
                            <a:srgbClr val="92D050"/>
                          </a:solidFill>
                        </a:rPr>
                        <a:t>102</a:t>
                      </a:r>
                      <a:r>
                        <a:rPr lang="en-US">
                          <a:solidFill>
                            <a:schemeClr val="bg1"/>
                          </a:solidFill>
                        </a:rPr>
                        <a:t> Has trouble sharing</a:t>
                      </a:r>
                    </a:p>
                    <a:p>
                      <a:pPr marL="91440" algn="ctr">
                        <a:spcAft>
                          <a:spcPts val="400"/>
                        </a:spcAft>
                      </a:pPr>
                      <a:r>
                        <a:rPr lang="en-US">
                          <a:solidFill>
                            <a:srgbClr val="92D050"/>
                          </a:solidFill>
                        </a:rPr>
                        <a:t>103</a:t>
                      </a:r>
                      <a:r>
                        <a:rPr lang="en-US">
                          <a:solidFill>
                            <a:schemeClr val="bg1"/>
                          </a:solidFill>
                        </a:rPr>
                        <a:t> Bossy</a:t>
                      </a:r>
                    </a:p>
                    <a:p>
                      <a:pPr marL="91440" marR="0" lvl="0" indent="0" algn="ctr" defTabSz="914241" rtl="0" eaLnBrk="1" fontAlgn="auto" latinLnBrk="0" hangingPunct="1">
                        <a:lnSpc>
                          <a:spcPct val="100000"/>
                        </a:lnSpc>
                        <a:spcBef>
                          <a:spcPts val="0"/>
                        </a:spcBef>
                        <a:spcAft>
                          <a:spcPts val="400"/>
                        </a:spcAft>
                        <a:buClrTx/>
                        <a:buSzTx/>
                        <a:buFontTx/>
                        <a:buNone/>
                        <a:tabLst/>
                        <a:defRPr/>
                      </a:pPr>
                      <a:r>
                        <a:rPr lang="en-US">
                          <a:solidFill>
                            <a:srgbClr val="92D050"/>
                          </a:solidFill>
                        </a:rPr>
                        <a:t>104</a:t>
                      </a:r>
                      <a:r>
                        <a:rPr lang="en-US">
                          <a:solidFill>
                            <a:schemeClr val="bg1"/>
                          </a:solidFill>
                        </a:rPr>
                        <a:t> Plays too rough</a:t>
                      </a:r>
                    </a:p>
                    <a:p>
                      <a:pPr marL="91440" marR="0" lvl="0" indent="0" algn="ctr" defTabSz="914241" rtl="0" eaLnBrk="1" fontAlgn="auto" latinLnBrk="0" hangingPunct="1">
                        <a:lnSpc>
                          <a:spcPct val="100000"/>
                        </a:lnSpc>
                        <a:spcBef>
                          <a:spcPts val="0"/>
                        </a:spcBef>
                        <a:spcAft>
                          <a:spcPts val="400"/>
                        </a:spcAft>
                        <a:buClrTx/>
                        <a:buSzTx/>
                        <a:buFontTx/>
                        <a:buNone/>
                        <a:tabLst/>
                        <a:defRPr/>
                      </a:pPr>
                      <a:r>
                        <a:rPr lang="en-US">
                          <a:solidFill>
                            <a:srgbClr val="92D050"/>
                          </a:solidFill>
                        </a:rPr>
                        <a:t>105</a:t>
                      </a:r>
                      <a:r>
                        <a:rPr lang="en-US">
                          <a:solidFill>
                            <a:schemeClr val="bg1"/>
                          </a:solidFill>
                        </a:rPr>
                        <a:t> Stays upset when not getting own way</a:t>
                      </a:r>
                    </a:p>
                    <a:p>
                      <a:pPr marL="91440" algn="ctr">
                        <a:spcAft>
                          <a:spcPts val="400"/>
                        </a:spcAft>
                      </a:pPr>
                      <a:r>
                        <a:rPr lang="en-US">
                          <a:solidFill>
                            <a:srgbClr val="92D050"/>
                          </a:solidFill>
                        </a:rPr>
                        <a:t>106</a:t>
                      </a:r>
                      <a:r>
                        <a:rPr lang="en-US">
                          <a:solidFill>
                            <a:schemeClr val="bg1"/>
                          </a:solidFill>
                        </a:rPr>
                        <a:t> Rejected by peers</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75720879-A744-46DE-8A53-AA266DB41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9" y="4745741"/>
            <a:ext cx="2100110" cy="2395563"/>
          </a:xfrm>
          <a:prstGeom prst="rect">
            <a:avLst/>
          </a:prstGeom>
        </p:spPr>
      </p:pic>
    </p:spTree>
    <p:extLst>
      <p:ext uri="{BB962C8B-B14F-4D97-AF65-F5344CB8AC3E}">
        <p14:creationId xmlns:p14="http://schemas.microsoft.com/office/powerpoint/2010/main" val="3113345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#1</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20000"/>
          </a:bodyPr>
          <a:lstStyle/>
          <a:p>
            <a:pPr marL="0" indent="0">
              <a:buNone/>
            </a:pPr>
            <a:r>
              <a:rPr lang="en-US" sz="4000"/>
              <a:t>Chris, age 4 and her playmates will playfully tease one another about liking boys in their class, but Chris stomps away and won’t talk to friends for a couple of days afterwards when she is the target of the teasing. </a:t>
            </a:r>
          </a:p>
          <a:p>
            <a:pPr marL="0" indent="0" algn="ctr">
              <a:buNone/>
            </a:pPr>
            <a:r>
              <a:rPr lang="en-US" sz="8000"/>
              <a:t>10</a:t>
            </a:r>
          </a:p>
          <a:p>
            <a:pPr marL="0" indent="0">
              <a:buNone/>
            </a:pPr>
            <a:r>
              <a:rPr lang="en-US" sz="3500"/>
              <a:t>Item: 100</a:t>
            </a:r>
          </a:p>
          <a:p>
            <a:pPr marL="0" indent="0">
              <a:buNone/>
            </a:pPr>
            <a:r>
              <a:rPr lang="en-US" sz="3500"/>
              <a:t>Rationale: Stays upset or overreacts to teasing.</a:t>
            </a:r>
          </a:p>
          <a:p>
            <a:pPr marL="0" indent="0">
              <a:buNone/>
            </a:pPr>
            <a:endParaRPr lang="en-US"/>
          </a:p>
        </p:txBody>
      </p:sp>
    </p:spTree>
    <p:extLst>
      <p:ext uri="{BB962C8B-B14F-4D97-AF65-F5344CB8AC3E}">
        <p14:creationId xmlns:p14="http://schemas.microsoft.com/office/powerpoint/2010/main" val="352917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#2</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20000"/>
          </a:bodyPr>
          <a:lstStyle/>
          <a:p>
            <a:pPr marL="0" indent="0">
              <a:buNone/>
            </a:pPr>
            <a:r>
              <a:rPr lang="en-US" sz="4000"/>
              <a:t>5-year-old is encopretic (has bowel movement in pants) at pre-school and doesn’t change his clothes after defecating until his teacher makes him, resulting in all of the other children in the school rejecting him. </a:t>
            </a:r>
          </a:p>
          <a:p>
            <a:pPr marL="0" indent="0" algn="ctr">
              <a:buNone/>
            </a:pPr>
            <a:r>
              <a:rPr lang="en-US" sz="8000"/>
              <a:t>30</a:t>
            </a:r>
          </a:p>
          <a:p>
            <a:pPr marL="0" indent="0">
              <a:buNone/>
            </a:pPr>
            <a:r>
              <a:rPr lang="en-US" sz="3500"/>
              <a:t>Item: 085</a:t>
            </a:r>
          </a:p>
          <a:p>
            <a:pPr marL="0" indent="0">
              <a:buNone/>
            </a:pPr>
            <a:r>
              <a:rPr lang="en-US" sz="3500"/>
              <a:t>Rationale: You can score as an exception). (Exc. extreme social withdrawal/rejection)</a:t>
            </a:r>
          </a:p>
          <a:p>
            <a:pPr marL="0" indent="0">
              <a:buNone/>
            </a:pPr>
            <a:endParaRPr lang="en-US"/>
          </a:p>
        </p:txBody>
      </p:sp>
    </p:spTree>
    <p:extLst>
      <p:ext uri="{BB962C8B-B14F-4D97-AF65-F5344CB8AC3E}">
        <p14:creationId xmlns:p14="http://schemas.microsoft.com/office/powerpoint/2010/main" val="305440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#3</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20000"/>
          </a:bodyPr>
          <a:lstStyle/>
          <a:p>
            <a:pPr marL="0" indent="0">
              <a:buNone/>
            </a:pPr>
            <a:r>
              <a:rPr lang="en-US" sz="4000"/>
              <a:t>4-year-old boy has had a couple of arguments with his best friend over toys within the last month. Previously, he and his friend have gotten along very well. After arguing, they were able, with mom’s help, to talk about the problem and resolve it. </a:t>
            </a:r>
          </a:p>
          <a:p>
            <a:pPr marL="0" indent="0" algn="ctr">
              <a:buNone/>
            </a:pPr>
            <a:r>
              <a:rPr lang="en-US" sz="8000"/>
              <a:t>0</a:t>
            </a:r>
          </a:p>
          <a:p>
            <a:pPr marL="0" indent="0">
              <a:buNone/>
            </a:pPr>
            <a:r>
              <a:rPr lang="en-US" sz="3500"/>
              <a:t>Item: 110</a:t>
            </a:r>
          </a:p>
          <a:p>
            <a:pPr marL="0" indent="0">
              <a:buNone/>
            </a:pPr>
            <a:r>
              <a:rPr lang="en-US" sz="3500"/>
              <a:t>Rationale: Occasional problems, reasonably resolved)</a:t>
            </a:r>
          </a:p>
          <a:p>
            <a:pPr marL="0" indent="0">
              <a:buNone/>
            </a:pPr>
            <a:endParaRPr lang="en-US"/>
          </a:p>
        </p:txBody>
      </p:sp>
    </p:spTree>
    <p:extLst>
      <p:ext uri="{BB962C8B-B14F-4D97-AF65-F5344CB8AC3E}">
        <p14:creationId xmlns:p14="http://schemas.microsoft.com/office/powerpoint/2010/main" val="154917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6036121" y="-292713"/>
            <a:ext cx="8656480" cy="8656480"/>
          </a:xfrm>
          <a:prstGeom prst="ellipse">
            <a:avLst/>
          </a:prstGeom>
          <a:solidFill>
            <a:schemeClr val="accent1">
              <a:lumMod val="5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0258A2D8-3CB4-4745-AD1C-DCA18B027C4D}"/>
              </a:ext>
            </a:extLst>
          </p:cNvPr>
          <p:cNvSpPr>
            <a:spLocks/>
          </p:cNvSpPr>
          <p:nvPr/>
        </p:nvSpPr>
        <p:spPr bwMode="auto">
          <a:xfrm>
            <a:off x="8091488" y="1466850"/>
            <a:ext cx="1954213" cy="1736725"/>
          </a:xfrm>
          <a:custGeom>
            <a:avLst/>
            <a:gdLst>
              <a:gd name="T0" fmla="*/ 7 w 2036"/>
              <a:gd name="T1" fmla="*/ 609 h 1819"/>
              <a:gd name="T2" fmla="*/ 7 w 2036"/>
              <a:gd name="T3" fmla="*/ 609 h 1819"/>
              <a:gd name="T4" fmla="*/ 7 w 2036"/>
              <a:gd name="T5" fmla="*/ 609 h 1819"/>
              <a:gd name="T6" fmla="*/ 16 w 2036"/>
              <a:gd name="T7" fmla="*/ 796 h 1819"/>
              <a:gd name="T8" fmla="*/ 22 w 2036"/>
              <a:gd name="T9" fmla="*/ 795 h 1819"/>
              <a:gd name="T10" fmla="*/ 102 w 2036"/>
              <a:gd name="T11" fmla="*/ 720 h 1819"/>
              <a:gd name="T12" fmla="*/ 368 w 2036"/>
              <a:gd name="T13" fmla="*/ 602 h 1819"/>
              <a:gd name="T14" fmla="*/ 423 w 2036"/>
              <a:gd name="T15" fmla="*/ 607 h 1819"/>
              <a:gd name="T16" fmla="*/ 435 w 2036"/>
              <a:gd name="T17" fmla="*/ 665 h 1819"/>
              <a:gd name="T18" fmla="*/ 363 w 2036"/>
              <a:gd name="T19" fmla="*/ 1296 h 1819"/>
              <a:gd name="T20" fmla="*/ 363 w 2036"/>
              <a:gd name="T21" fmla="*/ 1296 h 1819"/>
              <a:gd name="T22" fmla="*/ 219 w 2036"/>
              <a:gd name="T23" fmla="*/ 1294 h 1819"/>
              <a:gd name="T24" fmla="*/ 240 w 2036"/>
              <a:gd name="T25" fmla="*/ 1472 h 1819"/>
              <a:gd name="T26" fmla="*/ 364 w 2036"/>
              <a:gd name="T27" fmla="*/ 1770 h 1819"/>
              <a:gd name="T28" fmla="*/ 372 w 2036"/>
              <a:gd name="T29" fmla="*/ 1787 h 1819"/>
              <a:gd name="T30" fmla="*/ 459 w 2036"/>
              <a:gd name="T31" fmla="*/ 1754 h 1819"/>
              <a:gd name="T32" fmla="*/ 610 w 2036"/>
              <a:gd name="T33" fmla="*/ 1707 h 1819"/>
              <a:gd name="T34" fmla="*/ 610 w 2036"/>
              <a:gd name="T35" fmla="*/ 1707 h 1819"/>
              <a:gd name="T36" fmla="*/ 1042 w 2036"/>
              <a:gd name="T37" fmla="*/ 1588 h 1819"/>
              <a:gd name="T38" fmla="*/ 1248 w 2036"/>
              <a:gd name="T39" fmla="*/ 1601 h 1819"/>
              <a:gd name="T40" fmla="*/ 1306 w 2036"/>
              <a:gd name="T41" fmla="*/ 1753 h 1819"/>
              <a:gd name="T42" fmla="*/ 1299 w 2036"/>
              <a:gd name="T43" fmla="*/ 1807 h 1819"/>
              <a:gd name="T44" fmla="*/ 1418 w 2036"/>
              <a:gd name="T45" fmla="*/ 1817 h 1819"/>
              <a:gd name="T46" fmla="*/ 1593 w 2036"/>
              <a:gd name="T47" fmla="*/ 1767 h 1819"/>
              <a:gd name="T48" fmla="*/ 1567 w 2036"/>
              <a:gd name="T49" fmla="*/ 1696 h 1819"/>
              <a:gd name="T50" fmla="*/ 1567 w 2036"/>
              <a:gd name="T51" fmla="*/ 1696 h 1819"/>
              <a:gd name="T52" fmla="*/ 1548 w 2036"/>
              <a:gd name="T53" fmla="*/ 1478 h 1819"/>
              <a:gd name="T54" fmla="*/ 1909 w 2036"/>
              <a:gd name="T55" fmla="*/ 1344 h 1819"/>
              <a:gd name="T56" fmla="*/ 1987 w 2036"/>
              <a:gd name="T57" fmla="*/ 1329 h 1819"/>
              <a:gd name="T58" fmla="*/ 2026 w 2036"/>
              <a:gd name="T59" fmla="*/ 1326 h 1819"/>
              <a:gd name="T60" fmla="*/ 2035 w 2036"/>
              <a:gd name="T61" fmla="*/ 1324 h 1819"/>
              <a:gd name="T62" fmla="*/ 2033 w 2036"/>
              <a:gd name="T63" fmla="*/ 1223 h 1819"/>
              <a:gd name="T64" fmla="*/ 2034 w 2036"/>
              <a:gd name="T65" fmla="*/ 1223 h 1819"/>
              <a:gd name="T66" fmla="*/ 2014 w 2036"/>
              <a:gd name="T67" fmla="*/ 878 h 1819"/>
              <a:gd name="T68" fmla="*/ 1976 w 2036"/>
              <a:gd name="T69" fmla="*/ 909 h 1819"/>
              <a:gd name="T70" fmla="*/ 1816 w 2036"/>
              <a:gd name="T71" fmla="*/ 992 h 1819"/>
              <a:gd name="T72" fmla="*/ 1680 w 2036"/>
              <a:gd name="T73" fmla="*/ 944 h 1819"/>
              <a:gd name="T74" fmla="*/ 1586 w 2036"/>
              <a:gd name="T75" fmla="*/ 712 h 1819"/>
              <a:gd name="T76" fmla="*/ 1787 w 2036"/>
              <a:gd name="T77" fmla="*/ 410 h 1819"/>
              <a:gd name="T78" fmla="*/ 1929 w 2036"/>
              <a:gd name="T79" fmla="*/ 447 h 1819"/>
              <a:gd name="T80" fmla="*/ 1940 w 2036"/>
              <a:gd name="T81" fmla="*/ 429 h 1819"/>
              <a:gd name="T82" fmla="*/ 1908 w 2036"/>
              <a:gd name="T83" fmla="*/ 76 h 1819"/>
              <a:gd name="T84" fmla="*/ 1132 w 2036"/>
              <a:gd name="T85" fmla="*/ 18 h 1819"/>
              <a:gd name="T86" fmla="*/ 804 w 2036"/>
              <a:gd name="T87" fmla="*/ 60 h 1819"/>
              <a:gd name="T88" fmla="*/ 425 w 2036"/>
              <a:gd name="T89" fmla="*/ 138 h 1819"/>
              <a:gd name="T90" fmla="*/ 0 w 2036"/>
              <a:gd name="T91" fmla="*/ 275 h 1819"/>
              <a:gd name="T92" fmla="*/ 8 w 2036"/>
              <a:gd name="T93" fmla="*/ 558 h 1819"/>
              <a:gd name="T94" fmla="*/ 7 w 2036"/>
              <a:gd name="T95" fmla="*/ 60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36" h="1819">
                <a:moveTo>
                  <a:pt x="7" y="609"/>
                </a:moveTo>
                <a:lnTo>
                  <a:pt x="7" y="609"/>
                </a:lnTo>
                <a:lnTo>
                  <a:pt x="7" y="609"/>
                </a:lnTo>
                <a:cubicBezTo>
                  <a:pt x="3" y="672"/>
                  <a:pt x="6" y="735"/>
                  <a:pt x="16" y="796"/>
                </a:cubicBezTo>
                <a:lnTo>
                  <a:pt x="22" y="795"/>
                </a:lnTo>
                <a:cubicBezTo>
                  <a:pt x="53" y="775"/>
                  <a:pt x="80" y="750"/>
                  <a:pt x="102" y="720"/>
                </a:cubicBezTo>
                <a:cubicBezTo>
                  <a:pt x="161" y="632"/>
                  <a:pt x="264" y="586"/>
                  <a:pt x="368" y="602"/>
                </a:cubicBezTo>
                <a:lnTo>
                  <a:pt x="423" y="607"/>
                </a:lnTo>
                <a:lnTo>
                  <a:pt x="435" y="665"/>
                </a:lnTo>
                <a:cubicBezTo>
                  <a:pt x="474" y="824"/>
                  <a:pt x="546" y="1200"/>
                  <a:pt x="363" y="1296"/>
                </a:cubicBezTo>
                <a:lnTo>
                  <a:pt x="363" y="1296"/>
                </a:lnTo>
                <a:cubicBezTo>
                  <a:pt x="318" y="1320"/>
                  <a:pt x="264" y="1319"/>
                  <a:pt x="219" y="1294"/>
                </a:cubicBezTo>
                <a:cubicBezTo>
                  <a:pt x="207" y="1354"/>
                  <a:pt x="215" y="1416"/>
                  <a:pt x="240" y="1472"/>
                </a:cubicBezTo>
                <a:cubicBezTo>
                  <a:pt x="275" y="1574"/>
                  <a:pt x="316" y="1674"/>
                  <a:pt x="364" y="1770"/>
                </a:cubicBezTo>
                <a:lnTo>
                  <a:pt x="372" y="1787"/>
                </a:lnTo>
                <a:cubicBezTo>
                  <a:pt x="401" y="1775"/>
                  <a:pt x="429" y="1764"/>
                  <a:pt x="459" y="1754"/>
                </a:cubicBezTo>
                <a:lnTo>
                  <a:pt x="610" y="1707"/>
                </a:lnTo>
                <a:lnTo>
                  <a:pt x="610" y="1707"/>
                </a:lnTo>
                <a:cubicBezTo>
                  <a:pt x="752" y="1659"/>
                  <a:pt x="896" y="1619"/>
                  <a:pt x="1042" y="1588"/>
                </a:cubicBezTo>
                <a:cubicBezTo>
                  <a:pt x="1127" y="1571"/>
                  <a:pt x="1196" y="1557"/>
                  <a:pt x="1248" y="1601"/>
                </a:cubicBezTo>
                <a:cubicBezTo>
                  <a:pt x="1288" y="1641"/>
                  <a:pt x="1309" y="1696"/>
                  <a:pt x="1306" y="1753"/>
                </a:cubicBezTo>
                <a:cubicBezTo>
                  <a:pt x="1307" y="1771"/>
                  <a:pt x="1304" y="1790"/>
                  <a:pt x="1299" y="1807"/>
                </a:cubicBezTo>
                <a:cubicBezTo>
                  <a:pt x="1338" y="1816"/>
                  <a:pt x="1378" y="1819"/>
                  <a:pt x="1418" y="1817"/>
                </a:cubicBezTo>
                <a:cubicBezTo>
                  <a:pt x="1499" y="1819"/>
                  <a:pt x="1578" y="1812"/>
                  <a:pt x="1593" y="1767"/>
                </a:cubicBezTo>
                <a:cubicBezTo>
                  <a:pt x="1597" y="1752"/>
                  <a:pt x="1584" y="1723"/>
                  <a:pt x="1567" y="1696"/>
                </a:cubicBezTo>
                <a:lnTo>
                  <a:pt x="1567" y="1696"/>
                </a:lnTo>
                <a:cubicBezTo>
                  <a:pt x="1519" y="1633"/>
                  <a:pt x="1512" y="1547"/>
                  <a:pt x="1548" y="1478"/>
                </a:cubicBezTo>
                <a:cubicBezTo>
                  <a:pt x="1592" y="1404"/>
                  <a:pt x="1719" y="1372"/>
                  <a:pt x="1909" y="1344"/>
                </a:cubicBezTo>
                <a:lnTo>
                  <a:pt x="1987" y="1329"/>
                </a:lnTo>
                <a:lnTo>
                  <a:pt x="2026" y="1326"/>
                </a:lnTo>
                <a:lnTo>
                  <a:pt x="2035" y="1324"/>
                </a:lnTo>
                <a:cubicBezTo>
                  <a:pt x="2034" y="1290"/>
                  <a:pt x="2034" y="1257"/>
                  <a:pt x="2033" y="1223"/>
                </a:cubicBezTo>
                <a:lnTo>
                  <a:pt x="2034" y="1223"/>
                </a:lnTo>
                <a:cubicBezTo>
                  <a:pt x="2036" y="1108"/>
                  <a:pt x="2029" y="992"/>
                  <a:pt x="2014" y="878"/>
                </a:cubicBezTo>
                <a:cubicBezTo>
                  <a:pt x="2003" y="886"/>
                  <a:pt x="1990" y="896"/>
                  <a:pt x="1976" y="909"/>
                </a:cubicBezTo>
                <a:cubicBezTo>
                  <a:pt x="1932" y="953"/>
                  <a:pt x="1877" y="982"/>
                  <a:pt x="1816" y="992"/>
                </a:cubicBezTo>
                <a:cubicBezTo>
                  <a:pt x="1767" y="997"/>
                  <a:pt x="1717" y="979"/>
                  <a:pt x="1680" y="944"/>
                </a:cubicBezTo>
                <a:cubicBezTo>
                  <a:pt x="1621" y="882"/>
                  <a:pt x="1587" y="799"/>
                  <a:pt x="1586" y="712"/>
                </a:cubicBezTo>
                <a:cubicBezTo>
                  <a:pt x="1582" y="572"/>
                  <a:pt x="1650" y="422"/>
                  <a:pt x="1787" y="410"/>
                </a:cubicBezTo>
                <a:cubicBezTo>
                  <a:pt x="1837" y="407"/>
                  <a:pt x="1887" y="420"/>
                  <a:pt x="1929" y="447"/>
                </a:cubicBezTo>
                <a:lnTo>
                  <a:pt x="1940" y="429"/>
                </a:lnTo>
                <a:cubicBezTo>
                  <a:pt x="1988" y="342"/>
                  <a:pt x="1955" y="205"/>
                  <a:pt x="1908" y="76"/>
                </a:cubicBezTo>
                <a:cubicBezTo>
                  <a:pt x="1642" y="19"/>
                  <a:pt x="1377" y="0"/>
                  <a:pt x="1132" y="18"/>
                </a:cubicBezTo>
                <a:cubicBezTo>
                  <a:pt x="1027" y="27"/>
                  <a:pt x="917" y="40"/>
                  <a:pt x="804" y="60"/>
                </a:cubicBezTo>
                <a:cubicBezTo>
                  <a:pt x="577" y="94"/>
                  <a:pt x="425" y="138"/>
                  <a:pt x="425" y="138"/>
                </a:cubicBezTo>
                <a:cubicBezTo>
                  <a:pt x="283" y="173"/>
                  <a:pt x="139" y="219"/>
                  <a:pt x="0" y="275"/>
                </a:cubicBezTo>
                <a:cubicBezTo>
                  <a:pt x="4" y="369"/>
                  <a:pt x="8" y="466"/>
                  <a:pt x="8" y="558"/>
                </a:cubicBezTo>
                <a:cubicBezTo>
                  <a:pt x="11" y="572"/>
                  <a:pt x="8" y="590"/>
                  <a:pt x="7" y="609"/>
                </a:cubicBezTo>
                <a:close/>
              </a:path>
            </a:pathLst>
          </a:custGeom>
          <a:solidFill>
            <a:schemeClr val="accent6">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3">
            <a:extLst>
              <a:ext uri="{FF2B5EF4-FFF2-40B4-BE49-F238E27FC236}">
                <a16:creationId xmlns:a16="http://schemas.microsoft.com/office/drawing/2014/main" id="{3AB7A3F7-BE26-4047-A62F-B2503E30B4E0}"/>
              </a:ext>
            </a:extLst>
          </p:cNvPr>
          <p:cNvSpPr>
            <a:spLocks/>
          </p:cNvSpPr>
          <p:nvPr/>
        </p:nvSpPr>
        <p:spPr bwMode="auto">
          <a:xfrm>
            <a:off x="7012357" y="3157538"/>
            <a:ext cx="1625600" cy="2166938"/>
          </a:xfrm>
          <a:custGeom>
            <a:avLst/>
            <a:gdLst>
              <a:gd name="T0" fmla="*/ 664 w 1700"/>
              <a:gd name="T1" fmla="*/ 2154 h 2268"/>
              <a:gd name="T2" fmla="*/ 664 w 1700"/>
              <a:gd name="T3" fmla="*/ 2154 h 2268"/>
              <a:gd name="T4" fmla="*/ 684 w 1700"/>
              <a:gd name="T5" fmla="*/ 2213 h 2268"/>
              <a:gd name="T6" fmla="*/ 897 w 1700"/>
              <a:gd name="T7" fmla="*/ 2263 h 2268"/>
              <a:gd name="T8" fmla="*/ 1047 w 1700"/>
              <a:gd name="T9" fmla="*/ 2209 h 2268"/>
              <a:gd name="T10" fmla="*/ 1039 w 1700"/>
              <a:gd name="T11" fmla="*/ 2127 h 2268"/>
              <a:gd name="T12" fmla="*/ 1123 w 1700"/>
              <a:gd name="T13" fmla="*/ 1883 h 2268"/>
              <a:gd name="T14" fmla="*/ 1464 w 1700"/>
              <a:gd name="T15" fmla="*/ 1800 h 2268"/>
              <a:gd name="T16" fmla="*/ 1500 w 1700"/>
              <a:gd name="T17" fmla="*/ 1801 h 2268"/>
              <a:gd name="T18" fmla="*/ 1695 w 1700"/>
              <a:gd name="T19" fmla="*/ 1808 h 2268"/>
              <a:gd name="T20" fmla="*/ 1699 w 1700"/>
              <a:gd name="T21" fmla="*/ 1799 h 2268"/>
              <a:gd name="T22" fmla="*/ 1698 w 1700"/>
              <a:gd name="T23" fmla="*/ 1702 h 2268"/>
              <a:gd name="T24" fmla="*/ 1676 w 1700"/>
              <a:gd name="T25" fmla="*/ 1351 h 2268"/>
              <a:gd name="T26" fmla="*/ 1638 w 1700"/>
              <a:gd name="T27" fmla="*/ 1383 h 2268"/>
              <a:gd name="T28" fmla="*/ 1638 w 1700"/>
              <a:gd name="T29" fmla="*/ 1382 h 2268"/>
              <a:gd name="T30" fmla="*/ 1478 w 1700"/>
              <a:gd name="T31" fmla="*/ 1465 h 2268"/>
              <a:gd name="T32" fmla="*/ 1342 w 1700"/>
              <a:gd name="T33" fmla="*/ 1416 h 2268"/>
              <a:gd name="T34" fmla="*/ 1248 w 1700"/>
              <a:gd name="T35" fmla="*/ 1184 h 2268"/>
              <a:gd name="T36" fmla="*/ 1449 w 1700"/>
              <a:gd name="T37" fmla="*/ 882 h 2268"/>
              <a:gd name="T38" fmla="*/ 1591 w 1700"/>
              <a:gd name="T39" fmla="*/ 919 h 2268"/>
              <a:gd name="T40" fmla="*/ 1602 w 1700"/>
              <a:gd name="T41" fmla="*/ 901 h 2268"/>
              <a:gd name="T42" fmla="*/ 1512 w 1700"/>
              <a:gd name="T43" fmla="*/ 402 h 2268"/>
              <a:gd name="T44" fmla="*/ 1462 w 1700"/>
              <a:gd name="T45" fmla="*/ 278 h 2268"/>
              <a:gd name="T46" fmla="*/ 1428 w 1700"/>
              <a:gd name="T47" fmla="*/ 191 h 2268"/>
              <a:gd name="T48" fmla="*/ 1420 w 1700"/>
              <a:gd name="T49" fmla="*/ 192 h 2268"/>
              <a:gd name="T50" fmla="*/ 1356 w 1700"/>
              <a:gd name="T51" fmla="*/ 224 h 2268"/>
              <a:gd name="T52" fmla="*/ 1327 w 1700"/>
              <a:gd name="T53" fmla="*/ 238 h 2268"/>
              <a:gd name="T54" fmla="*/ 1275 w 1700"/>
              <a:gd name="T55" fmla="*/ 260 h 2268"/>
              <a:gd name="T56" fmla="*/ 1243 w 1700"/>
              <a:gd name="T57" fmla="*/ 272 h 2268"/>
              <a:gd name="T58" fmla="*/ 1192 w 1700"/>
              <a:gd name="T59" fmla="*/ 289 h 2268"/>
              <a:gd name="T60" fmla="*/ 1139 w 1700"/>
              <a:gd name="T61" fmla="*/ 300 h 2268"/>
              <a:gd name="T62" fmla="*/ 1139 w 1700"/>
              <a:gd name="T63" fmla="*/ 300 h 2268"/>
              <a:gd name="T64" fmla="*/ 1081 w 1700"/>
              <a:gd name="T65" fmla="*/ 311 h 2268"/>
              <a:gd name="T66" fmla="*/ 803 w 1700"/>
              <a:gd name="T67" fmla="*/ 123 h 2268"/>
              <a:gd name="T68" fmla="*/ 799 w 1700"/>
              <a:gd name="T69" fmla="*/ 103 h 2268"/>
              <a:gd name="T70" fmla="*/ 656 w 1700"/>
              <a:gd name="T71" fmla="*/ 8 h 2268"/>
              <a:gd name="T72" fmla="*/ 630 w 1700"/>
              <a:gd name="T73" fmla="*/ 12 h 2268"/>
              <a:gd name="T74" fmla="*/ 657 w 1700"/>
              <a:gd name="T75" fmla="*/ 73 h 2268"/>
              <a:gd name="T76" fmla="*/ 689 w 1700"/>
              <a:gd name="T77" fmla="*/ 299 h 2268"/>
              <a:gd name="T78" fmla="*/ 510 w 1700"/>
              <a:gd name="T79" fmla="*/ 402 h 2268"/>
              <a:gd name="T80" fmla="*/ 418 w 1700"/>
              <a:gd name="T81" fmla="*/ 412 h 2268"/>
              <a:gd name="T82" fmla="*/ 399 w 1700"/>
              <a:gd name="T83" fmla="*/ 935 h 2268"/>
              <a:gd name="T84" fmla="*/ 346 w 1700"/>
              <a:gd name="T85" fmla="*/ 1495 h 2268"/>
              <a:gd name="T86" fmla="*/ 346 w 1700"/>
              <a:gd name="T87" fmla="*/ 1802 h 2268"/>
              <a:gd name="T88" fmla="*/ 498 w 1700"/>
              <a:gd name="T89" fmla="*/ 1988 h 2268"/>
              <a:gd name="T90" fmla="*/ 608 w 1700"/>
              <a:gd name="T91" fmla="*/ 2029 h 2268"/>
              <a:gd name="T92" fmla="*/ 664 w 1700"/>
              <a:gd name="T93" fmla="*/ 2154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00" h="2268">
                <a:moveTo>
                  <a:pt x="664" y="2154"/>
                </a:moveTo>
                <a:lnTo>
                  <a:pt x="664" y="2154"/>
                </a:lnTo>
                <a:cubicBezTo>
                  <a:pt x="664" y="2175"/>
                  <a:pt x="671" y="2196"/>
                  <a:pt x="684" y="2213"/>
                </a:cubicBezTo>
                <a:cubicBezTo>
                  <a:pt x="751" y="2247"/>
                  <a:pt x="824" y="2264"/>
                  <a:pt x="897" y="2263"/>
                </a:cubicBezTo>
                <a:cubicBezTo>
                  <a:pt x="1040" y="2268"/>
                  <a:pt x="1050" y="2224"/>
                  <a:pt x="1047" y="2209"/>
                </a:cubicBezTo>
                <a:cubicBezTo>
                  <a:pt x="1050" y="2182"/>
                  <a:pt x="1048" y="2154"/>
                  <a:pt x="1039" y="2127"/>
                </a:cubicBezTo>
                <a:cubicBezTo>
                  <a:pt x="1004" y="2035"/>
                  <a:pt x="1040" y="1931"/>
                  <a:pt x="1123" y="1883"/>
                </a:cubicBezTo>
                <a:cubicBezTo>
                  <a:pt x="1227" y="1824"/>
                  <a:pt x="1345" y="1795"/>
                  <a:pt x="1464" y="1800"/>
                </a:cubicBezTo>
                <a:lnTo>
                  <a:pt x="1500" y="1801"/>
                </a:lnTo>
                <a:cubicBezTo>
                  <a:pt x="1565" y="1801"/>
                  <a:pt x="1632" y="1804"/>
                  <a:pt x="1695" y="1808"/>
                </a:cubicBezTo>
                <a:lnTo>
                  <a:pt x="1699" y="1799"/>
                </a:lnTo>
                <a:cubicBezTo>
                  <a:pt x="1698" y="1766"/>
                  <a:pt x="1698" y="1734"/>
                  <a:pt x="1698" y="1702"/>
                </a:cubicBezTo>
                <a:cubicBezTo>
                  <a:pt x="1700" y="1585"/>
                  <a:pt x="1693" y="1468"/>
                  <a:pt x="1676" y="1351"/>
                </a:cubicBezTo>
                <a:cubicBezTo>
                  <a:pt x="1664" y="1360"/>
                  <a:pt x="1652" y="1370"/>
                  <a:pt x="1638" y="1383"/>
                </a:cubicBezTo>
                <a:lnTo>
                  <a:pt x="1638" y="1382"/>
                </a:lnTo>
                <a:cubicBezTo>
                  <a:pt x="1595" y="1427"/>
                  <a:pt x="1539" y="1456"/>
                  <a:pt x="1478" y="1465"/>
                </a:cubicBezTo>
                <a:cubicBezTo>
                  <a:pt x="1428" y="1469"/>
                  <a:pt x="1379" y="1452"/>
                  <a:pt x="1342" y="1416"/>
                </a:cubicBezTo>
                <a:cubicBezTo>
                  <a:pt x="1283" y="1353"/>
                  <a:pt x="1249" y="1270"/>
                  <a:pt x="1248" y="1184"/>
                </a:cubicBezTo>
                <a:cubicBezTo>
                  <a:pt x="1244" y="1043"/>
                  <a:pt x="1311" y="893"/>
                  <a:pt x="1449" y="882"/>
                </a:cubicBezTo>
                <a:cubicBezTo>
                  <a:pt x="1499" y="878"/>
                  <a:pt x="1548" y="891"/>
                  <a:pt x="1591" y="919"/>
                </a:cubicBezTo>
                <a:lnTo>
                  <a:pt x="1602" y="901"/>
                </a:lnTo>
                <a:cubicBezTo>
                  <a:pt x="1669" y="779"/>
                  <a:pt x="1578" y="561"/>
                  <a:pt x="1512" y="402"/>
                </a:cubicBezTo>
                <a:cubicBezTo>
                  <a:pt x="1492" y="357"/>
                  <a:pt x="1475" y="314"/>
                  <a:pt x="1462" y="278"/>
                </a:cubicBezTo>
                <a:cubicBezTo>
                  <a:pt x="1449" y="242"/>
                  <a:pt x="1440" y="218"/>
                  <a:pt x="1428" y="191"/>
                </a:cubicBezTo>
                <a:lnTo>
                  <a:pt x="1420" y="192"/>
                </a:lnTo>
                <a:lnTo>
                  <a:pt x="1356" y="224"/>
                </a:lnTo>
                <a:lnTo>
                  <a:pt x="1327" y="238"/>
                </a:lnTo>
                <a:lnTo>
                  <a:pt x="1275" y="260"/>
                </a:lnTo>
                <a:lnTo>
                  <a:pt x="1243" y="272"/>
                </a:lnTo>
                <a:lnTo>
                  <a:pt x="1192" y="289"/>
                </a:lnTo>
                <a:lnTo>
                  <a:pt x="1139" y="300"/>
                </a:lnTo>
                <a:lnTo>
                  <a:pt x="1139" y="300"/>
                </a:lnTo>
                <a:cubicBezTo>
                  <a:pt x="1120" y="305"/>
                  <a:pt x="1100" y="309"/>
                  <a:pt x="1081" y="311"/>
                </a:cubicBezTo>
                <a:cubicBezTo>
                  <a:pt x="894" y="326"/>
                  <a:pt x="853" y="266"/>
                  <a:pt x="803" y="123"/>
                </a:cubicBezTo>
                <a:lnTo>
                  <a:pt x="799" y="103"/>
                </a:lnTo>
                <a:cubicBezTo>
                  <a:pt x="763" y="4"/>
                  <a:pt x="706" y="0"/>
                  <a:pt x="656" y="8"/>
                </a:cubicBezTo>
                <a:lnTo>
                  <a:pt x="630" y="12"/>
                </a:lnTo>
                <a:cubicBezTo>
                  <a:pt x="637" y="33"/>
                  <a:pt x="647" y="54"/>
                  <a:pt x="657" y="73"/>
                </a:cubicBezTo>
                <a:cubicBezTo>
                  <a:pt x="703" y="139"/>
                  <a:pt x="715" y="224"/>
                  <a:pt x="689" y="299"/>
                </a:cubicBezTo>
                <a:cubicBezTo>
                  <a:pt x="649" y="362"/>
                  <a:pt x="583" y="400"/>
                  <a:pt x="510" y="402"/>
                </a:cubicBezTo>
                <a:cubicBezTo>
                  <a:pt x="479" y="405"/>
                  <a:pt x="449" y="409"/>
                  <a:pt x="418" y="412"/>
                </a:cubicBezTo>
                <a:cubicBezTo>
                  <a:pt x="503" y="614"/>
                  <a:pt x="553" y="781"/>
                  <a:pt x="399" y="935"/>
                </a:cubicBezTo>
                <a:cubicBezTo>
                  <a:pt x="226" y="1108"/>
                  <a:pt x="0" y="1295"/>
                  <a:pt x="346" y="1495"/>
                </a:cubicBezTo>
                <a:cubicBezTo>
                  <a:pt x="426" y="1588"/>
                  <a:pt x="319" y="1762"/>
                  <a:pt x="346" y="1802"/>
                </a:cubicBezTo>
                <a:cubicBezTo>
                  <a:pt x="370" y="1838"/>
                  <a:pt x="418" y="1932"/>
                  <a:pt x="498" y="1988"/>
                </a:cubicBezTo>
                <a:cubicBezTo>
                  <a:pt x="538" y="1986"/>
                  <a:pt x="577" y="2001"/>
                  <a:pt x="608" y="2029"/>
                </a:cubicBezTo>
                <a:cubicBezTo>
                  <a:pt x="643" y="2060"/>
                  <a:pt x="664" y="2106"/>
                  <a:pt x="664" y="2154"/>
                </a:cubicBezTo>
                <a:close/>
              </a:path>
            </a:pathLst>
          </a:custGeom>
          <a:solidFill>
            <a:schemeClr val="accent6">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1">
            <a:extLst>
              <a:ext uri="{FF2B5EF4-FFF2-40B4-BE49-F238E27FC236}">
                <a16:creationId xmlns:a16="http://schemas.microsoft.com/office/drawing/2014/main" id="{955F86B4-1C53-48C1-8242-CE1260FA8EF3}"/>
              </a:ext>
            </a:extLst>
          </p:cNvPr>
          <p:cNvSpPr>
            <a:spLocks/>
          </p:cNvSpPr>
          <p:nvPr/>
        </p:nvSpPr>
        <p:spPr bwMode="auto">
          <a:xfrm>
            <a:off x="10211622" y="2438004"/>
            <a:ext cx="1598613" cy="2159000"/>
          </a:xfrm>
          <a:custGeom>
            <a:avLst/>
            <a:gdLst>
              <a:gd name="T0" fmla="*/ 1560 w 1661"/>
              <a:gd name="T1" fmla="*/ 1283 h 2249"/>
              <a:gd name="T2" fmla="*/ 1658 w 1661"/>
              <a:gd name="T3" fmla="*/ 825 h 2249"/>
              <a:gd name="T4" fmla="*/ 1567 w 1661"/>
              <a:gd name="T5" fmla="*/ 280 h 2249"/>
              <a:gd name="T6" fmla="*/ 1521 w 1661"/>
              <a:gd name="T7" fmla="*/ 299 h 2249"/>
              <a:gd name="T8" fmla="*/ 1446 w 1661"/>
              <a:gd name="T9" fmla="*/ 328 h 2249"/>
              <a:gd name="T10" fmla="*/ 1215 w 1661"/>
              <a:gd name="T11" fmla="*/ 389 h 2249"/>
              <a:gd name="T12" fmla="*/ 1141 w 1661"/>
              <a:gd name="T13" fmla="*/ 390 h 2249"/>
              <a:gd name="T14" fmla="*/ 1069 w 1661"/>
              <a:gd name="T15" fmla="*/ 375 h 2249"/>
              <a:gd name="T16" fmla="*/ 926 w 1661"/>
              <a:gd name="T17" fmla="*/ 117 h 2249"/>
              <a:gd name="T18" fmla="*/ 942 w 1661"/>
              <a:gd name="T19" fmla="*/ 65 h 2249"/>
              <a:gd name="T20" fmla="*/ 704 w 1661"/>
              <a:gd name="T21" fmla="*/ 41 h 2249"/>
              <a:gd name="T22" fmla="*/ 741 w 1661"/>
              <a:gd name="T23" fmla="*/ 130 h 2249"/>
              <a:gd name="T24" fmla="*/ 828 w 1661"/>
              <a:gd name="T25" fmla="*/ 389 h 2249"/>
              <a:gd name="T26" fmla="*/ 770 w 1661"/>
              <a:gd name="T27" fmla="*/ 400 h 2249"/>
              <a:gd name="T28" fmla="*/ 164 w 1661"/>
              <a:gd name="T29" fmla="*/ 439 h 2249"/>
              <a:gd name="T30" fmla="*/ 1 w 1661"/>
              <a:gd name="T31" fmla="*/ 443 h 2249"/>
              <a:gd name="T32" fmla="*/ 1 w 1661"/>
              <a:gd name="T33" fmla="*/ 512 h 2249"/>
              <a:gd name="T34" fmla="*/ 17 w 1661"/>
              <a:gd name="T35" fmla="*/ 793 h 2249"/>
              <a:gd name="T36" fmla="*/ 128 w 1661"/>
              <a:gd name="T37" fmla="*/ 1027 h 2249"/>
              <a:gd name="T38" fmla="*/ 469 w 1661"/>
              <a:gd name="T39" fmla="*/ 1317 h 2249"/>
              <a:gd name="T40" fmla="*/ 348 w 1661"/>
              <a:gd name="T41" fmla="*/ 1610 h 2249"/>
              <a:gd name="T42" fmla="*/ 244 w 1661"/>
              <a:gd name="T43" fmla="*/ 1588 h 2249"/>
              <a:gd name="T44" fmla="*/ 257 w 1661"/>
              <a:gd name="T45" fmla="*/ 1658 h 2249"/>
              <a:gd name="T46" fmla="*/ 388 w 1661"/>
              <a:gd name="T47" fmla="*/ 2133 h 2249"/>
              <a:gd name="T48" fmla="*/ 489 w 1661"/>
              <a:gd name="T49" fmla="*/ 2105 h 2249"/>
              <a:gd name="T50" fmla="*/ 594 w 1661"/>
              <a:gd name="T51" fmla="*/ 2073 h 2249"/>
              <a:gd name="T52" fmla="*/ 700 w 1661"/>
              <a:gd name="T53" fmla="*/ 2047 h 2249"/>
              <a:gd name="T54" fmla="*/ 1006 w 1661"/>
              <a:gd name="T55" fmla="*/ 2038 h 2249"/>
              <a:gd name="T56" fmla="*/ 1062 w 1661"/>
              <a:gd name="T57" fmla="*/ 2185 h 2249"/>
              <a:gd name="T58" fmla="*/ 1171 w 1661"/>
              <a:gd name="T59" fmla="*/ 2247 h 2249"/>
              <a:gd name="T60" fmla="*/ 1339 w 1661"/>
              <a:gd name="T61" fmla="*/ 2186 h 2249"/>
              <a:gd name="T62" fmla="*/ 1295 w 1661"/>
              <a:gd name="T63" fmla="*/ 1919 h 2249"/>
              <a:gd name="T64" fmla="*/ 1635 w 1661"/>
              <a:gd name="T65" fmla="*/ 1295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61" h="2249">
                <a:moveTo>
                  <a:pt x="1560" y="1283"/>
                </a:moveTo>
                <a:lnTo>
                  <a:pt x="1560" y="1283"/>
                </a:lnTo>
                <a:cubicBezTo>
                  <a:pt x="1511" y="1251"/>
                  <a:pt x="1480" y="1197"/>
                  <a:pt x="1475" y="1138"/>
                </a:cubicBezTo>
                <a:cubicBezTo>
                  <a:pt x="1446" y="999"/>
                  <a:pt x="1526" y="861"/>
                  <a:pt x="1658" y="825"/>
                </a:cubicBezTo>
                <a:lnTo>
                  <a:pt x="1661" y="824"/>
                </a:lnTo>
                <a:cubicBezTo>
                  <a:pt x="1649" y="601"/>
                  <a:pt x="1614" y="424"/>
                  <a:pt x="1567" y="280"/>
                </a:cubicBezTo>
                <a:lnTo>
                  <a:pt x="1564" y="280"/>
                </a:lnTo>
                <a:lnTo>
                  <a:pt x="1521" y="299"/>
                </a:lnTo>
                <a:lnTo>
                  <a:pt x="1475" y="317"/>
                </a:lnTo>
                <a:lnTo>
                  <a:pt x="1446" y="328"/>
                </a:lnTo>
                <a:cubicBezTo>
                  <a:pt x="1395" y="348"/>
                  <a:pt x="1342" y="363"/>
                  <a:pt x="1289" y="375"/>
                </a:cubicBezTo>
                <a:lnTo>
                  <a:pt x="1215" y="389"/>
                </a:lnTo>
                <a:cubicBezTo>
                  <a:pt x="1202" y="392"/>
                  <a:pt x="1187" y="389"/>
                  <a:pt x="1174" y="389"/>
                </a:cubicBezTo>
                <a:cubicBezTo>
                  <a:pt x="1160" y="390"/>
                  <a:pt x="1152" y="394"/>
                  <a:pt x="1141" y="390"/>
                </a:cubicBezTo>
                <a:cubicBezTo>
                  <a:pt x="1125" y="387"/>
                  <a:pt x="1109" y="384"/>
                  <a:pt x="1094" y="380"/>
                </a:cubicBezTo>
                <a:cubicBezTo>
                  <a:pt x="1086" y="382"/>
                  <a:pt x="1077" y="378"/>
                  <a:pt x="1069" y="375"/>
                </a:cubicBezTo>
                <a:cubicBezTo>
                  <a:pt x="1045" y="368"/>
                  <a:pt x="1022" y="358"/>
                  <a:pt x="1001" y="345"/>
                </a:cubicBezTo>
                <a:cubicBezTo>
                  <a:pt x="873" y="268"/>
                  <a:pt x="892" y="185"/>
                  <a:pt x="926" y="117"/>
                </a:cubicBezTo>
                <a:lnTo>
                  <a:pt x="926" y="118"/>
                </a:lnTo>
                <a:cubicBezTo>
                  <a:pt x="937" y="102"/>
                  <a:pt x="943" y="84"/>
                  <a:pt x="942" y="65"/>
                </a:cubicBezTo>
                <a:cubicBezTo>
                  <a:pt x="935" y="28"/>
                  <a:pt x="870" y="0"/>
                  <a:pt x="811" y="1"/>
                </a:cubicBezTo>
                <a:cubicBezTo>
                  <a:pt x="771" y="1"/>
                  <a:pt x="733" y="15"/>
                  <a:pt x="704" y="41"/>
                </a:cubicBezTo>
                <a:cubicBezTo>
                  <a:pt x="699" y="45"/>
                  <a:pt x="696" y="52"/>
                  <a:pt x="697" y="58"/>
                </a:cubicBezTo>
                <a:cubicBezTo>
                  <a:pt x="705" y="86"/>
                  <a:pt x="720" y="111"/>
                  <a:pt x="741" y="130"/>
                </a:cubicBezTo>
                <a:cubicBezTo>
                  <a:pt x="791" y="183"/>
                  <a:pt x="822" y="253"/>
                  <a:pt x="827" y="327"/>
                </a:cubicBezTo>
                <a:lnTo>
                  <a:pt x="828" y="389"/>
                </a:lnTo>
                <a:lnTo>
                  <a:pt x="770" y="400"/>
                </a:lnTo>
                <a:lnTo>
                  <a:pt x="770" y="400"/>
                </a:lnTo>
                <a:cubicBezTo>
                  <a:pt x="625" y="432"/>
                  <a:pt x="477" y="445"/>
                  <a:pt x="329" y="438"/>
                </a:cubicBezTo>
                <a:cubicBezTo>
                  <a:pt x="275" y="438"/>
                  <a:pt x="221" y="438"/>
                  <a:pt x="164" y="439"/>
                </a:cubicBezTo>
                <a:cubicBezTo>
                  <a:pt x="108" y="441"/>
                  <a:pt x="65" y="440"/>
                  <a:pt x="15" y="440"/>
                </a:cubicBezTo>
                <a:lnTo>
                  <a:pt x="1" y="443"/>
                </a:lnTo>
                <a:lnTo>
                  <a:pt x="1" y="512"/>
                </a:lnTo>
                <a:lnTo>
                  <a:pt x="1" y="512"/>
                </a:lnTo>
                <a:cubicBezTo>
                  <a:pt x="0" y="602"/>
                  <a:pt x="4" y="692"/>
                  <a:pt x="15" y="782"/>
                </a:cubicBezTo>
                <a:lnTo>
                  <a:pt x="17" y="793"/>
                </a:lnTo>
                <a:cubicBezTo>
                  <a:pt x="48" y="995"/>
                  <a:pt x="73" y="1042"/>
                  <a:pt x="83" y="1053"/>
                </a:cubicBezTo>
                <a:lnTo>
                  <a:pt x="128" y="1027"/>
                </a:lnTo>
                <a:cubicBezTo>
                  <a:pt x="181" y="989"/>
                  <a:pt x="246" y="976"/>
                  <a:pt x="310" y="991"/>
                </a:cubicBezTo>
                <a:cubicBezTo>
                  <a:pt x="467" y="1041"/>
                  <a:pt x="467" y="1226"/>
                  <a:pt x="469" y="1317"/>
                </a:cubicBezTo>
                <a:cubicBezTo>
                  <a:pt x="476" y="1389"/>
                  <a:pt x="465" y="1461"/>
                  <a:pt x="438" y="1528"/>
                </a:cubicBezTo>
                <a:cubicBezTo>
                  <a:pt x="420" y="1567"/>
                  <a:pt x="388" y="1596"/>
                  <a:pt x="348" y="1610"/>
                </a:cubicBezTo>
                <a:cubicBezTo>
                  <a:pt x="319" y="1615"/>
                  <a:pt x="289" y="1607"/>
                  <a:pt x="266" y="1587"/>
                </a:cubicBezTo>
                <a:lnTo>
                  <a:pt x="244" y="1588"/>
                </a:lnTo>
                <a:lnTo>
                  <a:pt x="250" y="1621"/>
                </a:lnTo>
                <a:lnTo>
                  <a:pt x="257" y="1658"/>
                </a:lnTo>
                <a:cubicBezTo>
                  <a:pt x="289" y="1799"/>
                  <a:pt x="327" y="1940"/>
                  <a:pt x="372" y="2078"/>
                </a:cubicBezTo>
                <a:lnTo>
                  <a:pt x="388" y="2133"/>
                </a:lnTo>
                <a:lnTo>
                  <a:pt x="457" y="2111"/>
                </a:lnTo>
                <a:lnTo>
                  <a:pt x="489" y="2105"/>
                </a:lnTo>
                <a:lnTo>
                  <a:pt x="549" y="2086"/>
                </a:lnTo>
                <a:lnTo>
                  <a:pt x="594" y="2073"/>
                </a:lnTo>
                <a:lnTo>
                  <a:pt x="656" y="2056"/>
                </a:lnTo>
                <a:lnTo>
                  <a:pt x="700" y="2047"/>
                </a:lnTo>
                <a:lnTo>
                  <a:pt x="806" y="2026"/>
                </a:lnTo>
                <a:cubicBezTo>
                  <a:pt x="889" y="2010"/>
                  <a:pt x="956" y="1996"/>
                  <a:pt x="1006" y="2038"/>
                </a:cubicBezTo>
                <a:lnTo>
                  <a:pt x="1006" y="2038"/>
                </a:lnTo>
                <a:cubicBezTo>
                  <a:pt x="1044" y="2076"/>
                  <a:pt x="1065" y="2130"/>
                  <a:pt x="1062" y="2185"/>
                </a:cubicBezTo>
                <a:cubicBezTo>
                  <a:pt x="1063" y="2203"/>
                  <a:pt x="1060" y="2221"/>
                  <a:pt x="1055" y="2238"/>
                </a:cubicBezTo>
                <a:cubicBezTo>
                  <a:pt x="1093" y="2246"/>
                  <a:pt x="1132" y="2249"/>
                  <a:pt x="1171" y="2247"/>
                </a:cubicBezTo>
                <a:cubicBezTo>
                  <a:pt x="1228" y="2248"/>
                  <a:pt x="1284" y="2245"/>
                  <a:pt x="1315" y="2227"/>
                </a:cubicBezTo>
                <a:cubicBezTo>
                  <a:pt x="1323" y="2213"/>
                  <a:pt x="1331" y="2200"/>
                  <a:pt x="1339" y="2186"/>
                </a:cubicBezTo>
                <a:cubicBezTo>
                  <a:pt x="1336" y="2171"/>
                  <a:pt x="1326" y="2150"/>
                  <a:pt x="1314" y="2130"/>
                </a:cubicBezTo>
                <a:cubicBezTo>
                  <a:pt x="1267" y="2069"/>
                  <a:pt x="1260" y="1986"/>
                  <a:pt x="1295" y="1919"/>
                </a:cubicBezTo>
                <a:cubicBezTo>
                  <a:pt x="1326" y="1866"/>
                  <a:pt x="1401" y="1836"/>
                  <a:pt x="1510" y="1813"/>
                </a:cubicBezTo>
                <a:cubicBezTo>
                  <a:pt x="1565" y="1658"/>
                  <a:pt x="1609" y="1485"/>
                  <a:pt x="1635" y="1295"/>
                </a:cubicBezTo>
                <a:cubicBezTo>
                  <a:pt x="1610" y="1295"/>
                  <a:pt x="1584" y="1291"/>
                  <a:pt x="1560" y="1283"/>
                </a:cubicBezTo>
                <a:close/>
              </a:path>
            </a:pathLst>
          </a:custGeom>
          <a:solidFill>
            <a:schemeClr val="accent6">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5"/>
          <p:cNvSpPr/>
          <p:nvPr/>
        </p:nvSpPr>
        <p:spPr>
          <a:xfrm>
            <a:off x="2450435" y="177299"/>
            <a:ext cx="3045170" cy="3045170"/>
          </a:xfrm>
          <a:prstGeom prst="ellipse">
            <a:avLst/>
          </a:prstGeom>
          <a:solidFill>
            <a:schemeClr val="accent1">
              <a:lumMod val="5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p:cNvSpPr/>
          <p:nvPr/>
        </p:nvSpPr>
        <p:spPr>
          <a:xfrm>
            <a:off x="150791" y="4187927"/>
            <a:ext cx="5340146" cy="5340146"/>
          </a:xfrm>
          <a:prstGeom prst="ellipse">
            <a:avLst/>
          </a:prstGeom>
          <a:solidFill>
            <a:schemeClr val="accent1">
              <a:lumMod val="5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068C7AB-03F4-4B71-8FE5-1FACCFF9D6D1}"/>
              </a:ext>
            </a:extLst>
          </p:cNvPr>
          <p:cNvSpPr/>
          <p:nvPr/>
        </p:nvSpPr>
        <p:spPr>
          <a:xfrm>
            <a:off x="1503377" y="204550"/>
            <a:ext cx="9045469" cy="1123319"/>
          </a:xfrm>
          <a:prstGeom prst="rect">
            <a:avLst/>
          </a:prstGeom>
        </p:spPr>
        <p:txBody>
          <a:bodyPr wrap="square" lIns="0" tIns="0" rIns="0" bIns="0" anchor="ctr" anchorCtr="0">
            <a:normAutofit fontScale="55000" lnSpcReduction="20000"/>
          </a:bodyPr>
          <a:lstStyle/>
          <a:p>
            <a:pPr marL="0" marR="0" lvl="0" indent="0" algn="ctr" defTabSz="914400" rtl="0" eaLnBrk="1" fontAlgn="auto" latinLnBrk="0" hangingPunct="1">
              <a:lnSpc>
                <a:spcPct val="134000"/>
              </a:lnSpc>
              <a:spcBef>
                <a:spcPts val="0"/>
              </a:spcBef>
              <a:spcAft>
                <a:spcPts val="0"/>
              </a:spcAft>
              <a:buClrTx/>
              <a:buSzTx/>
              <a:buFontTx/>
              <a:buNone/>
              <a:tabLst/>
              <a:defRPr/>
            </a:pPr>
            <a:r>
              <a:rPr kumimoji="0" lang="en-US" sz="7000" b="0" i="0" u="none" strike="noStrike" kern="1200" cap="none" spc="0" normalizeH="0" baseline="0" noProof="0">
                <a:ln w="0"/>
                <a:solidFill>
                  <a:srgbClr val="FFFFFF"/>
                </a:solidFill>
                <a:effectLst/>
                <a:uLnTx/>
                <a:uFillTx/>
                <a:latin typeface="Calibri "/>
                <a:ea typeface="Calibri Light" charset="0"/>
                <a:cs typeface="Calibri Light" charset="0"/>
              </a:rPr>
              <a:t>Areas of Functioning</a:t>
            </a:r>
          </a:p>
          <a:p>
            <a:pPr marL="0" marR="0" lvl="0" indent="0" algn="ctr" defTabSz="914400" rtl="0" eaLnBrk="1" fontAlgn="auto" latinLnBrk="0" hangingPunct="1">
              <a:lnSpc>
                <a:spcPct val="134000"/>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PECFAS Subscales</a:t>
            </a:r>
          </a:p>
        </p:txBody>
      </p:sp>
      <p:sp>
        <p:nvSpPr>
          <p:cNvPr id="16" name="Oval 15"/>
          <p:cNvSpPr/>
          <p:nvPr/>
        </p:nvSpPr>
        <p:spPr>
          <a:xfrm>
            <a:off x="845425" y="1361144"/>
            <a:ext cx="618704" cy="576716"/>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mn-ea"/>
                <a:cs typeface="+mn-cs"/>
              </a:rPr>
              <a:t>1</a:t>
            </a:r>
          </a:p>
        </p:txBody>
      </p:sp>
      <p:sp>
        <p:nvSpPr>
          <p:cNvPr id="17" name="TextBox 16">
            <a:extLst>
              <a:ext uri="{FF2B5EF4-FFF2-40B4-BE49-F238E27FC236}">
                <a16:creationId xmlns:a16="http://schemas.microsoft.com/office/drawing/2014/main" id="{CB48D094-4164-461D-AA5A-58D071DC76DE}"/>
              </a:ext>
            </a:extLst>
          </p:cNvPr>
          <p:cNvSpPr txBox="1"/>
          <p:nvPr/>
        </p:nvSpPr>
        <p:spPr>
          <a:xfrm>
            <a:off x="1724179" y="1367954"/>
            <a:ext cx="4202378" cy="533848"/>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326581">
                    <a:lumMod val="50000"/>
                  </a:srgbClr>
                </a:solidFill>
                <a:effectLst/>
                <a:uLnTx/>
                <a:uFillTx/>
                <a:latin typeface="Calibri "/>
                <a:ea typeface="Calibri Light" charset="0"/>
                <a:cs typeface="+mn-cs"/>
              </a:rPr>
              <a:t>School/Daycare</a:t>
            </a:r>
            <a:endParaRPr kumimoji="0" lang="en-GB" sz="36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9" name="Oval 18"/>
          <p:cNvSpPr/>
          <p:nvPr/>
        </p:nvSpPr>
        <p:spPr>
          <a:xfrm>
            <a:off x="845425" y="2130983"/>
            <a:ext cx="618704" cy="576716"/>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mn-ea"/>
                <a:cs typeface="+mn-cs"/>
              </a:rPr>
              <a:t>2</a:t>
            </a:r>
          </a:p>
        </p:txBody>
      </p:sp>
      <p:sp>
        <p:nvSpPr>
          <p:cNvPr id="22" name="Oval 21"/>
          <p:cNvSpPr/>
          <p:nvPr/>
        </p:nvSpPr>
        <p:spPr>
          <a:xfrm>
            <a:off x="843641" y="2903872"/>
            <a:ext cx="618704" cy="576716"/>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mn-ea"/>
                <a:cs typeface="+mn-cs"/>
              </a:rPr>
              <a:t>3</a:t>
            </a:r>
          </a:p>
        </p:txBody>
      </p:sp>
      <p:sp>
        <p:nvSpPr>
          <p:cNvPr id="29" name="Freeform 5"/>
          <p:cNvSpPr>
            <a:spLocks/>
          </p:cNvSpPr>
          <p:nvPr/>
        </p:nvSpPr>
        <p:spPr bwMode="auto">
          <a:xfrm>
            <a:off x="8782051" y="4637088"/>
            <a:ext cx="2009775" cy="1898650"/>
          </a:xfrm>
          <a:custGeom>
            <a:avLst/>
            <a:gdLst>
              <a:gd name="T0" fmla="*/ 1962 w 2088"/>
              <a:gd name="T1" fmla="*/ 1160 h 1977"/>
              <a:gd name="T2" fmla="*/ 1962 w 2088"/>
              <a:gd name="T3" fmla="*/ 1160 h 1977"/>
              <a:gd name="T4" fmla="*/ 1765 w 2088"/>
              <a:gd name="T5" fmla="*/ 1198 h 1977"/>
              <a:gd name="T6" fmla="*/ 1677 w 2088"/>
              <a:gd name="T7" fmla="*/ 1049 h 1977"/>
              <a:gd name="T8" fmla="*/ 1815 w 2088"/>
              <a:gd name="T9" fmla="*/ 748 h 1977"/>
              <a:gd name="T10" fmla="*/ 1866 w 2088"/>
              <a:gd name="T11" fmla="*/ 725 h 1977"/>
              <a:gd name="T12" fmla="*/ 1886 w 2088"/>
              <a:gd name="T13" fmla="*/ 721 h 1977"/>
              <a:gd name="T14" fmla="*/ 1962 w 2088"/>
              <a:gd name="T15" fmla="*/ 600 h 1977"/>
              <a:gd name="T16" fmla="*/ 1850 w 2088"/>
              <a:gd name="T17" fmla="*/ 288 h 1977"/>
              <a:gd name="T18" fmla="*/ 1814 w 2088"/>
              <a:gd name="T19" fmla="*/ 211 h 1977"/>
              <a:gd name="T20" fmla="*/ 1805 w 2088"/>
              <a:gd name="T21" fmla="*/ 188 h 1977"/>
              <a:gd name="T22" fmla="*/ 1770 w 2088"/>
              <a:gd name="T23" fmla="*/ 105 h 1977"/>
              <a:gd name="T24" fmla="*/ 1767 w 2088"/>
              <a:gd name="T25" fmla="*/ 102 h 1977"/>
              <a:gd name="T26" fmla="*/ 1762 w 2088"/>
              <a:gd name="T27" fmla="*/ 103 h 1977"/>
              <a:gd name="T28" fmla="*/ 1560 w 2088"/>
              <a:gd name="T29" fmla="*/ 193 h 1977"/>
              <a:gd name="T30" fmla="*/ 1501 w 2088"/>
              <a:gd name="T31" fmla="*/ 223 h 1977"/>
              <a:gd name="T32" fmla="*/ 1484 w 2088"/>
              <a:gd name="T33" fmla="*/ 231 h 1977"/>
              <a:gd name="T34" fmla="*/ 1423 w 2088"/>
              <a:gd name="T35" fmla="*/ 259 h 1977"/>
              <a:gd name="T36" fmla="*/ 1408 w 2088"/>
              <a:gd name="T37" fmla="*/ 262 h 1977"/>
              <a:gd name="T38" fmla="*/ 1342 w 2088"/>
              <a:gd name="T39" fmla="*/ 287 h 1977"/>
              <a:gd name="T40" fmla="*/ 1336 w 2088"/>
              <a:gd name="T41" fmla="*/ 288 h 1977"/>
              <a:gd name="T42" fmla="*/ 1271 w 2088"/>
              <a:gd name="T43" fmla="*/ 305 h 1977"/>
              <a:gd name="T44" fmla="*/ 1258 w 2088"/>
              <a:gd name="T45" fmla="*/ 308 h 1977"/>
              <a:gd name="T46" fmla="*/ 1205 w 2088"/>
              <a:gd name="T47" fmla="*/ 318 h 1977"/>
              <a:gd name="T48" fmla="*/ 927 w 2088"/>
              <a:gd name="T49" fmla="*/ 130 h 1977"/>
              <a:gd name="T50" fmla="*/ 923 w 2088"/>
              <a:gd name="T51" fmla="*/ 110 h 1977"/>
              <a:gd name="T52" fmla="*/ 908 w 2088"/>
              <a:gd name="T53" fmla="*/ 77 h 1977"/>
              <a:gd name="T54" fmla="*/ 780 w 2088"/>
              <a:gd name="T55" fmla="*/ 15 h 1977"/>
              <a:gd name="T56" fmla="*/ 753 w 2088"/>
              <a:gd name="T57" fmla="*/ 20 h 1977"/>
              <a:gd name="T58" fmla="*/ 781 w 2088"/>
              <a:gd name="T59" fmla="*/ 80 h 1977"/>
              <a:gd name="T60" fmla="*/ 814 w 2088"/>
              <a:gd name="T61" fmla="*/ 304 h 1977"/>
              <a:gd name="T62" fmla="*/ 635 w 2088"/>
              <a:gd name="T63" fmla="*/ 406 h 1977"/>
              <a:gd name="T64" fmla="*/ 192 w 2088"/>
              <a:gd name="T65" fmla="*/ 434 h 1977"/>
              <a:gd name="T66" fmla="*/ 38 w 2088"/>
              <a:gd name="T67" fmla="*/ 439 h 1977"/>
              <a:gd name="T68" fmla="*/ 1 w 2088"/>
              <a:gd name="T69" fmla="*/ 440 h 1977"/>
              <a:gd name="T70" fmla="*/ 1 w 2088"/>
              <a:gd name="T71" fmla="*/ 507 h 1977"/>
              <a:gd name="T72" fmla="*/ 1 w 2088"/>
              <a:gd name="T73" fmla="*/ 506 h 1977"/>
              <a:gd name="T74" fmla="*/ 16 w 2088"/>
              <a:gd name="T75" fmla="*/ 786 h 1977"/>
              <a:gd name="T76" fmla="*/ 18 w 2088"/>
              <a:gd name="T77" fmla="*/ 798 h 1977"/>
              <a:gd name="T78" fmla="*/ 85 w 2088"/>
              <a:gd name="T79" fmla="*/ 1066 h 1977"/>
              <a:gd name="T80" fmla="*/ 132 w 2088"/>
              <a:gd name="T81" fmla="*/ 1039 h 1977"/>
              <a:gd name="T82" fmla="*/ 320 w 2088"/>
              <a:gd name="T83" fmla="*/ 1002 h 1977"/>
              <a:gd name="T84" fmla="*/ 484 w 2088"/>
              <a:gd name="T85" fmla="*/ 1339 h 1977"/>
              <a:gd name="T86" fmla="*/ 485 w 2088"/>
              <a:gd name="T87" fmla="*/ 1339 h 1977"/>
              <a:gd name="T88" fmla="*/ 452 w 2088"/>
              <a:gd name="T89" fmla="*/ 1556 h 1977"/>
              <a:gd name="T90" fmla="*/ 360 w 2088"/>
              <a:gd name="T91" fmla="*/ 1642 h 1977"/>
              <a:gd name="T92" fmla="*/ 275 w 2088"/>
              <a:gd name="T93" fmla="*/ 1618 h 1977"/>
              <a:gd name="T94" fmla="*/ 252 w 2088"/>
              <a:gd name="T95" fmla="*/ 1619 h 1977"/>
              <a:gd name="T96" fmla="*/ 259 w 2088"/>
              <a:gd name="T97" fmla="*/ 1653 h 1977"/>
              <a:gd name="T98" fmla="*/ 266 w 2088"/>
              <a:gd name="T99" fmla="*/ 1691 h 1977"/>
              <a:gd name="T100" fmla="*/ 297 w 2088"/>
              <a:gd name="T101" fmla="*/ 1826 h 1977"/>
              <a:gd name="T102" fmla="*/ 303 w 2088"/>
              <a:gd name="T103" fmla="*/ 1854 h 1977"/>
              <a:gd name="T104" fmla="*/ 338 w 2088"/>
              <a:gd name="T105" fmla="*/ 1977 h 1977"/>
              <a:gd name="T106" fmla="*/ 2088 w 2088"/>
              <a:gd name="T107" fmla="*/ 1631 h 1977"/>
              <a:gd name="T108" fmla="*/ 2086 w 2088"/>
              <a:gd name="T109" fmla="*/ 1581 h 1977"/>
              <a:gd name="T110" fmla="*/ 2030 w 2088"/>
              <a:gd name="T111" fmla="*/ 1354 h 1977"/>
              <a:gd name="T112" fmla="*/ 2026 w 2088"/>
              <a:gd name="T113" fmla="*/ 1129 h 1977"/>
              <a:gd name="T114" fmla="*/ 1962 w 2088"/>
              <a:gd name="T115" fmla="*/ 1160 h 1977"/>
              <a:gd name="T116" fmla="*/ 1962 w 2088"/>
              <a:gd name="T117" fmla="*/ 1160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88" h="1977">
                <a:moveTo>
                  <a:pt x="1962" y="1160"/>
                </a:moveTo>
                <a:lnTo>
                  <a:pt x="1962" y="1160"/>
                </a:lnTo>
                <a:cubicBezTo>
                  <a:pt x="1906" y="1205"/>
                  <a:pt x="1833" y="1219"/>
                  <a:pt x="1765" y="1198"/>
                </a:cubicBezTo>
                <a:cubicBezTo>
                  <a:pt x="1715" y="1165"/>
                  <a:pt x="1682" y="1110"/>
                  <a:pt x="1677" y="1049"/>
                </a:cubicBezTo>
                <a:cubicBezTo>
                  <a:pt x="1650" y="926"/>
                  <a:pt x="1707" y="802"/>
                  <a:pt x="1815" y="748"/>
                </a:cubicBezTo>
                <a:cubicBezTo>
                  <a:pt x="1832" y="739"/>
                  <a:pt x="1849" y="731"/>
                  <a:pt x="1866" y="725"/>
                </a:cubicBezTo>
                <a:lnTo>
                  <a:pt x="1886" y="721"/>
                </a:lnTo>
                <a:cubicBezTo>
                  <a:pt x="1970" y="690"/>
                  <a:pt x="1970" y="690"/>
                  <a:pt x="1962" y="600"/>
                </a:cubicBezTo>
                <a:cubicBezTo>
                  <a:pt x="1943" y="490"/>
                  <a:pt x="1906" y="384"/>
                  <a:pt x="1850" y="288"/>
                </a:cubicBezTo>
                <a:cubicBezTo>
                  <a:pt x="1838" y="263"/>
                  <a:pt x="1826" y="237"/>
                  <a:pt x="1814" y="211"/>
                </a:cubicBezTo>
                <a:lnTo>
                  <a:pt x="1805" y="188"/>
                </a:lnTo>
                <a:cubicBezTo>
                  <a:pt x="1792" y="160"/>
                  <a:pt x="1780" y="133"/>
                  <a:pt x="1770" y="105"/>
                </a:cubicBezTo>
                <a:lnTo>
                  <a:pt x="1767" y="102"/>
                </a:lnTo>
                <a:lnTo>
                  <a:pt x="1762" y="103"/>
                </a:lnTo>
                <a:cubicBezTo>
                  <a:pt x="1692" y="127"/>
                  <a:pt x="1624" y="157"/>
                  <a:pt x="1560" y="193"/>
                </a:cubicBezTo>
                <a:lnTo>
                  <a:pt x="1501" y="223"/>
                </a:lnTo>
                <a:lnTo>
                  <a:pt x="1484" y="231"/>
                </a:lnTo>
                <a:lnTo>
                  <a:pt x="1423" y="259"/>
                </a:lnTo>
                <a:lnTo>
                  <a:pt x="1408" y="262"/>
                </a:lnTo>
                <a:cubicBezTo>
                  <a:pt x="1386" y="271"/>
                  <a:pt x="1364" y="280"/>
                  <a:pt x="1342" y="287"/>
                </a:cubicBezTo>
                <a:lnTo>
                  <a:pt x="1336" y="288"/>
                </a:lnTo>
                <a:cubicBezTo>
                  <a:pt x="1315" y="292"/>
                  <a:pt x="1292" y="297"/>
                  <a:pt x="1271" y="305"/>
                </a:cubicBezTo>
                <a:lnTo>
                  <a:pt x="1258" y="308"/>
                </a:lnTo>
                <a:cubicBezTo>
                  <a:pt x="1240" y="312"/>
                  <a:pt x="1222" y="316"/>
                  <a:pt x="1205" y="318"/>
                </a:cubicBezTo>
                <a:cubicBezTo>
                  <a:pt x="1018" y="333"/>
                  <a:pt x="977" y="273"/>
                  <a:pt x="927" y="130"/>
                </a:cubicBezTo>
                <a:lnTo>
                  <a:pt x="923" y="110"/>
                </a:lnTo>
                <a:cubicBezTo>
                  <a:pt x="919" y="99"/>
                  <a:pt x="914" y="88"/>
                  <a:pt x="908" y="77"/>
                </a:cubicBezTo>
                <a:cubicBezTo>
                  <a:pt x="886" y="26"/>
                  <a:pt x="831" y="0"/>
                  <a:pt x="780" y="15"/>
                </a:cubicBezTo>
                <a:lnTo>
                  <a:pt x="753" y="20"/>
                </a:lnTo>
                <a:cubicBezTo>
                  <a:pt x="761" y="40"/>
                  <a:pt x="770" y="61"/>
                  <a:pt x="781" y="80"/>
                </a:cubicBezTo>
                <a:cubicBezTo>
                  <a:pt x="826" y="146"/>
                  <a:pt x="838" y="229"/>
                  <a:pt x="814" y="304"/>
                </a:cubicBezTo>
                <a:cubicBezTo>
                  <a:pt x="774" y="366"/>
                  <a:pt x="708" y="405"/>
                  <a:pt x="635" y="406"/>
                </a:cubicBezTo>
                <a:cubicBezTo>
                  <a:pt x="488" y="424"/>
                  <a:pt x="340" y="434"/>
                  <a:pt x="192" y="434"/>
                </a:cubicBezTo>
                <a:lnTo>
                  <a:pt x="38" y="439"/>
                </a:lnTo>
                <a:lnTo>
                  <a:pt x="1" y="440"/>
                </a:lnTo>
                <a:lnTo>
                  <a:pt x="1" y="507"/>
                </a:lnTo>
                <a:lnTo>
                  <a:pt x="1" y="506"/>
                </a:lnTo>
                <a:cubicBezTo>
                  <a:pt x="0" y="600"/>
                  <a:pt x="4" y="693"/>
                  <a:pt x="16" y="786"/>
                </a:cubicBezTo>
                <a:lnTo>
                  <a:pt x="18" y="798"/>
                </a:lnTo>
                <a:cubicBezTo>
                  <a:pt x="49" y="1006"/>
                  <a:pt x="75" y="1055"/>
                  <a:pt x="85" y="1066"/>
                </a:cubicBezTo>
                <a:lnTo>
                  <a:pt x="132" y="1039"/>
                </a:lnTo>
                <a:cubicBezTo>
                  <a:pt x="186" y="1000"/>
                  <a:pt x="255" y="986"/>
                  <a:pt x="320" y="1002"/>
                </a:cubicBezTo>
                <a:cubicBezTo>
                  <a:pt x="482" y="1054"/>
                  <a:pt x="483" y="1246"/>
                  <a:pt x="484" y="1339"/>
                </a:cubicBezTo>
                <a:lnTo>
                  <a:pt x="485" y="1339"/>
                </a:lnTo>
                <a:cubicBezTo>
                  <a:pt x="491" y="1413"/>
                  <a:pt x="480" y="1488"/>
                  <a:pt x="452" y="1556"/>
                </a:cubicBezTo>
                <a:cubicBezTo>
                  <a:pt x="434" y="1597"/>
                  <a:pt x="401" y="1628"/>
                  <a:pt x="360" y="1642"/>
                </a:cubicBezTo>
                <a:cubicBezTo>
                  <a:pt x="330" y="1647"/>
                  <a:pt x="299" y="1639"/>
                  <a:pt x="275" y="1618"/>
                </a:cubicBezTo>
                <a:lnTo>
                  <a:pt x="252" y="1619"/>
                </a:lnTo>
                <a:lnTo>
                  <a:pt x="259" y="1653"/>
                </a:lnTo>
                <a:lnTo>
                  <a:pt x="266" y="1691"/>
                </a:lnTo>
                <a:cubicBezTo>
                  <a:pt x="275" y="1737"/>
                  <a:pt x="284" y="1782"/>
                  <a:pt x="297" y="1826"/>
                </a:cubicBezTo>
                <a:lnTo>
                  <a:pt x="303" y="1854"/>
                </a:lnTo>
                <a:cubicBezTo>
                  <a:pt x="312" y="1897"/>
                  <a:pt x="326" y="1938"/>
                  <a:pt x="338" y="1977"/>
                </a:cubicBezTo>
                <a:lnTo>
                  <a:pt x="2088" y="1631"/>
                </a:lnTo>
                <a:cubicBezTo>
                  <a:pt x="2088" y="1615"/>
                  <a:pt x="2087" y="1598"/>
                  <a:pt x="2086" y="1581"/>
                </a:cubicBezTo>
                <a:cubicBezTo>
                  <a:pt x="2053" y="1499"/>
                  <a:pt x="2032" y="1421"/>
                  <a:pt x="2030" y="1354"/>
                </a:cubicBezTo>
                <a:cubicBezTo>
                  <a:pt x="2027" y="1273"/>
                  <a:pt x="2026" y="1198"/>
                  <a:pt x="2026" y="1129"/>
                </a:cubicBezTo>
                <a:cubicBezTo>
                  <a:pt x="2011" y="1135"/>
                  <a:pt x="1983" y="1150"/>
                  <a:pt x="1962" y="1160"/>
                </a:cubicBezTo>
                <a:lnTo>
                  <a:pt x="1962" y="1160"/>
                </a:lnTo>
                <a:close/>
              </a:path>
            </a:pathLst>
          </a:custGeom>
          <a:solidFill>
            <a:schemeClr val="accent6">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9"/>
          <p:cNvSpPr>
            <a:spLocks/>
          </p:cNvSpPr>
          <p:nvPr/>
        </p:nvSpPr>
        <p:spPr bwMode="auto">
          <a:xfrm>
            <a:off x="7400925" y="5003800"/>
            <a:ext cx="1687513" cy="1016000"/>
          </a:xfrm>
          <a:custGeom>
            <a:avLst/>
            <a:gdLst>
              <a:gd name="T0" fmla="*/ 1694 w 1757"/>
              <a:gd name="T1" fmla="*/ 1035 h 1057"/>
              <a:gd name="T2" fmla="*/ 1694 w 1757"/>
              <a:gd name="T3" fmla="*/ 1035 h 1057"/>
              <a:gd name="T4" fmla="*/ 1747 w 1757"/>
              <a:gd name="T5" fmla="*/ 1043 h 1057"/>
              <a:gd name="T6" fmla="*/ 1755 w 1757"/>
              <a:gd name="T7" fmla="*/ 918 h 1057"/>
              <a:gd name="T8" fmla="*/ 1705 w 1757"/>
              <a:gd name="T9" fmla="*/ 737 h 1057"/>
              <a:gd name="T10" fmla="*/ 1636 w 1757"/>
              <a:gd name="T11" fmla="*/ 763 h 1057"/>
              <a:gd name="T12" fmla="*/ 1636 w 1757"/>
              <a:gd name="T13" fmla="*/ 763 h 1057"/>
              <a:gd name="T14" fmla="*/ 1426 w 1757"/>
              <a:gd name="T15" fmla="*/ 779 h 1057"/>
              <a:gd name="T16" fmla="*/ 1292 w 1757"/>
              <a:gd name="T17" fmla="*/ 402 h 1057"/>
              <a:gd name="T18" fmla="*/ 1289 w 1757"/>
              <a:gd name="T19" fmla="*/ 390 h 1057"/>
              <a:gd name="T20" fmla="*/ 1289 w 1757"/>
              <a:gd name="T21" fmla="*/ 390 h 1057"/>
              <a:gd name="T22" fmla="*/ 1273 w 1757"/>
              <a:gd name="T23" fmla="*/ 86 h 1057"/>
              <a:gd name="T24" fmla="*/ 1272 w 1757"/>
              <a:gd name="T25" fmla="*/ 16 h 1057"/>
              <a:gd name="T26" fmla="*/ 1263 w 1757"/>
              <a:gd name="T27" fmla="*/ 18 h 1057"/>
              <a:gd name="T28" fmla="*/ 779 w 1757"/>
              <a:gd name="T29" fmla="*/ 70 h 1057"/>
              <a:gd name="T30" fmla="*/ 779 w 1757"/>
              <a:gd name="T31" fmla="*/ 70 h 1057"/>
              <a:gd name="T32" fmla="*/ 760 w 1757"/>
              <a:gd name="T33" fmla="*/ 141 h 1057"/>
              <a:gd name="T34" fmla="*/ 771 w 1757"/>
              <a:gd name="T35" fmla="*/ 294 h 1057"/>
              <a:gd name="T36" fmla="*/ 763 w 1757"/>
              <a:gd name="T37" fmla="*/ 325 h 1057"/>
              <a:gd name="T38" fmla="*/ 759 w 1757"/>
              <a:gd name="T39" fmla="*/ 334 h 1057"/>
              <a:gd name="T40" fmla="*/ 750 w 1757"/>
              <a:gd name="T41" fmla="*/ 356 h 1057"/>
              <a:gd name="T42" fmla="*/ 744 w 1757"/>
              <a:gd name="T43" fmla="*/ 367 h 1057"/>
              <a:gd name="T44" fmla="*/ 744 w 1757"/>
              <a:gd name="T45" fmla="*/ 366 h 1057"/>
              <a:gd name="T46" fmla="*/ 730 w 1757"/>
              <a:gd name="T47" fmla="*/ 388 h 1057"/>
              <a:gd name="T48" fmla="*/ 723 w 1757"/>
              <a:gd name="T49" fmla="*/ 396 h 1057"/>
              <a:gd name="T50" fmla="*/ 696 w 1757"/>
              <a:gd name="T51" fmla="*/ 423 h 1057"/>
              <a:gd name="T52" fmla="*/ 690 w 1757"/>
              <a:gd name="T53" fmla="*/ 424 h 1057"/>
              <a:gd name="T54" fmla="*/ 659 w 1757"/>
              <a:gd name="T55" fmla="*/ 443 h 1057"/>
              <a:gd name="T56" fmla="*/ 644 w 1757"/>
              <a:gd name="T57" fmla="*/ 446 h 1057"/>
              <a:gd name="T58" fmla="*/ 611 w 1757"/>
              <a:gd name="T59" fmla="*/ 457 h 1057"/>
              <a:gd name="T60" fmla="*/ 532 w 1757"/>
              <a:gd name="T61" fmla="*/ 473 h 1057"/>
              <a:gd name="T62" fmla="*/ 532 w 1757"/>
              <a:gd name="T63" fmla="*/ 473 h 1057"/>
              <a:gd name="T64" fmla="*/ 532 w 1757"/>
              <a:gd name="T65" fmla="*/ 473 h 1057"/>
              <a:gd name="T66" fmla="*/ 460 w 1757"/>
              <a:gd name="T67" fmla="*/ 474 h 1057"/>
              <a:gd name="T68" fmla="*/ 194 w 1757"/>
              <a:gd name="T69" fmla="*/ 383 h 1057"/>
              <a:gd name="T70" fmla="*/ 129 w 1757"/>
              <a:gd name="T71" fmla="*/ 233 h 1057"/>
              <a:gd name="T72" fmla="*/ 79 w 1757"/>
              <a:gd name="T73" fmla="*/ 143 h 1057"/>
              <a:gd name="T74" fmla="*/ 55 w 1757"/>
              <a:gd name="T75" fmla="*/ 127 h 1057"/>
              <a:gd name="T76" fmla="*/ 55 w 1757"/>
              <a:gd name="T77" fmla="*/ 127 h 1057"/>
              <a:gd name="T78" fmla="*/ 35 w 1757"/>
              <a:gd name="T79" fmla="*/ 136 h 1057"/>
              <a:gd name="T80" fmla="*/ 0 w 1757"/>
              <a:gd name="T81" fmla="*/ 215 h 1057"/>
              <a:gd name="T82" fmla="*/ 21 w 1757"/>
              <a:gd name="T83" fmla="*/ 257 h 1057"/>
              <a:gd name="T84" fmla="*/ 141 w 1757"/>
              <a:gd name="T85" fmla="*/ 564 h 1057"/>
              <a:gd name="T86" fmla="*/ 447 w 1757"/>
              <a:gd name="T87" fmla="*/ 977 h 1057"/>
              <a:gd name="T88" fmla="*/ 1694 w 1757"/>
              <a:gd name="T89" fmla="*/ 1035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57" h="1057">
                <a:moveTo>
                  <a:pt x="1694" y="1035"/>
                </a:moveTo>
                <a:lnTo>
                  <a:pt x="1694" y="1035"/>
                </a:lnTo>
                <a:cubicBezTo>
                  <a:pt x="1712" y="1034"/>
                  <a:pt x="1730" y="1036"/>
                  <a:pt x="1747" y="1043"/>
                </a:cubicBezTo>
                <a:cubicBezTo>
                  <a:pt x="1755" y="1002"/>
                  <a:pt x="1757" y="960"/>
                  <a:pt x="1755" y="918"/>
                </a:cubicBezTo>
                <a:cubicBezTo>
                  <a:pt x="1754" y="818"/>
                  <a:pt x="1745" y="753"/>
                  <a:pt x="1705" y="737"/>
                </a:cubicBezTo>
                <a:cubicBezTo>
                  <a:pt x="1690" y="732"/>
                  <a:pt x="1662" y="745"/>
                  <a:pt x="1636" y="763"/>
                </a:cubicBezTo>
                <a:lnTo>
                  <a:pt x="1636" y="763"/>
                </a:lnTo>
                <a:cubicBezTo>
                  <a:pt x="1576" y="811"/>
                  <a:pt x="1493" y="818"/>
                  <a:pt x="1426" y="779"/>
                </a:cubicBezTo>
                <a:cubicBezTo>
                  <a:pt x="1353" y="732"/>
                  <a:pt x="1321" y="600"/>
                  <a:pt x="1292" y="402"/>
                </a:cubicBezTo>
                <a:lnTo>
                  <a:pt x="1289" y="390"/>
                </a:lnTo>
                <a:lnTo>
                  <a:pt x="1289" y="390"/>
                </a:lnTo>
                <a:cubicBezTo>
                  <a:pt x="1276" y="290"/>
                  <a:pt x="1271" y="188"/>
                  <a:pt x="1273" y="86"/>
                </a:cubicBezTo>
                <a:cubicBezTo>
                  <a:pt x="1273" y="63"/>
                  <a:pt x="1273" y="40"/>
                  <a:pt x="1272" y="16"/>
                </a:cubicBezTo>
                <a:lnTo>
                  <a:pt x="1263" y="18"/>
                </a:lnTo>
                <a:cubicBezTo>
                  <a:pt x="1093" y="11"/>
                  <a:pt x="885" y="0"/>
                  <a:pt x="779" y="70"/>
                </a:cubicBezTo>
                <a:lnTo>
                  <a:pt x="779" y="70"/>
                </a:lnTo>
                <a:cubicBezTo>
                  <a:pt x="748" y="92"/>
                  <a:pt x="748" y="92"/>
                  <a:pt x="760" y="141"/>
                </a:cubicBezTo>
                <a:cubicBezTo>
                  <a:pt x="775" y="191"/>
                  <a:pt x="779" y="243"/>
                  <a:pt x="771" y="294"/>
                </a:cubicBezTo>
                <a:cubicBezTo>
                  <a:pt x="769" y="305"/>
                  <a:pt x="766" y="315"/>
                  <a:pt x="763" y="325"/>
                </a:cubicBezTo>
                <a:lnTo>
                  <a:pt x="759" y="334"/>
                </a:lnTo>
                <a:lnTo>
                  <a:pt x="750" y="356"/>
                </a:lnTo>
                <a:lnTo>
                  <a:pt x="744" y="367"/>
                </a:lnTo>
                <a:lnTo>
                  <a:pt x="744" y="366"/>
                </a:lnTo>
                <a:cubicBezTo>
                  <a:pt x="740" y="374"/>
                  <a:pt x="735" y="381"/>
                  <a:pt x="730" y="388"/>
                </a:cubicBezTo>
                <a:lnTo>
                  <a:pt x="723" y="396"/>
                </a:lnTo>
                <a:cubicBezTo>
                  <a:pt x="715" y="406"/>
                  <a:pt x="706" y="415"/>
                  <a:pt x="696" y="423"/>
                </a:cubicBezTo>
                <a:lnTo>
                  <a:pt x="690" y="424"/>
                </a:lnTo>
                <a:cubicBezTo>
                  <a:pt x="680" y="431"/>
                  <a:pt x="670" y="437"/>
                  <a:pt x="659" y="443"/>
                </a:cubicBezTo>
                <a:lnTo>
                  <a:pt x="644" y="446"/>
                </a:lnTo>
                <a:lnTo>
                  <a:pt x="611" y="457"/>
                </a:lnTo>
                <a:lnTo>
                  <a:pt x="532" y="473"/>
                </a:lnTo>
                <a:lnTo>
                  <a:pt x="532" y="473"/>
                </a:lnTo>
                <a:lnTo>
                  <a:pt x="532" y="473"/>
                </a:lnTo>
                <a:cubicBezTo>
                  <a:pt x="508" y="475"/>
                  <a:pt x="484" y="475"/>
                  <a:pt x="460" y="474"/>
                </a:cubicBezTo>
                <a:cubicBezTo>
                  <a:pt x="372" y="473"/>
                  <a:pt x="264" y="453"/>
                  <a:pt x="194" y="383"/>
                </a:cubicBezTo>
                <a:cubicBezTo>
                  <a:pt x="156" y="342"/>
                  <a:pt x="134" y="289"/>
                  <a:pt x="129" y="233"/>
                </a:cubicBezTo>
                <a:lnTo>
                  <a:pt x="79" y="143"/>
                </a:lnTo>
                <a:cubicBezTo>
                  <a:pt x="74" y="134"/>
                  <a:pt x="65" y="128"/>
                  <a:pt x="55" y="127"/>
                </a:cubicBezTo>
                <a:cubicBezTo>
                  <a:pt x="55" y="127"/>
                  <a:pt x="55" y="127"/>
                  <a:pt x="55" y="127"/>
                </a:cubicBezTo>
                <a:cubicBezTo>
                  <a:pt x="47" y="126"/>
                  <a:pt x="39" y="129"/>
                  <a:pt x="35" y="136"/>
                </a:cubicBezTo>
                <a:cubicBezTo>
                  <a:pt x="21" y="154"/>
                  <a:pt x="5" y="196"/>
                  <a:pt x="0" y="215"/>
                </a:cubicBezTo>
                <a:cubicBezTo>
                  <a:pt x="1" y="228"/>
                  <a:pt x="8" y="241"/>
                  <a:pt x="21" y="257"/>
                </a:cubicBezTo>
                <a:cubicBezTo>
                  <a:pt x="74" y="324"/>
                  <a:pt x="154" y="417"/>
                  <a:pt x="141" y="564"/>
                </a:cubicBezTo>
                <a:cubicBezTo>
                  <a:pt x="127" y="710"/>
                  <a:pt x="194" y="897"/>
                  <a:pt x="447" y="977"/>
                </a:cubicBezTo>
                <a:cubicBezTo>
                  <a:pt x="701" y="1057"/>
                  <a:pt x="1640" y="1030"/>
                  <a:pt x="1694" y="1035"/>
                </a:cubicBezTo>
                <a:close/>
              </a:path>
            </a:pathLst>
          </a:custGeom>
          <a:solidFill>
            <a:schemeClr val="accent6">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3"/>
          <p:cNvSpPr>
            <a:spLocks/>
          </p:cNvSpPr>
          <p:nvPr/>
        </p:nvSpPr>
        <p:spPr bwMode="auto">
          <a:xfrm>
            <a:off x="7012357" y="3157538"/>
            <a:ext cx="1625600" cy="2166938"/>
          </a:xfrm>
          <a:custGeom>
            <a:avLst/>
            <a:gdLst>
              <a:gd name="T0" fmla="*/ 664 w 1700"/>
              <a:gd name="T1" fmla="*/ 2154 h 2268"/>
              <a:gd name="T2" fmla="*/ 664 w 1700"/>
              <a:gd name="T3" fmla="*/ 2154 h 2268"/>
              <a:gd name="T4" fmla="*/ 684 w 1700"/>
              <a:gd name="T5" fmla="*/ 2213 h 2268"/>
              <a:gd name="T6" fmla="*/ 897 w 1700"/>
              <a:gd name="T7" fmla="*/ 2263 h 2268"/>
              <a:gd name="T8" fmla="*/ 1047 w 1700"/>
              <a:gd name="T9" fmla="*/ 2209 h 2268"/>
              <a:gd name="T10" fmla="*/ 1039 w 1700"/>
              <a:gd name="T11" fmla="*/ 2127 h 2268"/>
              <a:gd name="T12" fmla="*/ 1123 w 1700"/>
              <a:gd name="T13" fmla="*/ 1883 h 2268"/>
              <a:gd name="T14" fmla="*/ 1464 w 1700"/>
              <a:gd name="T15" fmla="*/ 1800 h 2268"/>
              <a:gd name="T16" fmla="*/ 1500 w 1700"/>
              <a:gd name="T17" fmla="*/ 1801 h 2268"/>
              <a:gd name="T18" fmla="*/ 1695 w 1700"/>
              <a:gd name="T19" fmla="*/ 1808 h 2268"/>
              <a:gd name="T20" fmla="*/ 1699 w 1700"/>
              <a:gd name="T21" fmla="*/ 1799 h 2268"/>
              <a:gd name="T22" fmla="*/ 1698 w 1700"/>
              <a:gd name="T23" fmla="*/ 1702 h 2268"/>
              <a:gd name="T24" fmla="*/ 1676 w 1700"/>
              <a:gd name="T25" fmla="*/ 1351 h 2268"/>
              <a:gd name="T26" fmla="*/ 1638 w 1700"/>
              <a:gd name="T27" fmla="*/ 1383 h 2268"/>
              <a:gd name="T28" fmla="*/ 1638 w 1700"/>
              <a:gd name="T29" fmla="*/ 1382 h 2268"/>
              <a:gd name="T30" fmla="*/ 1478 w 1700"/>
              <a:gd name="T31" fmla="*/ 1465 h 2268"/>
              <a:gd name="T32" fmla="*/ 1342 w 1700"/>
              <a:gd name="T33" fmla="*/ 1416 h 2268"/>
              <a:gd name="T34" fmla="*/ 1248 w 1700"/>
              <a:gd name="T35" fmla="*/ 1184 h 2268"/>
              <a:gd name="T36" fmla="*/ 1449 w 1700"/>
              <a:gd name="T37" fmla="*/ 882 h 2268"/>
              <a:gd name="T38" fmla="*/ 1591 w 1700"/>
              <a:gd name="T39" fmla="*/ 919 h 2268"/>
              <a:gd name="T40" fmla="*/ 1602 w 1700"/>
              <a:gd name="T41" fmla="*/ 901 h 2268"/>
              <a:gd name="T42" fmla="*/ 1512 w 1700"/>
              <a:gd name="T43" fmla="*/ 402 h 2268"/>
              <a:gd name="T44" fmla="*/ 1462 w 1700"/>
              <a:gd name="T45" fmla="*/ 278 h 2268"/>
              <a:gd name="T46" fmla="*/ 1428 w 1700"/>
              <a:gd name="T47" fmla="*/ 191 h 2268"/>
              <a:gd name="T48" fmla="*/ 1420 w 1700"/>
              <a:gd name="T49" fmla="*/ 192 h 2268"/>
              <a:gd name="T50" fmla="*/ 1356 w 1700"/>
              <a:gd name="T51" fmla="*/ 224 h 2268"/>
              <a:gd name="T52" fmla="*/ 1327 w 1700"/>
              <a:gd name="T53" fmla="*/ 238 h 2268"/>
              <a:gd name="T54" fmla="*/ 1275 w 1700"/>
              <a:gd name="T55" fmla="*/ 260 h 2268"/>
              <a:gd name="T56" fmla="*/ 1243 w 1700"/>
              <a:gd name="T57" fmla="*/ 272 h 2268"/>
              <a:gd name="T58" fmla="*/ 1192 w 1700"/>
              <a:gd name="T59" fmla="*/ 289 h 2268"/>
              <a:gd name="T60" fmla="*/ 1139 w 1700"/>
              <a:gd name="T61" fmla="*/ 300 h 2268"/>
              <a:gd name="T62" fmla="*/ 1139 w 1700"/>
              <a:gd name="T63" fmla="*/ 300 h 2268"/>
              <a:gd name="T64" fmla="*/ 1081 w 1700"/>
              <a:gd name="T65" fmla="*/ 311 h 2268"/>
              <a:gd name="T66" fmla="*/ 803 w 1700"/>
              <a:gd name="T67" fmla="*/ 123 h 2268"/>
              <a:gd name="T68" fmla="*/ 799 w 1700"/>
              <a:gd name="T69" fmla="*/ 103 h 2268"/>
              <a:gd name="T70" fmla="*/ 656 w 1700"/>
              <a:gd name="T71" fmla="*/ 8 h 2268"/>
              <a:gd name="T72" fmla="*/ 630 w 1700"/>
              <a:gd name="T73" fmla="*/ 12 h 2268"/>
              <a:gd name="T74" fmla="*/ 657 w 1700"/>
              <a:gd name="T75" fmla="*/ 73 h 2268"/>
              <a:gd name="T76" fmla="*/ 689 w 1700"/>
              <a:gd name="T77" fmla="*/ 299 h 2268"/>
              <a:gd name="T78" fmla="*/ 510 w 1700"/>
              <a:gd name="T79" fmla="*/ 402 h 2268"/>
              <a:gd name="T80" fmla="*/ 418 w 1700"/>
              <a:gd name="T81" fmla="*/ 412 h 2268"/>
              <a:gd name="T82" fmla="*/ 399 w 1700"/>
              <a:gd name="T83" fmla="*/ 935 h 2268"/>
              <a:gd name="T84" fmla="*/ 346 w 1700"/>
              <a:gd name="T85" fmla="*/ 1495 h 2268"/>
              <a:gd name="T86" fmla="*/ 346 w 1700"/>
              <a:gd name="T87" fmla="*/ 1802 h 2268"/>
              <a:gd name="T88" fmla="*/ 498 w 1700"/>
              <a:gd name="T89" fmla="*/ 1988 h 2268"/>
              <a:gd name="T90" fmla="*/ 608 w 1700"/>
              <a:gd name="T91" fmla="*/ 2029 h 2268"/>
              <a:gd name="T92" fmla="*/ 664 w 1700"/>
              <a:gd name="T93" fmla="*/ 2154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00" h="2268">
                <a:moveTo>
                  <a:pt x="664" y="2154"/>
                </a:moveTo>
                <a:lnTo>
                  <a:pt x="664" y="2154"/>
                </a:lnTo>
                <a:cubicBezTo>
                  <a:pt x="664" y="2175"/>
                  <a:pt x="671" y="2196"/>
                  <a:pt x="684" y="2213"/>
                </a:cubicBezTo>
                <a:cubicBezTo>
                  <a:pt x="751" y="2247"/>
                  <a:pt x="824" y="2264"/>
                  <a:pt x="897" y="2263"/>
                </a:cubicBezTo>
                <a:cubicBezTo>
                  <a:pt x="1040" y="2268"/>
                  <a:pt x="1050" y="2224"/>
                  <a:pt x="1047" y="2209"/>
                </a:cubicBezTo>
                <a:cubicBezTo>
                  <a:pt x="1050" y="2182"/>
                  <a:pt x="1048" y="2154"/>
                  <a:pt x="1039" y="2127"/>
                </a:cubicBezTo>
                <a:cubicBezTo>
                  <a:pt x="1004" y="2035"/>
                  <a:pt x="1040" y="1931"/>
                  <a:pt x="1123" y="1883"/>
                </a:cubicBezTo>
                <a:cubicBezTo>
                  <a:pt x="1227" y="1824"/>
                  <a:pt x="1345" y="1795"/>
                  <a:pt x="1464" y="1800"/>
                </a:cubicBezTo>
                <a:lnTo>
                  <a:pt x="1500" y="1801"/>
                </a:lnTo>
                <a:cubicBezTo>
                  <a:pt x="1565" y="1801"/>
                  <a:pt x="1632" y="1804"/>
                  <a:pt x="1695" y="1808"/>
                </a:cubicBezTo>
                <a:lnTo>
                  <a:pt x="1699" y="1799"/>
                </a:lnTo>
                <a:cubicBezTo>
                  <a:pt x="1698" y="1766"/>
                  <a:pt x="1698" y="1734"/>
                  <a:pt x="1698" y="1702"/>
                </a:cubicBezTo>
                <a:cubicBezTo>
                  <a:pt x="1700" y="1585"/>
                  <a:pt x="1693" y="1468"/>
                  <a:pt x="1676" y="1351"/>
                </a:cubicBezTo>
                <a:cubicBezTo>
                  <a:pt x="1664" y="1360"/>
                  <a:pt x="1652" y="1370"/>
                  <a:pt x="1638" y="1383"/>
                </a:cubicBezTo>
                <a:lnTo>
                  <a:pt x="1638" y="1382"/>
                </a:lnTo>
                <a:cubicBezTo>
                  <a:pt x="1595" y="1427"/>
                  <a:pt x="1539" y="1456"/>
                  <a:pt x="1478" y="1465"/>
                </a:cubicBezTo>
                <a:cubicBezTo>
                  <a:pt x="1428" y="1469"/>
                  <a:pt x="1379" y="1452"/>
                  <a:pt x="1342" y="1416"/>
                </a:cubicBezTo>
                <a:cubicBezTo>
                  <a:pt x="1283" y="1353"/>
                  <a:pt x="1249" y="1270"/>
                  <a:pt x="1248" y="1184"/>
                </a:cubicBezTo>
                <a:cubicBezTo>
                  <a:pt x="1244" y="1043"/>
                  <a:pt x="1311" y="893"/>
                  <a:pt x="1449" y="882"/>
                </a:cubicBezTo>
                <a:cubicBezTo>
                  <a:pt x="1499" y="878"/>
                  <a:pt x="1548" y="891"/>
                  <a:pt x="1591" y="919"/>
                </a:cubicBezTo>
                <a:lnTo>
                  <a:pt x="1602" y="901"/>
                </a:lnTo>
                <a:cubicBezTo>
                  <a:pt x="1669" y="779"/>
                  <a:pt x="1578" y="561"/>
                  <a:pt x="1512" y="402"/>
                </a:cubicBezTo>
                <a:cubicBezTo>
                  <a:pt x="1492" y="357"/>
                  <a:pt x="1475" y="314"/>
                  <a:pt x="1462" y="278"/>
                </a:cubicBezTo>
                <a:cubicBezTo>
                  <a:pt x="1449" y="242"/>
                  <a:pt x="1440" y="218"/>
                  <a:pt x="1428" y="191"/>
                </a:cubicBezTo>
                <a:lnTo>
                  <a:pt x="1420" y="192"/>
                </a:lnTo>
                <a:lnTo>
                  <a:pt x="1356" y="224"/>
                </a:lnTo>
                <a:lnTo>
                  <a:pt x="1327" y="238"/>
                </a:lnTo>
                <a:lnTo>
                  <a:pt x="1275" y="260"/>
                </a:lnTo>
                <a:lnTo>
                  <a:pt x="1243" y="272"/>
                </a:lnTo>
                <a:lnTo>
                  <a:pt x="1192" y="289"/>
                </a:lnTo>
                <a:lnTo>
                  <a:pt x="1139" y="300"/>
                </a:lnTo>
                <a:lnTo>
                  <a:pt x="1139" y="300"/>
                </a:lnTo>
                <a:cubicBezTo>
                  <a:pt x="1120" y="305"/>
                  <a:pt x="1100" y="309"/>
                  <a:pt x="1081" y="311"/>
                </a:cubicBezTo>
                <a:cubicBezTo>
                  <a:pt x="894" y="326"/>
                  <a:pt x="853" y="266"/>
                  <a:pt x="803" y="123"/>
                </a:cubicBezTo>
                <a:lnTo>
                  <a:pt x="799" y="103"/>
                </a:lnTo>
                <a:cubicBezTo>
                  <a:pt x="763" y="4"/>
                  <a:pt x="706" y="0"/>
                  <a:pt x="656" y="8"/>
                </a:cubicBezTo>
                <a:lnTo>
                  <a:pt x="630" y="12"/>
                </a:lnTo>
                <a:cubicBezTo>
                  <a:pt x="637" y="33"/>
                  <a:pt x="647" y="54"/>
                  <a:pt x="657" y="73"/>
                </a:cubicBezTo>
                <a:cubicBezTo>
                  <a:pt x="703" y="139"/>
                  <a:pt x="715" y="224"/>
                  <a:pt x="689" y="299"/>
                </a:cubicBezTo>
                <a:cubicBezTo>
                  <a:pt x="649" y="362"/>
                  <a:pt x="583" y="400"/>
                  <a:pt x="510" y="402"/>
                </a:cubicBezTo>
                <a:cubicBezTo>
                  <a:pt x="479" y="405"/>
                  <a:pt x="449" y="409"/>
                  <a:pt x="418" y="412"/>
                </a:cubicBezTo>
                <a:cubicBezTo>
                  <a:pt x="503" y="614"/>
                  <a:pt x="553" y="781"/>
                  <a:pt x="399" y="935"/>
                </a:cubicBezTo>
                <a:cubicBezTo>
                  <a:pt x="226" y="1108"/>
                  <a:pt x="0" y="1295"/>
                  <a:pt x="346" y="1495"/>
                </a:cubicBezTo>
                <a:cubicBezTo>
                  <a:pt x="426" y="1588"/>
                  <a:pt x="319" y="1762"/>
                  <a:pt x="346" y="1802"/>
                </a:cubicBezTo>
                <a:cubicBezTo>
                  <a:pt x="370" y="1838"/>
                  <a:pt x="418" y="1932"/>
                  <a:pt x="498" y="1988"/>
                </a:cubicBezTo>
                <a:cubicBezTo>
                  <a:pt x="538" y="1986"/>
                  <a:pt x="577" y="2001"/>
                  <a:pt x="608" y="2029"/>
                </a:cubicBezTo>
                <a:cubicBezTo>
                  <a:pt x="643" y="2060"/>
                  <a:pt x="664" y="2106"/>
                  <a:pt x="664" y="2154"/>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7"/>
          <p:cNvSpPr>
            <a:spLocks/>
          </p:cNvSpPr>
          <p:nvPr/>
        </p:nvSpPr>
        <p:spPr bwMode="auto">
          <a:xfrm>
            <a:off x="8361363" y="2867025"/>
            <a:ext cx="2171700" cy="2047875"/>
          </a:xfrm>
          <a:custGeom>
            <a:avLst/>
            <a:gdLst>
              <a:gd name="T0" fmla="*/ 2051 w 2268"/>
              <a:gd name="T1" fmla="*/ 1284 h 2128"/>
              <a:gd name="T2" fmla="*/ 2184 w 2268"/>
              <a:gd name="T3" fmla="*/ 1015 h 2128"/>
              <a:gd name="T4" fmla="*/ 2258 w 2268"/>
              <a:gd name="T5" fmla="*/ 1018 h 2128"/>
              <a:gd name="T6" fmla="*/ 2215 w 2268"/>
              <a:gd name="T7" fmla="*/ 713 h 2128"/>
              <a:gd name="T8" fmla="*/ 2147 w 2268"/>
              <a:gd name="T9" fmla="*/ 739 h 2128"/>
              <a:gd name="T10" fmla="*/ 1799 w 2268"/>
              <a:gd name="T11" fmla="*/ 385 h 2128"/>
              <a:gd name="T12" fmla="*/ 1780 w 2268"/>
              <a:gd name="T13" fmla="*/ 68 h 2128"/>
              <a:gd name="T14" fmla="*/ 1674 w 2268"/>
              <a:gd name="T15" fmla="*/ 20 h 2128"/>
              <a:gd name="T16" fmla="*/ 1443 w 2268"/>
              <a:gd name="T17" fmla="*/ 135 h 2128"/>
              <a:gd name="T18" fmla="*/ 1461 w 2268"/>
              <a:gd name="T19" fmla="*/ 381 h 2128"/>
              <a:gd name="T20" fmla="*/ 1456 w 2268"/>
              <a:gd name="T21" fmla="*/ 389 h 2128"/>
              <a:gd name="T22" fmla="*/ 1421 w 2268"/>
              <a:gd name="T23" fmla="*/ 431 h 2128"/>
              <a:gd name="T24" fmla="*/ 1384 w 2268"/>
              <a:gd name="T25" fmla="*/ 456 h 2128"/>
              <a:gd name="T26" fmla="*/ 1234 w 2268"/>
              <a:gd name="T27" fmla="*/ 495 h 2128"/>
              <a:gd name="T28" fmla="*/ 1191 w 2268"/>
              <a:gd name="T29" fmla="*/ 485 h 2128"/>
              <a:gd name="T30" fmla="*/ 1158 w 2268"/>
              <a:gd name="T31" fmla="*/ 485 h 2128"/>
              <a:gd name="T32" fmla="*/ 864 w 2268"/>
              <a:gd name="T33" fmla="*/ 351 h 2128"/>
              <a:gd name="T34" fmla="*/ 884 w 2268"/>
              <a:gd name="T35" fmla="*/ 239 h 2128"/>
              <a:gd name="T36" fmla="*/ 396 w 2268"/>
              <a:gd name="T37" fmla="*/ 369 h 2128"/>
              <a:gd name="T38" fmla="*/ 174 w 2268"/>
              <a:gd name="T39" fmla="*/ 443 h 2128"/>
              <a:gd name="T40" fmla="*/ 259 w 2268"/>
              <a:gd name="T41" fmla="*/ 658 h 2128"/>
              <a:gd name="T42" fmla="*/ 370 w 2268"/>
              <a:gd name="T43" fmla="*/ 978 h 2128"/>
              <a:gd name="T44" fmla="*/ 342 w 2268"/>
              <a:gd name="T45" fmla="*/ 1300 h 2128"/>
              <a:gd name="T46" fmla="*/ 64 w 2268"/>
              <a:gd name="T47" fmla="*/ 1359 h 2128"/>
              <a:gd name="T48" fmla="*/ 43 w 2268"/>
              <a:gd name="T49" fmla="*/ 1614 h 2128"/>
              <a:gd name="T50" fmla="*/ 132 w 2268"/>
              <a:gd name="T51" fmla="*/ 1575 h 2128"/>
              <a:gd name="T52" fmla="*/ 388 w 2268"/>
              <a:gd name="T53" fmla="*/ 1485 h 2128"/>
              <a:gd name="T54" fmla="*/ 445 w 2268"/>
              <a:gd name="T55" fmla="*/ 2022 h 2128"/>
              <a:gd name="T56" fmla="*/ 479 w 2268"/>
              <a:gd name="T57" fmla="*/ 2127 h 2128"/>
              <a:gd name="T58" fmla="*/ 639 w 2268"/>
              <a:gd name="T59" fmla="*/ 2121 h 2128"/>
              <a:gd name="T60" fmla="*/ 1131 w 2268"/>
              <a:gd name="T61" fmla="*/ 2075 h 2128"/>
              <a:gd name="T62" fmla="*/ 1064 w 2268"/>
              <a:gd name="T63" fmla="*/ 1788 h 2128"/>
              <a:gd name="T64" fmla="*/ 1094 w 2268"/>
              <a:gd name="T65" fmla="*/ 1752 h 2128"/>
              <a:gd name="T66" fmla="*/ 1131 w 2268"/>
              <a:gd name="T67" fmla="*/ 1729 h 2128"/>
              <a:gd name="T68" fmla="*/ 1207 w 2268"/>
              <a:gd name="T69" fmla="*/ 1707 h 2128"/>
              <a:gd name="T70" fmla="*/ 1526 w 2268"/>
              <a:gd name="T71" fmla="*/ 1930 h 2128"/>
              <a:gd name="T72" fmla="*/ 1943 w 2268"/>
              <a:gd name="T73" fmla="*/ 1899 h 2128"/>
              <a:gd name="T74" fmla="*/ 2173 w 2268"/>
              <a:gd name="T75" fmla="*/ 1734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8" h="2128">
                <a:moveTo>
                  <a:pt x="2051" y="1284"/>
                </a:moveTo>
                <a:lnTo>
                  <a:pt x="2051" y="1284"/>
                </a:lnTo>
                <a:cubicBezTo>
                  <a:pt x="2034" y="1195"/>
                  <a:pt x="2019" y="1123"/>
                  <a:pt x="2060" y="1071"/>
                </a:cubicBezTo>
                <a:cubicBezTo>
                  <a:pt x="2092" y="1034"/>
                  <a:pt x="2137" y="1014"/>
                  <a:pt x="2184" y="1015"/>
                </a:cubicBezTo>
                <a:lnTo>
                  <a:pt x="2205" y="1010"/>
                </a:lnTo>
                <a:cubicBezTo>
                  <a:pt x="2223" y="1010"/>
                  <a:pt x="2241" y="1012"/>
                  <a:pt x="2258" y="1018"/>
                </a:cubicBezTo>
                <a:cubicBezTo>
                  <a:pt x="2265" y="977"/>
                  <a:pt x="2268" y="936"/>
                  <a:pt x="2265" y="894"/>
                </a:cubicBezTo>
                <a:cubicBezTo>
                  <a:pt x="2265" y="811"/>
                  <a:pt x="2258" y="728"/>
                  <a:pt x="2215" y="713"/>
                </a:cubicBezTo>
                <a:cubicBezTo>
                  <a:pt x="2200" y="708"/>
                  <a:pt x="2173" y="721"/>
                  <a:pt x="2146" y="739"/>
                </a:cubicBezTo>
                <a:lnTo>
                  <a:pt x="2147" y="739"/>
                </a:lnTo>
                <a:cubicBezTo>
                  <a:pt x="2087" y="791"/>
                  <a:pt x="2003" y="801"/>
                  <a:pt x="1933" y="763"/>
                </a:cubicBezTo>
                <a:cubicBezTo>
                  <a:pt x="1861" y="715"/>
                  <a:pt x="1828" y="583"/>
                  <a:pt x="1799" y="385"/>
                </a:cubicBezTo>
                <a:lnTo>
                  <a:pt x="1796" y="372"/>
                </a:lnTo>
                <a:cubicBezTo>
                  <a:pt x="1783" y="271"/>
                  <a:pt x="1778" y="170"/>
                  <a:pt x="1780" y="68"/>
                </a:cubicBezTo>
                <a:cubicBezTo>
                  <a:pt x="1780" y="45"/>
                  <a:pt x="1779" y="22"/>
                  <a:pt x="1780" y="0"/>
                </a:cubicBezTo>
                <a:lnTo>
                  <a:pt x="1674" y="20"/>
                </a:lnTo>
                <a:cubicBezTo>
                  <a:pt x="1473" y="50"/>
                  <a:pt x="1428" y="77"/>
                  <a:pt x="1417" y="86"/>
                </a:cubicBezTo>
                <a:lnTo>
                  <a:pt x="1443" y="135"/>
                </a:lnTo>
                <a:cubicBezTo>
                  <a:pt x="1482" y="192"/>
                  <a:pt x="1496" y="263"/>
                  <a:pt x="1482" y="331"/>
                </a:cubicBezTo>
                <a:cubicBezTo>
                  <a:pt x="1477" y="348"/>
                  <a:pt x="1470" y="365"/>
                  <a:pt x="1461" y="381"/>
                </a:cubicBezTo>
                <a:lnTo>
                  <a:pt x="1456" y="389"/>
                </a:lnTo>
                <a:lnTo>
                  <a:pt x="1456" y="389"/>
                </a:lnTo>
                <a:cubicBezTo>
                  <a:pt x="1448" y="403"/>
                  <a:pt x="1438" y="415"/>
                  <a:pt x="1427" y="425"/>
                </a:cubicBezTo>
                <a:lnTo>
                  <a:pt x="1421" y="431"/>
                </a:lnTo>
                <a:lnTo>
                  <a:pt x="1421" y="430"/>
                </a:lnTo>
                <a:cubicBezTo>
                  <a:pt x="1409" y="440"/>
                  <a:pt x="1397" y="449"/>
                  <a:pt x="1384" y="456"/>
                </a:cubicBezTo>
                <a:cubicBezTo>
                  <a:pt x="1371" y="463"/>
                  <a:pt x="1357" y="469"/>
                  <a:pt x="1343" y="474"/>
                </a:cubicBezTo>
                <a:lnTo>
                  <a:pt x="1234" y="495"/>
                </a:lnTo>
                <a:lnTo>
                  <a:pt x="1203" y="483"/>
                </a:lnTo>
                <a:lnTo>
                  <a:pt x="1191" y="485"/>
                </a:lnTo>
                <a:lnTo>
                  <a:pt x="1158" y="485"/>
                </a:lnTo>
                <a:lnTo>
                  <a:pt x="1158" y="485"/>
                </a:lnTo>
                <a:cubicBezTo>
                  <a:pt x="1086" y="491"/>
                  <a:pt x="1014" y="478"/>
                  <a:pt x="947" y="448"/>
                </a:cubicBezTo>
                <a:cubicBezTo>
                  <a:pt x="908" y="429"/>
                  <a:pt x="878" y="394"/>
                  <a:pt x="864" y="351"/>
                </a:cubicBezTo>
                <a:cubicBezTo>
                  <a:pt x="858" y="320"/>
                  <a:pt x="865" y="288"/>
                  <a:pt x="885" y="263"/>
                </a:cubicBezTo>
                <a:cubicBezTo>
                  <a:pt x="883" y="254"/>
                  <a:pt x="881" y="246"/>
                  <a:pt x="884" y="239"/>
                </a:cubicBezTo>
                <a:lnTo>
                  <a:pt x="812" y="254"/>
                </a:lnTo>
                <a:cubicBezTo>
                  <a:pt x="671" y="285"/>
                  <a:pt x="532" y="323"/>
                  <a:pt x="396" y="369"/>
                </a:cubicBezTo>
                <a:lnTo>
                  <a:pt x="245" y="417"/>
                </a:lnTo>
                <a:cubicBezTo>
                  <a:pt x="221" y="424"/>
                  <a:pt x="198" y="433"/>
                  <a:pt x="174" y="443"/>
                </a:cubicBezTo>
                <a:cubicBezTo>
                  <a:pt x="188" y="475"/>
                  <a:pt x="201" y="509"/>
                  <a:pt x="213" y="543"/>
                </a:cubicBezTo>
                <a:cubicBezTo>
                  <a:pt x="226" y="578"/>
                  <a:pt x="241" y="615"/>
                  <a:pt x="259" y="658"/>
                </a:cubicBezTo>
                <a:lnTo>
                  <a:pt x="260" y="658"/>
                </a:lnTo>
                <a:cubicBezTo>
                  <a:pt x="306" y="761"/>
                  <a:pt x="343" y="868"/>
                  <a:pt x="370" y="978"/>
                </a:cubicBezTo>
                <a:cubicBezTo>
                  <a:pt x="395" y="1072"/>
                  <a:pt x="391" y="1172"/>
                  <a:pt x="360" y="1263"/>
                </a:cubicBezTo>
                <a:cubicBezTo>
                  <a:pt x="355" y="1276"/>
                  <a:pt x="349" y="1288"/>
                  <a:pt x="342" y="1300"/>
                </a:cubicBezTo>
                <a:cubicBezTo>
                  <a:pt x="267" y="1436"/>
                  <a:pt x="184" y="1415"/>
                  <a:pt x="117" y="1377"/>
                </a:cubicBezTo>
                <a:cubicBezTo>
                  <a:pt x="101" y="1365"/>
                  <a:pt x="83" y="1359"/>
                  <a:pt x="64" y="1359"/>
                </a:cubicBezTo>
                <a:cubicBezTo>
                  <a:pt x="27" y="1366"/>
                  <a:pt x="0" y="1436"/>
                  <a:pt x="2" y="1498"/>
                </a:cubicBezTo>
                <a:cubicBezTo>
                  <a:pt x="2" y="1540"/>
                  <a:pt x="17" y="1581"/>
                  <a:pt x="43" y="1614"/>
                </a:cubicBezTo>
                <a:cubicBezTo>
                  <a:pt x="47" y="1619"/>
                  <a:pt x="54" y="1622"/>
                  <a:pt x="60" y="1621"/>
                </a:cubicBezTo>
                <a:cubicBezTo>
                  <a:pt x="88" y="1613"/>
                  <a:pt x="112" y="1597"/>
                  <a:pt x="132" y="1575"/>
                </a:cubicBezTo>
                <a:cubicBezTo>
                  <a:pt x="184" y="1522"/>
                  <a:pt x="253" y="1490"/>
                  <a:pt x="326" y="1486"/>
                </a:cubicBezTo>
                <a:lnTo>
                  <a:pt x="388" y="1485"/>
                </a:lnTo>
                <a:lnTo>
                  <a:pt x="400" y="1548"/>
                </a:lnTo>
                <a:cubicBezTo>
                  <a:pt x="435" y="1704"/>
                  <a:pt x="450" y="1863"/>
                  <a:pt x="445" y="2022"/>
                </a:cubicBezTo>
                <a:cubicBezTo>
                  <a:pt x="445" y="2056"/>
                  <a:pt x="447" y="2092"/>
                  <a:pt x="447" y="2128"/>
                </a:cubicBezTo>
                <a:lnTo>
                  <a:pt x="479" y="2127"/>
                </a:lnTo>
                <a:lnTo>
                  <a:pt x="639" y="2121"/>
                </a:lnTo>
                <a:lnTo>
                  <a:pt x="639" y="2121"/>
                </a:lnTo>
                <a:cubicBezTo>
                  <a:pt x="781" y="2121"/>
                  <a:pt x="924" y="2112"/>
                  <a:pt x="1065" y="2095"/>
                </a:cubicBezTo>
                <a:cubicBezTo>
                  <a:pt x="1088" y="2094"/>
                  <a:pt x="1111" y="2088"/>
                  <a:pt x="1131" y="2075"/>
                </a:cubicBezTo>
                <a:cubicBezTo>
                  <a:pt x="1129" y="2067"/>
                  <a:pt x="1108" y="2026"/>
                  <a:pt x="1096" y="1998"/>
                </a:cubicBezTo>
                <a:cubicBezTo>
                  <a:pt x="1053" y="1937"/>
                  <a:pt x="1041" y="1859"/>
                  <a:pt x="1064" y="1788"/>
                </a:cubicBezTo>
                <a:cubicBezTo>
                  <a:pt x="1070" y="1775"/>
                  <a:pt x="1079" y="1763"/>
                  <a:pt x="1089" y="1753"/>
                </a:cubicBezTo>
                <a:lnTo>
                  <a:pt x="1094" y="1752"/>
                </a:lnTo>
                <a:cubicBezTo>
                  <a:pt x="1104" y="1744"/>
                  <a:pt x="1114" y="1736"/>
                  <a:pt x="1124" y="1731"/>
                </a:cubicBezTo>
                <a:lnTo>
                  <a:pt x="1131" y="1729"/>
                </a:lnTo>
                <a:cubicBezTo>
                  <a:pt x="1142" y="1724"/>
                  <a:pt x="1152" y="1720"/>
                  <a:pt x="1163" y="1716"/>
                </a:cubicBezTo>
                <a:lnTo>
                  <a:pt x="1207" y="1707"/>
                </a:lnTo>
                <a:cubicBezTo>
                  <a:pt x="1345" y="1679"/>
                  <a:pt x="1483" y="1767"/>
                  <a:pt x="1522" y="1909"/>
                </a:cubicBezTo>
                <a:lnTo>
                  <a:pt x="1526" y="1930"/>
                </a:lnTo>
                <a:cubicBezTo>
                  <a:pt x="1557" y="2018"/>
                  <a:pt x="1557" y="2018"/>
                  <a:pt x="1644" y="2010"/>
                </a:cubicBezTo>
                <a:cubicBezTo>
                  <a:pt x="1750" y="1992"/>
                  <a:pt x="1851" y="1955"/>
                  <a:pt x="1943" y="1899"/>
                </a:cubicBezTo>
                <a:cubicBezTo>
                  <a:pt x="2020" y="1856"/>
                  <a:pt x="2101" y="1820"/>
                  <a:pt x="2185" y="1792"/>
                </a:cubicBezTo>
                <a:lnTo>
                  <a:pt x="2173" y="1734"/>
                </a:lnTo>
                <a:cubicBezTo>
                  <a:pt x="2125" y="1587"/>
                  <a:pt x="2084" y="1436"/>
                  <a:pt x="2051" y="1284"/>
                </a:cubicBezTo>
                <a:close/>
              </a:path>
            </a:pathLst>
          </a:custGeom>
          <a:solidFill>
            <a:schemeClr val="accent6">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21"/>
          <p:cNvSpPr>
            <a:spLocks/>
          </p:cNvSpPr>
          <p:nvPr/>
        </p:nvSpPr>
        <p:spPr bwMode="auto">
          <a:xfrm>
            <a:off x="10211622" y="2438004"/>
            <a:ext cx="1598613" cy="2159000"/>
          </a:xfrm>
          <a:custGeom>
            <a:avLst/>
            <a:gdLst>
              <a:gd name="T0" fmla="*/ 1560 w 1661"/>
              <a:gd name="T1" fmla="*/ 1283 h 2249"/>
              <a:gd name="T2" fmla="*/ 1658 w 1661"/>
              <a:gd name="T3" fmla="*/ 825 h 2249"/>
              <a:gd name="T4" fmla="*/ 1567 w 1661"/>
              <a:gd name="T5" fmla="*/ 280 h 2249"/>
              <a:gd name="T6" fmla="*/ 1521 w 1661"/>
              <a:gd name="T7" fmla="*/ 299 h 2249"/>
              <a:gd name="T8" fmla="*/ 1446 w 1661"/>
              <a:gd name="T9" fmla="*/ 328 h 2249"/>
              <a:gd name="T10" fmla="*/ 1215 w 1661"/>
              <a:gd name="T11" fmla="*/ 389 h 2249"/>
              <a:gd name="T12" fmla="*/ 1141 w 1661"/>
              <a:gd name="T13" fmla="*/ 390 h 2249"/>
              <a:gd name="T14" fmla="*/ 1069 w 1661"/>
              <a:gd name="T15" fmla="*/ 375 h 2249"/>
              <a:gd name="T16" fmla="*/ 926 w 1661"/>
              <a:gd name="T17" fmla="*/ 117 h 2249"/>
              <a:gd name="T18" fmla="*/ 942 w 1661"/>
              <a:gd name="T19" fmla="*/ 65 h 2249"/>
              <a:gd name="T20" fmla="*/ 704 w 1661"/>
              <a:gd name="T21" fmla="*/ 41 h 2249"/>
              <a:gd name="T22" fmla="*/ 741 w 1661"/>
              <a:gd name="T23" fmla="*/ 130 h 2249"/>
              <a:gd name="T24" fmla="*/ 828 w 1661"/>
              <a:gd name="T25" fmla="*/ 389 h 2249"/>
              <a:gd name="T26" fmla="*/ 770 w 1661"/>
              <a:gd name="T27" fmla="*/ 400 h 2249"/>
              <a:gd name="T28" fmla="*/ 164 w 1661"/>
              <a:gd name="T29" fmla="*/ 439 h 2249"/>
              <a:gd name="T30" fmla="*/ 1 w 1661"/>
              <a:gd name="T31" fmla="*/ 443 h 2249"/>
              <a:gd name="T32" fmla="*/ 1 w 1661"/>
              <a:gd name="T33" fmla="*/ 512 h 2249"/>
              <a:gd name="T34" fmla="*/ 17 w 1661"/>
              <a:gd name="T35" fmla="*/ 793 h 2249"/>
              <a:gd name="T36" fmla="*/ 128 w 1661"/>
              <a:gd name="T37" fmla="*/ 1027 h 2249"/>
              <a:gd name="T38" fmla="*/ 469 w 1661"/>
              <a:gd name="T39" fmla="*/ 1317 h 2249"/>
              <a:gd name="T40" fmla="*/ 348 w 1661"/>
              <a:gd name="T41" fmla="*/ 1610 h 2249"/>
              <a:gd name="T42" fmla="*/ 244 w 1661"/>
              <a:gd name="T43" fmla="*/ 1588 h 2249"/>
              <a:gd name="T44" fmla="*/ 257 w 1661"/>
              <a:gd name="T45" fmla="*/ 1658 h 2249"/>
              <a:gd name="T46" fmla="*/ 388 w 1661"/>
              <a:gd name="T47" fmla="*/ 2133 h 2249"/>
              <a:gd name="T48" fmla="*/ 489 w 1661"/>
              <a:gd name="T49" fmla="*/ 2105 h 2249"/>
              <a:gd name="T50" fmla="*/ 594 w 1661"/>
              <a:gd name="T51" fmla="*/ 2073 h 2249"/>
              <a:gd name="T52" fmla="*/ 700 w 1661"/>
              <a:gd name="T53" fmla="*/ 2047 h 2249"/>
              <a:gd name="T54" fmla="*/ 1006 w 1661"/>
              <a:gd name="T55" fmla="*/ 2038 h 2249"/>
              <a:gd name="T56" fmla="*/ 1062 w 1661"/>
              <a:gd name="T57" fmla="*/ 2185 h 2249"/>
              <a:gd name="T58" fmla="*/ 1171 w 1661"/>
              <a:gd name="T59" fmla="*/ 2247 h 2249"/>
              <a:gd name="T60" fmla="*/ 1339 w 1661"/>
              <a:gd name="T61" fmla="*/ 2186 h 2249"/>
              <a:gd name="T62" fmla="*/ 1295 w 1661"/>
              <a:gd name="T63" fmla="*/ 1919 h 2249"/>
              <a:gd name="T64" fmla="*/ 1635 w 1661"/>
              <a:gd name="T65" fmla="*/ 1295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61" h="2249">
                <a:moveTo>
                  <a:pt x="1560" y="1283"/>
                </a:moveTo>
                <a:lnTo>
                  <a:pt x="1560" y="1283"/>
                </a:lnTo>
                <a:cubicBezTo>
                  <a:pt x="1511" y="1251"/>
                  <a:pt x="1480" y="1197"/>
                  <a:pt x="1475" y="1138"/>
                </a:cubicBezTo>
                <a:cubicBezTo>
                  <a:pt x="1446" y="999"/>
                  <a:pt x="1526" y="861"/>
                  <a:pt x="1658" y="825"/>
                </a:cubicBezTo>
                <a:lnTo>
                  <a:pt x="1661" y="824"/>
                </a:lnTo>
                <a:cubicBezTo>
                  <a:pt x="1649" y="601"/>
                  <a:pt x="1614" y="424"/>
                  <a:pt x="1567" y="280"/>
                </a:cubicBezTo>
                <a:lnTo>
                  <a:pt x="1564" y="280"/>
                </a:lnTo>
                <a:lnTo>
                  <a:pt x="1521" y="299"/>
                </a:lnTo>
                <a:lnTo>
                  <a:pt x="1475" y="317"/>
                </a:lnTo>
                <a:lnTo>
                  <a:pt x="1446" y="328"/>
                </a:lnTo>
                <a:cubicBezTo>
                  <a:pt x="1395" y="348"/>
                  <a:pt x="1342" y="363"/>
                  <a:pt x="1289" y="375"/>
                </a:cubicBezTo>
                <a:lnTo>
                  <a:pt x="1215" y="389"/>
                </a:lnTo>
                <a:cubicBezTo>
                  <a:pt x="1202" y="392"/>
                  <a:pt x="1187" y="389"/>
                  <a:pt x="1174" y="389"/>
                </a:cubicBezTo>
                <a:cubicBezTo>
                  <a:pt x="1160" y="390"/>
                  <a:pt x="1152" y="394"/>
                  <a:pt x="1141" y="390"/>
                </a:cubicBezTo>
                <a:cubicBezTo>
                  <a:pt x="1125" y="387"/>
                  <a:pt x="1109" y="384"/>
                  <a:pt x="1094" y="380"/>
                </a:cubicBezTo>
                <a:cubicBezTo>
                  <a:pt x="1086" y="382"/>
                  <a:pt x="1077" y="378"/>
                  <a:pt x="1069" y="375"/>
                </a:cubicBezTo>
                <a:cubicBezTo>
                  <a:pt x="1045" y="368"/>
                  <a:pt x="1022" y="358"/>
                  <a:pt x="1001" y="345"/>
                </a:cubicBezTo>
                <a:cubicBezTo>
                  <a:pt x="873" y="268"/>
                  <a:pt x="892" y="185"/>
                  <a:pt x="926" y="117"/>
                </a:cubicBezTo>
                <a:lnTo>
                  <a:pt x="926" y="118"/>
                </a:lnTo>
                <a:cubicBezTo>
                  <a:pt x="937" y="102"/>
                  <a:pt x="943" y="84"/>
                  <a:pt x="942" y="65"/>
                </a:cubicBezTo>
                <a:cubicBezTo>
                  <a:pt x="935" y="28"/>
                  <a:pt x="870" y="0"/>
                  <a:pt x="811" y="1"/>
                </a:cubicBezTo>
                <a:cubicBezTo>
                  <a:pt x="771" y="1"/>
                  <a:pt x="733" y="15"/>
                  <a:pt x="704" y="41"/>
                </a:cubicBezTo>
                <a:cubicBezTo>
                  <a:pt x="699" y="45"/>
                  <a:pt x="696" y="52"/>
                  <a:pt x="697" y="58"/>
                </a:cubicBezTo>
                <a:cubicBezTo>
                  <a:pt x="705" y="86"/>
                  <a:pt x="720" y="111"/>
                  <a:pt x="741" y="130"/>
                </a:cubicBezTo>
                <a:cubicBezTo>
                  <a:pt x="791" y="183"/>
                  <a:pt x="822" y="253"/>
                  <a:pt x="827" y="327"/>
                </a:cubicBezTo>
                <a:lnTo>
                  <a:pt x="828" y="389"/>
                </a:lnTo>
                <a:lnTo>
                  <a:pt x="770" y="400"/>
                </a:lnTo>
                <a:lnTo>
                  <a:pt x="770" y="400"/>
                </a:lnTo>
                <a:cubicBezTo>
                  <a:pt x="625" y="432"/>
                  <a:pt x="477" y="445"/>
                  <a:pt x="329" y="438"/>
                </a:cubicBezTo>
                <a:cubicBezTo>
                  <a:pt x="275" y="438"/>
                  <a:pt x="221" y="438"/>
                  <a:pt x="164" y="439"/>
                </a:cubicBezTo>
                <a:cubicBezTo>
                  <a:pt x="108" y="441"/>
                  <a:pt x="65" y="440"/>
                  <a:pt x="15" y="440"/>
                </a:cubicBezTo>
                <a:lnTo>
                  <a:pt x="1" y="443"/>
                </a:lnTo>
                <a:lnTo>
                  <a:pt x="1" y="512"/>
                </a:lnTo>
                <a:lnTo>
                  <a:pt x="1" y="512"/>
                </a:lnTo>
                <a:cubicBezTo>
                  <a:pt x="0" y="602"/>
                  <a:pt x="4" y="692"/>
                  <a:pt x="15" y="782"/>
                </a:cubicBezTo>
                <a:lnTo>
                  <a:pt x="17" y="793"/>
                </a:lnTo>
                <a:cubicBezTo>
                  <a:pt x="48" y="995"/>
                  <a:pt x="73" y="1042"/>
                  <a:pt x="83" y="1053"/>
                </a:cubicBezTo>
                <a:lnTo>
                  <a:pt x="128" y="1027"/>
                </a:lnTo>
                <a:cubicBezTo>
                  <a:pt x="181" y="989"/>
                  <a:pt x="246" y="976"/>
                  <a:pt x="310" y="991"/>
                </a:cubicBezTo>
                <a:cubicBezTo>
                  <a:pt x="467" y="1041"/>
                  <a:pt x="467" y="1226"/>
                  <a:pt x="469" y="1317"/>
                </a:cubicBezTo>
                <a:cubicBezTo>
                  <a:pt x="476" y="1389"/>
                  <a:pt x="465" y="1461"/>
                  <a:pt x="438" y="1528"/>
                </a:cubicBezTo>
                <a:cubicBezTo>
                  <a:pt x="420" y="1567"/>
                  <a:pt x="388" y="1596"/>
                  <a:pt x="348" y="1610"/>
                </a:cubicBezTo>
                <a:cubicBezTo>
                  <a:pt x="319" y="1615"/>
                  <a:pt x="289" y="1607"/>
                  <a:pt x="266" y="1587"/>
                </a:cubicBezTo>
                <a:lnTo>
                  <a:pt x="244" y="1588"/>
                </a:lnTo>
                <a:lnTo>
                  <a:pt x="250" y="1621"/>
                </a:lnTo>
                <a:lnTo>
                  <a:pt x="257" y="1658"/>
                </a:lnTo>
                <a:cubicBezTo>
                  <a:pt x="289" y="1799"/>
                  <a:pt x="327" y="1940"/>
                  <a:pt x="372" y="2078"/>
                </a:cubicBezTo>
                <a:lnTo>
                  <a:pt x="388" y="2133"/>
                </a:lnTo>
                <a:lnTo>
                  <a:pt x="457" y="2111"/>
                </a:lnTo>
                <a:lnTo>
                  <a:pt x="489" y="2105"/>
                </a:lnTo>
                <a:lnTo>
                  <a:pt x="549" y="2086"/>
                </a:lnTo>
                <a:lnTo>
                  <a:pt x="594" y="2073"/>
                </a:lnTo>
                <a:lnTo>
                  <a:pt x="656" y="2056"/>
                </a:lnTo>
                <a:lnTo>
                  <a:pt x="700" y="2047"/>
                </a:lnTo>
                <a:lnTo>
                  <a:pt x="806" y="2026"/>
                </a:lnTo>
                <a:cubicBezTo>
                  <a:pt x="889" y="2010"/>
                  <a:pt x="956" y="1996"/>
                  <a:pt x="1006" y="2038"/>
                </a:cubicBezTo>
                <a:lnTo>
                  <a:pt x="1006" y="2038"/>
                </a:lnTo>
                <a:cubicBezTo>
                  <a:pt x="1044" y="2076"/>
                  <a:pt x="1065" y="2130"/>
                  <a:pt x="1062" y="2185"/>
                </a:cubicBezTo>
                <a:cubicBezTo>
                  <a:pt x="1063" y="2203"/>
                  <a:pt x="1060" y="2221"/>
                  <a:pt x="1055" y="2238"/>
                </a:cubicBezTo>
                <a:cubicBezTo>
                  <a:pt x="1093" y="2246"/>
                  <a:pt x="1132" y="2249"/>
                  <a:pt x="1171" y="2247"/>
                </a:cubicBezTo>
                <a:cubicBezTo>
                  <a:pt x="1228" y="2248"/>
                  <a:pt x="1284" y="2245"/>
                  <a:pt x="1315" y="2227"/>
                </a:cubicBezTo>
                <a:cubicBezTo>
                  <a:pt x="1323" y="2213"/>
                  <a:pt x="1331" y="2200"/>
                  <a:pt x="1339" y="2186"/>
                </a:cubicBezTo>
                <a:cubicBezTo>
                  <a:pt x="1336" y="2171"/>
                  <a:pt x="1326" y="2150"/>
                  <a:pt x="1314" y="2130"/>
                </a:cubicBezTo>
                <a:cubicBezTo>
                  <a:pt x="1267" y="2069"/>
                  <a:pt x="1260" y="1986"/>
                  <a:pt x="1295" y="1919"/>
                </a:cubicBezTo>
                <a:cubicBezTo>
                  <a:pt x="1326" y="1866"/>
                  <a:pt x="1401" y="1836"/>
                  <a:pt x="1510" y="1813"/>
                </a:cubicBezTo>
                <a:cubicBezTo>
                  <a:pt x="1565" y="1658"/>
                  <a:pt x="1609" y="1485"/>
                  <a:pt x="1635" y="1295"/>
                </a:cubicBezTo>
                <a:cubicBezTo>
                  <a:pt x="1610" y="1295"/>
                  <a:pt x="1584" y="1291"/>
                  <a:pt x="1560" y="1283"/>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25"/>
          <p:cNvSpPr>
            <a:spLocks/>
          </p:cNvSpPr>
          <p:nvPr/>
        </p:nvSpPr>
        <p:spPr bwMode="auto">
          <a:xfrm>
            <a:off x="6972300" y="1776413"/>
            <a:ext cx="1444625" cy="1663700"/>
          </a:xfrm>
          <a:custGeom>
            <a:avLst/>
            <a:gdLst>
              <a:gd name="T0" fmla="*/ 550 w 1501"/>
              <a:gd name="T1" fmla="*/ 1710 h 1731"/>
              <a:gd name="T2" fmla="*/ 550 w 1501"/>
              <a:gd name="T3" fmla="*/ 1710 h 1731"/>
              <a:gd name="T4" fmla="*/ 583 w 1501"/>
              <a:gd name="T5" fmla="*/ 1696 h 1731"/>
              <a:gd name="T6" fmla="*/ 549 w 1501"/>
              <a:gd name="T7" fmla="*/ 1619 h 1731"/>
              <a:gd name="T8" fmla="*/ 549 w 1501"/>
              <a:gd name="T9" fmla="*/ 1619 h 1731"/>
              <a:gd name="T10" fmla="*/ 516 w 1501"/>
              <a:gd name="T11" fmla="*/ 1410 h 1731"/>
              <a:gd name="T12" fmla="*/ 541 w 1501"/>
              <a:gd name="T13" fmla="*/ 1375 h 1731"/>
              <a:gd name="T14" fmla="*/ 547 w 1501"/>
              <a:gd name="T15" fmla="*/ 1374 h 1731"/>
              <a:gd name="T16" fmla="*/ 577 w 1501"/>
              <a:gd name="T17" fmla="*/ 1352 h 1731"/>
              <a:gd name="T18" fmla="*/ 584 w 1501"/>
              <a:gd name="T19" fmla="*/ 1350 h 1731"/>
              <a:gd name="T20" fmla="*/ 614 w 1501"/>
              <a:gd name="T21" fmla="*/ 1338 h 1731"/>
              <a:gd name="T22" fmla="*/ 657 w 1501"/>
              <a:gd name="T23" fmla="*/ 1329 h 1731"/>
              <a:gd name="T24" fmla="*/ 657 w 1501"/>
              <a:gd name="T25" fmla="*/ 1329 h 1731"/>
              <a:gd name="T26" fmla="*/ 657 w 1501"/>
              <a:gd name="T27" fmla="*/ 1329 h 1731"/>
              <a:gd name="T28" fmla="*/ 657 w 1501"/>
              <a:gd name="T29" fmla="*/ 1329 h 1731"/>
              <a:gd name="T30" fmla="*/ 972 w 1501"/>
              <a:gd name="T31" fmla="*/ 1531 h 1731"/>
              <a:gd name="T32" fmla="*/ 976 w 1501"/>
              <a:gd name="T33" fmla="*/ 1552 h 1731"/>
              <a:gd name="T34" fmla="*/ 1098 w 1501"/>
              <a:gd name="T35" fmla="*/ 1630 h 1731"/>
              <a:gd name="T36" fmla="*/ 1171 w 1501"/>
              <a:gd name="T37" fmla="*/ 1615 h 1731"/>
              <a:gd name="T38" fmla="*/ 1200 w 1501"/>
              <a:gd name="T39" fmla="*/ 1610 h 1731"/>
              <a:gd name="T40" fmla="*/ 1246 w 1501"/>
              <a:gd name="T41" fmla="*/ 1594 h 1731"/>
              <a:gd name="T42" fmla="*/ 1283 w 1501"/>
              <a:gd name="T43" fmla="*/ 1577 h 1731"/>
              <a:gd name="T44" fmla="*/ 1320 w 1501"/>
              <a:gd name="T45" fmla="*/ 1561 h 1731"/>
              <a:gd name="T46" fmla="*/ 1393 w 1501"/>
              <a:gd name="T47" fmla="*/ 1524 h 1731"/>
              <a:gd name="T48" fmla="*/ 1382 w 1501"/>
              <a:gd name="T49" fmla="*/ 1499 h 1731"/>
              <a:gd name="T50" fmla="*/ 1250 w 1501"/>
              <a:gd name="T51" fmla="*/ 1179 h 1731"/>
              <a:gd name="T52" fmla="*/ 1243 w 1501"/>
              <a:gd name="T53" fmla="*/ 876 h 1731"/>
              <a:gd name="T54" fmla="*/ 1324 w 1501"/>
              <a:gd name="T55" fmla="*/ 791 h 1731"/>
              <a:gd name="T56" fmla="*/ 1439 w 1501"/>
              <a:gd name="T57" fmla="*/ 801 h 1731"/>
              <a:gd name="T58" fmla="*/ 1457 w 1501"/>
              <a:gd name="T59" fmla="*/ 808 h 1731"/>
              <a:gd name="T60" fmla="*/ 1461 w 1501"/>
              <a:gd name="T61" fmla="*/ 423 h 1731"/>
              <a:gd name="T62" fmla="*/ 1381 w 1501"/>
              <a:gd name="T63" fmla="*/ 484 h 1731"/>
              <a:gd name="T64" fmla="*/ 1260 w 1501"/>
              <a:gd name="T65" fmla="*/ 592 h 1731"/>
              <a:gd name="T66" fmla="*/ 1185 w 1501"/>
              <a:gd name="T67" fmla="*/ 619 h 1731"/>
              <a:gd name="T68" fmla="*/ 1101 w 1501"/>
              <a:gd name="T69" fmla="*/ 600 h 1731"/>
              <a:gd name="T70" fmla="*/ 1014 w 1501"/>
              <a:gd name="T71" fmla="*/ 259 h 1731"/>
              <a:gd name="T72" fmla="*/ 1015 w 1501"/>
              <a:gd name="T73" fmla="*/ 213 h 1731"/>
              <a:gd name="T74" fmla="*/ 1009 w 1501"/>
              <a:gd name="T75" fmla="*/ 0 h 1731"/>
              <a:gd name="T76" fmla="*/ 53 w 1501"/>
              <a:gd name="T77" fmla="*/ 851 h 1731"/>
              <a:gd name="T78" fmla="*/ 426 w 1501"/>
              <a:gd name="T79" fmla="*/ 544 h 1731"/>
              <a:gd name="T80" fmla="*/ 0 w 1501"/>
              <a:gd name="T81" fmla="*/ 1131 h 1731"/>
              <a:gd name="T82" fmla="*/ 465 w 1501"/>
              <a:gd name="T83" fmla="*/ 785 h 1731"/>
              <a:gd name="T84" fmla="*/ 382 w 1501"/>
              <a:gd name="T85" fmla="*/ 1731 h 1731"/>
              <a:gd name="T86" fmla="*/ 517 w 1501"/>
              <a:gd name="T87" fmla="*/ 1717 h 1731"/>
              <a:gd name="T88" fmla="*/ 550 w 1501"/>
              <a:gd name="T89" fmla="*/ 1710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1" h="1731">
                <a:moveTo>
                  <a:pt x="550" y="1710"/>
                </a:moveTo>
                <a:lnTo>
                  <a:pt x="550" y="1710"/>
                </a:lnTo>
                <a:cubicBezTo>
                  <a:pt x="562" y="1709"/>
                  <a:pt x="573" y="1704"/>
                  <a:pt x="583" y="1696"/>
                </a:cubicBezTo>
                <a:cubicBezTo>
                  <a:pt x="582" y="1688"/>
                  <a:pt x="561" y="1647"/>
                  <a:pt x="549" y="1619"/>
                </a:cubicBezTo>
                <a:lnTo>
                  <a:pt x="549" y="1619"/>
                </a:lnTo>
                <a:cubicBezTo>
                  <a:pt x="506" y="1559"/>
                  <a:pt x="494" y="1481"/>
                  <a:pt x="516" y="1410"/>
                </a:cubicBezTo>
                <a:cubicBezTo>
                  <a:pt x="522" y="1397"/>
                  <a:pt x="531" y="1385"/>
                  <a:pt x="541" y="1375"/>
                </a:cubicBezTo>
                <a:lnTo>
                  <a:pt x="547" y="1374"/>
                </a:lnTo>
                <a:cubicBezTo>
                  <a:pt x="556" y="1365"/>
                  <a:pt x="566" y="1358"/>
                  <a:pt x="577" y="1352"/>
                </a:cubicBezTo>
                <a:lnTo>
                  <a:pt x="584" y="1350"/>
                </a:lnTo>
                <a:cubicBezTo>
                  <a:pt x="594" y="1345"/>
                  <a:pt x="604" y="1341"/>
                  <a:pt x="614" y="1338"/>
                </a:cubicBezTo>
                <a:lnTo>
                  <a:pt x="657" y="1329"/>
                </a:lnTo>
                <a:lnTo>
                  <a:pt x="657" y="1329"/>
                </a:lnTo>
                <a:lnTo>
                  <a:pt x="657" y="1329"/>
                </a:lnTo>
                <a:lnTo>
                  <a:pt x="657" y="1329"/>
                </a:lnTo>
                <a:cubicBezTo>
                  <a:pt x="795" y="1301"/>
                  <a:pt x="933" y="1389"/>
                  <a:pt x="972" y="1531"/>
                </a:cubicBezTo>
                <a:lnTo>
                  <a:pt x="976" y="1552"/>
                </a:lnTo>
                <a:cubicBezTo>
                  <a:pt x="1009" y="1634"/>
                  <a:pt x="1009" y="1634"/>
                  <a:pt x="1098" y="1630"/>
                </a:cubicBezTo>
                <a:cubicBezTo>
                  <a:pt x="1123" y="1627"/>
                  <a:pt x="1147" y="1622"/>
                  <a:pt x="1171" y="1615"/>
                </a:cubicBezTo>
                <a:lnTo>
                  <a:pt x="1200" y="1610"/>
                </a:lnTo>
                <a:cubicBezTo>
                  <a:pt x="1215" y="1606"/>
                  <a:pt x="1231" y="1603"/>
                  <a:pt x="1246" y="1594"/>
                </a:cubicBezTo>
                <a:lnTo>
                  <a:pt x="1283" y="1577"/>
                </a:lnTo>
                <a:lnTo>
                  <a:pt x="1320" y="1561"/>
                </a:lnTo>
                <a:lnTo>
                  <a:pt x="1393" y="1524"/>
                </a:lnTo>
                <a:lnTo>
                  <a:pt x="1382" y="1499"/>
                </a:lnTo>
                <a:cubicBezTo>
                  <a:pt x="1331" y="1396"/>
                  <a:pt x="1287" y="1289"/>
                  <a:pt x="1250" y="1179"/>
                </a:cubicBezTo>
                <a:cubicBezTo>
                  <a:pt x="1211" y="1082"/>
                  <a:pt x="1209" y="974"/>
                  <a:pt x="1243" y="876"/>
                </a:cubicBezTo>
                <a:cubicBezTo>
                  <a:pt x="1256" y="837"/>
                  <a:pt x="1286" y="805"/>
                  <a:pt x="1324" y="791"/>
                </a:cubicBezTo>
                <a:cubicBezTo>
                  <a:pt x="1361" y="776"/>
                  <a:pt x="1404" y="780"/>
                  <a:pt x="1439" y="801"/>
                </a:cubicBezTo>
                <a:cubicBezTo>
                  <a:pt x="1445" y="804"/>
                  <a:pt x="1451" y="806"/>
                  <a:pt x="1457" y="808"/>
                </a:cubicBezTo>
                <a:cubicBezTo>
                  <a:pt x="1494" y="788"/>
                  <a:pt x="1501" y="624"/>
                  <a:pt x="1461" y="423"/>
                </a:cubicBezTo>
                <a:cubicBezTo>
                  <a:pt x="1428" y="432"/>
                  <a:pt x="1399" y="454"/>
                  <a:pt x="1381" y="484"/>
                </a:cubicBezTo>
                <a:cubicBezTo>
                  <a:pt x="1347" y="527"/>
                  <a:pt x="1306" y="564"/>
                  <a:pt x="1260" y="592"/>
                </a:cubicBezTo>
                <a:cubicBezTo>
                  <a:pt x="1237" y="606"/>
                  <a:pt x="1212" y="615"/>
                  <a:pt x="1185" y="619"/>
                </a:cubicBezTo>
                <a:cubicBezTo>
                  <a:pt x="1156" y="623"/>
                  <a:pt x="1126" y="616"/>
                  <a:pt x="1101" y="600"/>
                </a:cubicBezTo>
                <a:cubicBezTo>
                  <a:pt x="1009" y="540"/>
                  <a:pt x="1011" y="385"/>
                  <a:pt x="1014" y="259"/>
                </a:cubicBezTo>
                <a:cubicBezTo>
                  <a:pt x="1011" y="242"/>
                  <a:pt x="1015" y="226"/>
                  <a:pt x="1015" y="213"/>
                </a:cubicBezTo>
                <a:cubicBezTo>
                  <a:pt x="1015" y="144"/>
                  <a:pt x="1012" y="71"/>
                  <a:pt x="1009" y="0"/>
                </a:cubicBezTo>
                <a:cubicBezTo>
                  <a:pt x="555" y="209"/>
                  <a:pt x="166" y="520"/>
                  <a:pt x="53" y="851"/>
                </a:cubicBezTo>
                <a:cubicBezTo>
                  <a:pt x="53" y="851"/>
                  <a:pt x="226" y="651"/>
                  <a:pt x="426" y="544"/>
                </a:cubicBezTo>
                <a:cubicBezTo>
                  <a:pt x="159" y="797"/>
                  <a:pt x="79" y="904"/>
                  <a:pt x="0" y="1131"/>
                </a:cubicBezTo>
                <a:cubicBezTo>
                  <a:pt x="0" y="1131"/>
                  <a:pt x="203" y="904"/>
                  <a:pt x="465" y="785"/>
                </a:cubicBezTo>
                <a:cubicBezTo>
                  <a:pt x="327" y="1080"/>
                  <a:pt x="267" y="1396"/>
                  <a:pt x="382" y="1731"/>
                </a:cubicBezTo>
                <a:cubicBezTo>
                  <a:pt x="427" y="1727"/>
                  <a:pt x="472" y="1722"/>
                  <a:pt x="517" y="1717"/>
                </a:cubicBezTo>
                <a:lnTo>
                  <a:pt x="550" y="1710"/>
                </a:lnTo>
                <a:close/>
              </a:path>
            </a:pathLst>
          </a:custGeom>
          <a:solidFill>
            <a:schemeClr val="accent6">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9"/>
          <p:cNvSpPr>
            <a:spLocks/>
          </p:cNvSpPr>
          <p:nvPr/>
        </p:nvSpPr>
        <p:spPr bwMode="auto">
          <a:xfrm>
            <a:off x="8091488" y="1466850"/>
            <a:ext cx="1954213" cy="1736725"/>
          </a:xfrm>
          <a:custGeom>
            <a:avLst/>
            <a:gdLst>
              <a:gd name="T0" fmla="*/ 7 w 2036"/>
              <a:gd name="T1" fmla="*/ 609 h 1819"/>
              <a:gd name="T2" fmla="*/ 7 w 2036"/>
              <a:gd name="T3" fmla="*/ 609 h 1819"/>
              <a:gd name="T4" fmla="*/ 7 w 2036"/>
              <a:gd name="T5" fmla="*/ 609 h 1819"/>
              <a:gd name="T6" fmla="*/ 16 w 2036"/>
              <a:gd name="T7" fmla="*/ 796 h 1819"/>
              <a:gd name="T8" fmla="*/ 22 w 2036"/>
              <a:gd name="T9" fmla="*/ 795 h 1819"/>
              <a:gd name="T10" fmla="*/ 102 w 2036"/>
              <a:gd name="T11" fmla="*/ 720 h 1819"/>
              <a:gd name="T12" fmla="*/ 368 w 2036"/>
              <a:gd name="T13" fmla="*/ 602 h 1819"/>
              <a:gd name="T14" fmla="*/ 423 w 2036"/>
              <a:gd name="T15" fmla="*/ 607 h 1819"/>
              <a:gd name="T16" fmla="*/ 435 w 2036"/>
              <a:gd name="T17" fmla="*/ 665 h 1819"/>
              <a:gd name="T18" fmla="*/ 363 w 2036"/>
              <a:gd name="T19" fmla="*/ 1296 h 1819"/>
              <a:gd name="T20" fmla="*/ 363 w 2036"/>
              <a:gd name="T21" fmla="*/ 1296 h 1819"/>
              <a:gd name="T22" fmla="*/ 219 w 2036"/>
              <a:gd name="T23" fmla="*/ 1294 h 1819"/>
              <a:gd name="T24" fmla="*/ 240 w 2036"/>
              <a:gd name="T25" fmla="*/ 1472 h 1819"/>
              <a:gd name="T26" fmla="*/ 364 w 2036"/>
              <a:gd name="T27" fmla="*/ 1770 h 1819"/>
              <a:gd name="T28" fmla="*/ 372 w 2036"/>
              <a:gd name="T29" fmla="*/ 1787 h 1819"/>
              <a:gd name="T30" fmla="*/ 459 w 2036"/>
              <a:gd name="T31" fmla="*/ 1754 h 1819"/>
              <a:gd name="T32" fmla="*/ 610 w 2036"/>
              <a:gd name="T33" fmla="*/ 1707 h 1819"/>
              <a:gd name="T34" fmla="*/ 610 w 2036"/>
              <a:gd name="T35" fmla="*/ 1707 h 1819"/>
              <a:gd name="T36" fmla="*/ 1042 w 2036"/>
              <a:gd name="T37" fmla="*/ 1588 h 1819"/>
              <a:gd name="T38" fmla="*/ 1248 w 2036"/>
              <a:gd name="T39" fmla="*/ 1601 h 1819"/>
              <a:gd name="T40" fmla="*/ 1306 w 2036"/>
              <a:gd name="T41" fmla="*/ 1753 h 1819"/>
              <a:gd name="T42" fmla="*/ 1299 w 2036"/>
              <a:gd name="T43" fmla="*/ 1807 h 1819"/>
              <a:gd name="T44" fmla="*/ 1418 w 2036"/>
              <a:gd name="T45" fmla="*/ 1817 h 1819"/>
              <a:gd name="T46" fmla="*/ 1593 w 2036"/>
              <a:gd name="T47" fmla="*/ 1767 h 1819"/>
              <a:gd name="T48" fmla="*/ 1567 w 2036"/>
              <a:gd name="T49" fmla="*/ 1696 h 1819"/>
              <a:gd name="T50" fmla="*/ 1567 w 2036"/>
              <a:gd name="T51" fmla="*/ 1696 h 1819"/>
              <a:gd name="T52" fmla="*/ 1548 w 2036"/>
              <a:gd name="T53" fmla="*/ 1478 h 1819"/>
              <a:gd name="T54" fmla="*/ 1909 w 2036"/>
              <a:gd name="T55" fmla="*/ 1344 h 1819"/>
              <a:gd name="T56" fmla="*/ 1987 w 2036"/>
              <a:gd name="T57" fmla="*/ 1329 h 1819"/>
              <a:gd name="T58" fmla="*/ 2026 w 2036"/>
              <a:gd name="T59" fmla="*/ 1326 h 1819"/>
              <a:gd name="T60" fmla="*/ 2035 w 2036"/>
              <a:gd name="T61" fmla="*/ 1324 h 1819"/>
              <a:gd name="T62" fmla="*/ 2033 w 2036"/>
              <a:gd name="T63" fmla="*/ 1223 h 1819"/>
              <a:gd name="T64" fmla="*/ 2034 w 2036"/>
              <a:gd name="T65" fmla="*/ 1223 h 1819"/>
              <a:gd name="T66" fmla="*/ 2014 w 2036"/>
              <a:gd name="T67" fmla="*/ 878 h 1819"/>
              <a:gd name="T68" fmla="*/ 1976 w 2036"/>
              <a:gd name="T69" fmla="*/ 909 h 1819"/>
              <a:gd name="T70" fmla="*/ 1816 w 2036"/>
              <a:gd name="T71" fmla="*/ 992 h 1819"/>
              <a:gd name="T72" fmla="*/ 1680 w 2036"/>
              <a:gd name="T73" fmla="*/ 944 h 1819"/>
              <a:gd name="T74" fmla="*/ 1586 w 2036"/>
              <a:gd name="T75" fmla="*/ 712 h 1819"/>
              <a:gd name="T76" fmla="*/ 1787 w 2036"/>
              <a:gd name="T77" fmla="*/ 410 h 1819"/>
              <a:gd name="T78" fmla="*/ 1929 w 2036"/>
              <a:gd name="T79" fmla="*/ 447 h 1819"/>
              <a:gd name="T80" fmla="*/ 1940 w 2036"/>
              <a:gd name="T81" fmla="*/ 429 h 1819"/>
              <a:gd name="T82" fmla="*/ 1908 w 2036"/>
              <a:gd name="T83" fmla="*/ 76 h 1819"/>
              <a:gd name="T84" fmla="*/ 1132 w 2036"/>
              <a:gd name="T85" fmla="*/ 18 h 1819"/>
              <a:gd name="T86" fmla="*/ 804 w 2036"/>
              <a:gd name="T87" fmla="*/ 60 h 1819"/>
              <a:gd name="T88" fmla="*/ 425 w 2036"/>
              <a:gd name="T89" fmla="*/ 138 h 1819"/>
              <a:gd name="T90" fmla="*/ 0 w 2036"/>
              <a:gd name="T91" fmla="*/ 275 h 1819"/>
              <a:gd name="T92" fmla="*/ 8 w 2036"/>
              <a:gd name="T93" fmla="*/ 558 h 1819"/>
              <a:gd name="T94" fmla="*/ 7 w 2036"/>
              <a:gd name="T95" fmla="*/ 60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36" h="1819">
                <a:moveTo>
                  <a:pt x="7" y="609"/>
                </a:moveTo>
                <a:lnTo>
                  <a:pt x="7" y="609"/>
                </a:lnTo>
                <a:lnTo>
                  <a:pt x="7" y="609"/>
                </a:lnTo>
                <a:cubicBezTo>
                  <a:pt x="3" y="672"/>
                  <a:pt x="6" y="735"/>
                  <a:pt x="16" y="796"/>
                </a:cubicBezTo>
                <a:lnTo>
                  <a:pt x="22" y="795"/>
                </a:lnTo>
                <a:cubicBezTo>
                  <a:pt x="53" y="775"/>
                  <a:pt x="80" y="750"/>
                  <a:pt x="102" y="720"/>
                </a:cubicBezTo>
                <a:cubicBezTo>
                  <a:pt x="161" y="632"/>
                  <a:pt x="264" y="586"/>
                  <a:pt x="368" y="602"/>
                </a:cubicBezTo>
                <a:lnTo>
                  <a:pt x="423" y="607"/>
                </a:lnTo>
                <a:lnTo>
                  <a:pt x="435" y="665"/>
                </a:lnTo>
                <a:cubicBezTo>
                  <a:pt x="474" y="824"/>
                  <a:pt x="546" y="1200"/>
                  <a:pt x="363" y="1296"/>
                </a:cubicBezTo>
                <a:lnTo>
                  <a:pt x="363" y="1296"/>
                </a:lnTo>
                <a:cubicBezTo>
                  <a:pt x="318" y="1320"/>
                  <a:pt x="264" y="1319"/>
                  <a:pt x="219" y="1294"/>
                </a:cubicBezTo>
                <a:cubicBezTo>
                  <a:pt x="207" y="1354"/>
                  <a:pt x="215" y="1416"/>
                  <a:pt x="240" y="1472"/>
                </a:cubicBezTo>
                <a:cubicBezTo>
                  <a:pt x="275" y="1574"/>
                  <a:pt x="316" y="1674"/>
                  <a:pt x="364" y="1770"/>
                </a:cubicBezTo>
                <a:lnTo>
                  <a:pt x="372" y="1787"/>
                </a:lnTo>
                <a:cubicBezTo>
                  <a:pt x="401" y="1775"/>
                  <a:pt x="429" y="1764"/>
                  <a:pt x="459" y="1754"/>
                </a:cubicBezTo>
                <a:lnTo>
                  <a:pt x="610" y="1707"/>
                </a:lnTo>
                <a:lnTo>
                  <a:pt x="610" y="1707"/>
                </a:lnTo>
                <a:cubicBezTo>
                  <a:pt x="752" y="1659"/>
                  <a:pt x="896" y="1619"/>
                  <a:pt x="1042" y="1588"/>
                </a:cubicBezTo>
                <a:cubicBezTo>
                  <a:pt x="1127" y="1571"/>
                  <a:pt x="1196" y="1557"/>
                  <a:pt x="1248" y="1601"/>
                </a:cubicBezTo>
                <a:cubicBezTo>
                  <a:pt x="1288" y="1641"/>
                  <a:pt x="1309" y="1696"/>
                  <a:pt x="1306" y="1753"/>
                </a:cubicBezTo>
                <a:cubicBezTo>
                  <a:pt x="1307" y="1771"/>
                  <a:pt x="1304" y="1790"/>
                  <a:pt x="1299" y="1807"/>
                </a:cubicBezTo>
                <a:cubicBezTo>
                  <a:pt x="1338" y="1816"/>
                  <a:pt x="1378" y="1819"/>
                  <a:pt x="1418" y="1817"/>
                </a:cubicBezTo>
                <a:cubicBezTo>
                  <a:pt x="1499" y="1819"/>
                  <a:pt x="1578" y="1812"/>
                  <a:pt x="1593" y="1767"/>
                </a:cubicBezTo>
                <a:cubicBezTo>
                  <a:pt x="1597" y="1752"/>
                  <a:pt x="1584" y="1723"/>
                  <a:pt x="1567" y="1696"/>
                </a:cubicBezTo>
                <a:lnTo>
                  <a:pt x="1567" y="1696"/>
                </a:lnTo>
                <a:cubicBezTo>
                  <a:pt x="1519" y="1633"/>
                  <a:pt x="1512" y="1547"/>
                  <a:pt x="1548" y="1478"/>
                </a:cubicBezTo>
                <a:cubicBezTo>
                  <a:pt x="1592" y="1404"/>
                  <a:pt x="1719" y="1372"/>
                  <a:pt x="1909" y="1344"/>
                </a:cubicBezTo>
                <a:lnTo>
                  <a:pt x="1987" y="1329"/>
                </a:lnTo>
                <a:lnTo>
                  <a:pt x="2026" y="1326"/>
                </a:lnTo>
                <a:lnTo>
                  <a:pt x="2035" y="1324"/>
                </a:lnTo>
                <a:cubicBezTo>
                  <a:pt x="2034" y="1290"/>
                  <a:pt x="2034" y="1257"/>
                  <a:pt x="2033" y="1223"/>
                </a:cubicBezTo>
                <a:lnTo>
                  <a:pt x="2034" y="1223"/>
                </a:lnTo>
                <a:cubicBezTo>
                  <a:pt x="2036" y="1108"/>
                  <a:pt x="2029" y="992"/>
                  <a:pt x="2014" y="878"/>
                </a:cubicBezTo>
                <a:cubicBezTo>
                  <a:pt x="2003" y="886"/>
                  <a:pt x="1990" y="896"/>
                  <a:pt x="1976" y="909"/>
                </a:cubicBezTo>
                <a:cubicBezTo>
                  <a:pt x="1932" y="953"/>
                  <a:pt x="1877" y="982"/>
                  <a:pt x="1816" y="992"/>
                </a:cubicBezTo>
                <a:cubicBezTo>
                  <a:pt x="1767" y="997"/>
                  <a:pt x="1717" y="979"/>
                  <a:pt x="1680" y="944"/>
                </a:cubicBezTo>
                <a:cubicBezTo>
                  <a:pt x="1621" y="882"/>
                  <a:pt x="1587" y="799"/>
                  <a:pt x="1586" y="712"/>
                </a:cubicBezTo>
                <a:cubicBezTo>
                  <a:pt x="1582" y="572"/>
                  <a:pt x="1650" y="422"/>
                  <a:pt x="1787" y="410"/>
                </a:cubicBezTo>
                <a:cubicBezTo>
                  <a:pt x="1837" y="407"/>
                  <a:pt x="1887" y="420"/>
                  <a:pt x="1929" y="447"/>
                </a:cubicBezTo>
                <a:lnTo>
                  <a:pt x="1940" y="429"/>
                </a:lnTo>
                <a:cubicBezTo>
                  <a:pt x="1988" y="342"/>
                  <a:pt x="1955" y="205"/>
                  <a:pt x="1908" y="76"/>
                </a:cubicBezTo>
                <a:cubicBezTo>
                  <a:pt x="1642" y="19"/>
                  <a:pt x="1377" y="0"/>
                  <a:pt x="1132" y="18"/>
                </a:cubicBezTo>
                <a:cubicBezTo>
                  <a:pt x="1027" y="27"/>
                  <a:pt x="917" y="40"/>
                  <a:pt x="804" y="60"/>
                </a:cubicBezTo>
                <a:cubicBezTo>
                  <a:pt x="577" y="94"/>
                  <a:pt x="425" y="138"/>
                  <a:pt x="425" y="138"/>
                </a:cubicBezTo>
                <a:cubicBezTo>
                  <a:pt x="283" y="173"/>
                  <a:pt x="139" y="219"/>
                  <a:pt x="0" y="275"/>
                </a:cubicBezTo>
                <a:cubicBezTo>
                  <a:pt x="4" y="369"/>
                  <a:pt x="8" y="466"/>
                  <a:pt x="8" y="558"/>
                </a:cubicBezTo>
                <a:cubicBezTo>
                  <a:pt x="11" y="572"/>
                  <a:pt x="8" y="590"/>
                  <a:pt x="7" y="609"/>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33"/>
          <p:cNvSpPr>
            <a:spLocks/>
          </p:cNvSpPr>
          <p:nvPr/>
        </p:nvSpPr>
        <p:spPr bwMode="auto">
          <a:xfrm>
            <a:off x="9769476" y="1550988"/>
            <a:ext cx="1890713" cy="1162050"/>
          </a:xfrm>
          <a:custGeom>
            <a:avLst/>
            <a:gdLst>
              <a:gd name="T0" fmla="*/ 360 w 1980"/>
              <a:gd name="T1" fmla="*/ 361 h 1217"/>
              <a:gd name="T2" fmla="*/ 360 w 1980"/>
              <a:gd name="T3" fmla="*/ 361 h 1217"/>
              <a:gd name="T4" fmla="*/ 342 w 1980"/>
              <a:gd name="T5" fmla="*/ 398 h 1217"/>
              <a:gd name="T6" fmla="*/ 117 w 1980"/>
              <a:gd name="T7" fmla="*/ 474 h 1217"/>
              <a:gd name="T8" fmla="*/ 64 w 1980"/>
              <a:gd name="T9" fmla="*/ 456 h 1217"/>
              <a:gd name="T10" fmla="*/ 2 w 1980"/>
              <a:gd name="T11" fmla="*/ 595 h 1217"/>
              <a:gd name="T12" fmla="*/ 43 w 1980"/>
              <a:gd name="T13" fmla="*/ 711 h 1217"/>
              <a:gd name="T14" fmla="*/ 68 w 1980"/>
              <a:gd name="T15" fmla="*/ 718 h 1217"/>
              <a:gd name="T16" fmla="*/ 140 w 1980"/>
              <a:gd name="T17" fmla="*/ 672 h 1217"/>
              <a:gd name="T18" fmla="*/ 338 w 1980"/>
              <a:gd name="T19" fmla="*/ 581 h 1217"/>
              <a:gd name="T20" fmla="*/ 400 w 1980"/>
              <a:gd name="T21" fmla="*/ 580 h 1217"/>
              <a:gd name="T22" fmla="*/ 413 w 1980"/>
              <a:gd name="T23" fmla="*/ 643 h 1217"/>
              <a:gd name="T24" fmla="*/ 457 w 1980"/>
              <a:gd name="T25" fmla="*/ 1117 h 1217"/>
              <a:gd name="T26" fmla="*/ 460 w 1980"/>
              <a:gd name="T27" fmla="*/ 1217 h 1217"/>
              <a:gd name="T28" fmla="*/ 477 w 1980"/>
              <a:gd name="T29" fmla="*/ 1214 h 1217"/>
              <a:gd name="T30" fmla="*/ 627 w 1980"/>
              <a:gd name="T31" fmla="*/ 1214 h 1217"/>
              <a:gd name="T32" fmla="*/ 628 w 1980"/>
              <a:gd name="T33" fmla="*/ 1214 h 1217"/>
              <a:gd name="T34" fmla="*/ 803 w 1980"/>
              <a:gd name="T35" fmla="*/ 1213 h 1217"/>
              <a:gd name="T36" fmla="*/ 803 w 1980"/>
              <a:gd name="T37" fmla="*/ 1213 h 1217"/>
              <a:gd name="T38" fmla="*/ 1141 w 1980"/>
              <a:gd name="T39" fmla="*/ 1196 h 1217"/>
              <a:gd name="T40" fmla="*/ 1111 w 1980"/>
              <a:gd name="T41" fmla="*/ 1156 h 1217"/>
              <a:gd name="T42" fmla="*/ 1029 w 1980"/>
              <a:gd name="T43" fmla="*/ 989 h 1217"/>
              <a:gd name="T44" fmla="*/ 1074 w 1980"/>
              <a:gd name="T45" fmla="*/ 848 h 1217"/>
              <a:gd name="T46" fmla="*/ 1296 w 1980"/>
              <a:gd name="T47" fmla="*/ 754 h 1217"/>
              <a:gd name="T48" fmla="*/ 1591 w 1980"/>
              <a:gd name="T49" fmla="*/ 967 h 1217"/>
              <a:gd name="T50" fmla="*/ 1591 w 1980"/>
              <a:gd name="T51" fmla="*/ 967 h 1217"/>
              <a:gd name="T52" fmla="*/ 1558 w 1980"/>
              <a:gd name="T53" fmla="*/ 1114 h 1217"/>
              <a:gd name="T54" fmla="*/ 1575 w 1980"/>
              <a:gd name="T55" fmla="*/ 1125 h 1217"/>
              <a:gd name="T56" fmla="*/ 1623 w 1980"/>
              <a:gd name="T57" fmla="*/ 1145 h 1217"/>
              <a:gd name="T58" fmla="*/ 1980 w 1980"/>
              <a:gd name="T59" fmla="*/ 1072 h 1217"/>
              <a:gd name="T60" fmla="*/ 1866 w 1980"/>
              <a:gd name="T61" fmla="*/ 859 h 1217"/>
              <a:gd name="T62" fmla="*/ 1906 w 1980"/>
              <a:gd name="T63" fmla="*/ 1094 h 1217"/>
              <a:gd name="T64" fmla="*/ 350 w 1980"/>
              <a:gd name="T65" fmla="*/ 0 h 1217"/>
              <a:gd name="T66" fmla="*/ 370 w 1980"/>
              <a:gd name="T67" fmla="*/ 76 h 1217"/>
              <a:gd name="T68" fmla="*/ 360 w 1980"/>
              <a:gd name="T69" fmla="*/ 361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0" h="1217">
                <a:moveTo>
                  <a:pt x="360" y="361"/>
                </a:moveTo>
                <a:lnTo>
                  <a:pt x="360" y="361"/>
                </a:lnTo>
                <a:cubicBezTo>
                  <a:pt x="355" y="374"/>
                  <a:pt x="349" y="386"/>
                  <a:pt x="342" y="398"/>
                </a:cubicBezTo>
                <a:cubicBezTo>
                  <a:pt x="267" y="534"/>
                  <a:pt x="184" y="513"/>
                  <a:pt x="117" y="474"/>
                </a:cubicBezTo>
                <a:cubicBezTo>
                  <a:pt x="101" y="462"/>
                  <a:pt x="83" y="456"/>
                  <a:pt x="64" y="456"/>
                </a:cubicBezTo>
                <a:cubicBezTo>
                  <a:pt x="27" y="463"/>
                  <a:pt x="0" y="533"/>
                  <a:pt x="2" y="595"/>
                </a:cubicBezTo>
                <a:cubicBezTo>
                  <a:pt x="2" y="638"/>
                  <a:pt x="17" y="679"/>
                  <a:pt x="43" y="711"/>
                </a:cubicBezTo>
                <a:cubicBezTo>
                  <a:pt x="49" y="719"/>
                  <a:pt x="60" y="722"/>
                  <a:pt x="68" y="718"/>
                </a:cubicBezTo>
                <a:cubicBezTo>
                  <a:pt x="96" y="709"/>
                  <a:pt x="121" y="694"/>
                  <a:pt x="140" y="672"/>
                </a:cubicBezTo>
                <a:cubicBezTo>
                  <a:pt x="193" y="617"/>
                  <a:pt x="263" y="584"/>
                  <a:pt x="338" y="581"/>
                </a:cubicBezTo>
                <a:lnTo>
                  <a:pt x="400" y="580"/>
                </a:lnTo>
                <a:lnTo>
                  <a:pt x="413" y="643"/>
                </a:lnTo>
                <a:cubicBezTo>
                  <a:pt x="447" y="798"/>
                  <a:pt x="462" y="958"/>
                  <a:pt x="457" y="1117"/>
                </a:cubicBezTo>
                <a:cubicBezTo>
                  <a:pt x="458" y="1149"/>
                  <a:pt x="459" y="1183"/>
                  <a:pt x="460" y="1217"/>
                </a:cubicBezTo>
                <a:lnTo>
                  <a:pt x="477" y="1214"/>
                </a:lnTo>
                <a:cubicBezTo>
                  <a:pt x="530" y="1215"/>
                  <a:pt x="579" y="1216"/>
                  <a:pt x="627" y="1214"/>
                </a:cubicBezTo>
                <a:lnTo>
                  <a:pt x="628" y="1214"/>
                </a:lnTo>
                <a:cubicBezTo>
                  <a:pt x="687" y="1213"/>
                  <a:pt x="746" y="1213"/>
                  <a:pt x="803" y="1213"/>
                </a:cubicBezTo>
                <a:lnTo>
                  <a:pt x="803" y="1213"/>
                </a:lnTo>
                <a:cubicBezTo>
                  <a:pt x="916" y="1217"/>
                  <a:pt x="1029" y="1211"/>
                  <a:pt x="1141" y="1196"/>
                </a:cubicBezTo>
                <a:cubicBezTo>
                  <a:pt x="1133" y="1184"/>
                  <a:pt x="1123" y="1171"/>
                  <a:pt x="1111" y="1156"/>
                </a:cubicBezTo>
                <a:cubicBezTo>
                  <a:pt x="1067" y="1110"/>
                  <a:pt x="1039" y="1052"/>
                  <a:pt x="1029" y="989"/>
                </a:cubicBezTo>
                <a:cubicBezTo>
                  <a:pt x="1023" y="937"/>
                  <a:pt x="1040" y="886"/>
                  <a:pt x="1074" y="848"/>
                </a:cubicBezTo>
                <a:cubicBezTo>
                  <a:pt x="1133" y="788"/>
                  <a:pt x="1213" y="754"/>
                  <a:pt x="1296" y="754"/>
                </a:cubicBezTo>
                <a:cubicBezTo>
                  <a:pt x="1432" y="752"/>
                  <a:pt x="1576" y="825"/>
                  <a:pt x="1591" y="967"/>
                </a:cubicBezTo>
                <a:lnTo>
                  <a:pt x="1591" y="967"/>
                </a:lnTo>
                <a:cubicBezTo>
                  <a:pt x="1595" y="1019"/>
                  <a:pt x="1584" y="1070"/>
                  <a:pt x="1558" y="1114"/>
                </a:cubicBezTo>
                <a:lnTo>
                  <a:pt x="1575" y="1125"/>
                </a:lnTo>
                <a:cubicBezTo>
                  <a:pt x="1590" y="1135"/>
                  <a:pt x="1606" y="1141"/>
                  <a:pt x="1623" y="1145"/>
                </a:cubicBezTo>
                <a:cubicBezTo>
                  <a:pt x="1723" y="1169"/>
                  <a:pt x="1860" y="1122"/>
                  <a:pt x="1980" y="1072"/>
                </a:cubicBezTo>
                <a:cubicBezTo>
                  <a:pt x="1944" y="990"/>
                  <a:pt x="1906" y="920"/>
                  <a:pt x="1866" y="859"/>
                </a:cubicBezTo>
                <a:cubicBezTo>
                  <a:pt x="1866" y="859"/>
                  <a:pt x="1905" y="988"/>
                  <a:pt x="1906" y="1094"/>
                </a:cubicBezTo>
                <a:cubicBezTo>
                  <a:pt x="1594" y="553"/>
                  <a:pt x="984" y="173"/>
                  <a:pt x="350" y="0"/>
                </a:cubicBezTo>
                <a:cubicBezTo>
                  <a:pt x="357" y="24"/>
                  <a:pt x="364" y="50"/>
                  <a:pt x="370" y="76"/>
                </a:cubicBezTo>
                <a:cubicBezTo>
                  <a:pt x="395" y="170"/>
                  <a:pt x="391" y="270"/>
                  <a:pt x="360" y="36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8544410" y="1493958"/>
            <a:ext cx="1221521" cy="16286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p:blipFill>
        <p:spPr>
          <a:xfrm>
            <a:off x="10658678" y="2936157"/>
            <a:ext cx="913168" cy="13282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p:blipFill>
        <p:spPr>
          <a:xfrm>
            <a:off x="7456714" y="3739962"/>
            <a:ext cx="732736" cy="1385789"/>
          </a:xfrm>
          <a:prstGeom prst="rect">
            <a:avLst/>
          </a:prstGeom>
        </p:spPr>
      </p:pic>
      <p:pic>
        <p:nvPicPr>
          <p:cNvPr id="2" name="Picture 1">
            <a:extLst>
              <a:ext uri="{FF2B5EF4-FFF2-40B4-BE49-F238E27FC236}">
                <a16:creationId xmlns:a16="http://schemas.microsoft.com/office/drawing/2014/main" id="{23B09F1C-312B-439D-B364-7417665FAB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17417" y="3262206"/>
            <a:ext cx="1442078" cy="1442078"/>
          </a:xfrm>
          <a:prstGeom prst="rect">
            <a:avLst/>
          </a:prstGeom>
        </p:spPr>
      </p:pic>
      <p:pic>
        <p:nvPicPr>
          <p:cNvPr id="39" name="Picture 38">
            <a:extLst>
              <a:ext uri="{FF2B5EF4-FFF2-40B4-BE49-F238E27FC236}">
                <a16:creationId xmlns:a16="http://schemas.microsoft.com/office/drawing/2014/main" id="{40E444A3-AA93-4E13-9638-1D9EFAF735F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25006" y="5022180"/>
            <a:ext cx="670618" cy="1498590"/>
          </a:xfrm>
          <a:prstGeom prst="rect">
            <a:avLst/>
          </a:prstGeom>
        </p:spPr>
      </p:pic>
      <p:sp>
        <p:nvSpPr>
          <p:cNvPr id="40" name="Oval 39">
            <a:extLst>
              <a:ext uri="{FF2B5EF4-FFF2-40B4-BE49-F238E27FC236}">
                <a16:creationId xmlns:a16="http://schemas.microsoft.com/office/drawing/2014/main" id="{4641F651-F6FF-447A-91F9-F0105DB98046}"/>
              </a:ext>
            </a:extLst>
          </p:cNvPr>
          <p:cNvSpPr/>
          <p:nvPr/>
        </p:nvSpPr>
        <p:spPr>
          <a:xfrm>
            <a:off x="838638" y="3703958"/>
            <a:ext cx="618704" cy="576716"/>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mn-ea"/>
                <a:cs typeface="+mn-cs"/>
              </a:rPr>
              <a:t>4</a:t>
            </a:r>
          </a:p>
        </p:txBody>
      </p:sp>
      <p:sp>
        <p:nvSpPr>
          <p:cNvPr id="42" name="Oval 41">
            <a:extLst>
              <a:ext uri="{FF2B5EF4-FFF2-40B4-BE49-F238E27FC236}">
                <a16:creationId xmlns:a16="http://schemas.microsoft.com/office/drawing/2014/main" id="{FD8F5252-3DDC-4D07-A5E4-479CCB5EF4DF}"/>
              </a:ext>
            </a:extLst>
          </p:cNvPr>
          <p:cNvSpPr/>
          <p:nvPr/>
        </p:nvSpPr>
        <p:spPr>
          <a:xfrm>
            <a:off x="838638" y="4495326"/>
            <a:ext cx="618704" cy="576716"/>
          </a:xfrm>
          <a:prstGeom prst="ellipse">
            <a:avLst/>
          </a:pr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mn-ea"/>
                <a:cs typeface="+mn-cs"/>
              </a:rPr>
              <a:t>5</a:t>
            </a:r>
          </a:p>
        </p:txBody>
      </p:sp>
      <p:sp>
        <p:nvSpPr>
          <p:cNvPr id="43" name="Oval 42">
            <a:extLst>
              <a:ext uri="{FF2B5EF4-FFF2-40B4-BE49-F238E27FC236}">
                <a16:creationId xmlns:a16="http://schemas.microsoft.com/office/drawing/2014/main" id="{AB8AE84B-0B5D-4D69-AFE7-2CFC04AF2344}"/>
              </a:ext>
            </a:extLst>
          </p:cNvPr>
          <p:cNvSpPr/>
          <p:nvPr/>
        </p:nvSpPr>
        <p:spPr>
          <a:xfrm>
            <a:off x="838638" y="5256407"/>
            <a:ext cx="618704" cy="576716"/>
          </a:xfrm>
          <a:prstGeom prst="ellipse">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mn-ea"/>
                <a:cs typeface="+mn-cs"/>
              </a:rPr>
              <a:t>6</a:t>
            </a:r>
          </a:p>
        </p:txBody>
      </p:sp>
      <p:sp>
        <p:nvSpPr>
          <p:cNvPr id="45" name="Oval 44">
            <a:extLst>
              <a:ext uri="{FF2B5EF4-FFF2-40B4-BE49-F238E27FC236}">
                <a16:creationId xmlns:a16="http://schemas.microsoft.com/office/drawing/2014/main" id="{85AF1CE5-40AE-4CC7-A6B0-7603F6D1AC61}"/>
              </a:ext>
            </a:extLst>
          </p:cNvPr>
          <p:cNvSpPr/>
          <p:nvPr/>
        </p:nvSpPr>
        <p:spPr>
          <a:xfrm>
            <a:off x="838638" y="6036947"/>
            <a:ext cx="618704" cy="576716"/>
          </a:xfrm>
          <a:prstGeom prst="ellipse">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mn-ea"/>
                <a:cs typeface="+mn-cs"/>
              </a:rPr>
              <a:t>7</a:t>
            </a:r>
          </a:p>
        </p:txBody>
      </p:sp>
      <p:sp>
        <p:nvSpPr>
          <p:cNvPr id="46" name="TextBox 45">
            <a:extLst>
              <a:ext uri="{FF2B5EF4-FFF2-40B4-BE49-F238E27FC236}">
                <a16:creationId xmlns:a16="http://schemas.microsoft.com/office/drawing/2014/main" id="{79CA804E-0695-4017-AC1F-8227A43F008A}"/>
              </a:ext>
            </a:extLst>
          </p:cNvPr>
          <p:cNvSpPr txBox="1"/>
          <p:nvPr/>
        </p:nvSpPr>
        <p:spPr>
          <a:xfrm>
            <a:off x="1718051" y="2165893"/>
            <a:ext cx="4202378" cy="533848"/>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326581">
                    <a:lumMod val="50000"/>
                  </a:srgbClr>
                </a:solidFill>
                <a:effectLst/>
                <a:uLnTx/>
                <a:uFillTx/>
                <a:latin typeface="Calibri "/>
                <a:ea typeface="Calibri Light" charset="0"/>
                <a:cs typeface="+mn-cs"/>
              </a:rPr>
              <a:t>Home</a:t>
            </a:r>
            <a:endParaRPr kumimoji="0" lang="en-GB" sz="36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48" name="TextBox 47">
            <a:extLst>
              <a:ext uri="{FF2B5EF4-FFF2-40B4-BE49-F238E27FC236}">
                <a16:creationId xmlns:a16="http://schemas.microsoft.com/office/drawing/2014/main" id="{FD4749AC-4DD9-42B5-9B02-DC0F8D5C32C6}"/>
              </a:ext>
            </a:extLst>
          </p:cNvPr>
          <p:cNvSpPr txBox="1"/>
          <p:nvPr/>
        </p:nvSpPr>
        <p:spPr>
          <a:xfrm>
            <a:off x="1718051" y="2977665"/>
            <a:ext cx="4202378" cy="533848"/>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326581">
                    <a:lumMod val="50000"/>
                  </a:srgbClr>
                </a:solidFill>
                <a:effectLst/>
                <a:uLnTx/>
                <a:uFillTx/>
                <a:latin typeface="Calibri "/>
                <a:ea typeface="Calibri Light" charset="0"/>
                <a:cs typeface="+mn-cs"/>
              </a:rPr>
              <a:t>Community</a:t>
            </a:r>
            <a:endParaRPr kumimoji="0" lang="en-GB" sz="36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49" name="TextBox 48">
            <a:extLst>
              <a:ext uri="{FF2B5EF4-FFF2-40B4-BE49-F238E27FC236}">
                <a16:creationId xmlns:a16="http://schemas.microsoft.com/office/drawing/2014/main" id="{C4BF9DE1-EF85-4179-ABFB-2F146DB14EAE}"/>
              </a:ext>
            </a:extLst>
          </p:cNvPr>
          <p:cNvSpPr txBox="1"/>
          <p:nvPr/>
        </p:nvSpPr>
        <p:spPr>
          <a:xfrm>
            <a:off x="1718050" y="3768603"/>
            <a:ext cx="4643139" cy="533848"/>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326581">
                    <a:lumMod val="50000"/>
                  </a:srgbClr>
                </a:solidFill>
                <a:effectLst/>
                <a:uLnTx/>
                <a:uFillTx/>
                <a:latin typeface="Calibri "/>
                <a:ea typeface="Calibri Light" charset="0"/>
                <a:cs typeface="+mn-cs"/>
              </a:rPr>
              <a:t>Behavior Toward Others</a:t>
            </a:r>
            <a:endParaRPr kumimoji="0" lang="en-GB" sz="36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1" name="TextBox 50">
            <a:extLst>
              <a:ext uri="{FF2B5EF4-FFF2-40B4-BE49-F238E27FC236}">
                <a16:creationId xmlns:a16="http://schemas.microsoft.com/office/drawing/2014/main" id="{AB2390A6-220F-4980-BFEE-CB7E62733C90}"/>
              </a:ext>
            </a:extLst>
          </p:cNvPr>
          <p:cNvSpPr txBox="1"/>
          <p:nvPr/>
        </p:nvSpPr>
        <p:spPr>
          <a:xfrm>
            <a:off x="1718051" y="4585762"/>
            <a:ext cx="4202378" cy="533848"/>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326581">
                    <a:lumMod val="50000"/>
                  </a:srgbClr>
                </a:solidFill>
                <a:effectLst/>
                <a:uLnTx/>
                <a:uFillTx/>
                <a:latin typeface="Calibri "/>
                <a:ea typeface="Calibri Light" charset="0"/>
                <a:cs typeface="+mn-cs"/>
              </a:rPr>
              <a:t>Moods</a:t>
            </a:r>
            <a:endParaRPr kumimoji="0" lang="en-GB" sz="36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2" name="TextBox 51">
            <a:extLst>
              <a:ext uri="{FF2B5EF4-FFF2-40B4-BE49-F238E27FC236}">
                <a16:creationId xmlns:a16="http://schemas.microsoft.com/office/drawing/2014/main" id="{CAD5980B-B663-4DDF-AC40-05B623C3A699}"/>
              </a:ext>
            </a:extLst>
          </p:cNvPr>
          <p:cNvSpPr txBox="1"/>
          <p:nvPr/>
        </p:nvSpPr>
        <p:spPr>
          <a:xfrm>
            <a:off x="1724179" y="5310232"/>
            <a:ext cx="4202378" cy="533848"/>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326581">
                    <a:lumMod val="50000"/>
                  </a:srgbClr>
                </a:solidFill>
                <a:effectLst/>
                <a:uLnTx/>
                <a:uFillTx/>
                <a:latin typeface="Calibri "/>
                <a:ea typeface="Calibri Light" charset="0"/>
                <a:cs typeface="+mn-cs"/>
              </a:rPr>
              <a:t>Self-Harm</a:t>
            </a:r>
            <a:endParaRPr kumimoji="0" lang="en-GB" sz="36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3" name="TextBox 52">
            <a:extLst>
              <a:ext uri="{FF2B5EF4-FFF2-40B4-BE49-F238E27FC236}">
                <a16:creationId xmlns:a16="http://schemas.microsoft.com/office/drawing/2014/main" id="{22CB7B9B-0E03-4D22-B615-4B6BDA3C6065}"/>
              </a:ext>
            </a:extLst>
          </p:cNvPr>
          <p:cNvSpPr txBox="1"/>
          <p:nvPr/>
        </p:nvSpPr>
        <p:spPr>
          <a:xfrm>
            <a:off x="1724179" y="6036947"/>
            <a:ext cx="4202378" cy="533848"/>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326581">
                    <a:lumMod val="50000"/>
                  </a:srgbClr>
                </a:solidFill>
                <a:effectLst/>
                <a:uLnTx/>
                <a:uFillTx/>
                <a:latin typeface="Calibri "/>
                <a:ea typeface="Calibri Light" charset="0"/>
                <a:cs typeface="+mn-cs"/>
              </a:rPr>
              <a:t>Thinking</a:t>
            </a:r>
            <a:endParaRPr kumimoji="0" lang="en-GB" sz="36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Tree>
    <p:extLst>
      <p:ext uri="{BB962C8B-B14F-4D97-AF65-F5344CB8AC3E}">
        <p14:creationId xmlns:p14="http://schemas.microsoft.com/office/powerpoint/2010/main" val="823179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#4</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10000"/>
          </a:bodyPr>
          <a:lstStyle/>
          <a:p>
            <a:pPr marL="0" indent="0">
              <a:buNone/>
            </a:pPr>
            <a:r>
              <a:rPr lang="en-US" sz="4000"/>
              <a:t>Child, age 4,  usually plays by himself, even though he is enrolled in after-school childcare and there are many opportunities for child to play with others his age. </a:t>
            </a:r>
          </a:p>
          <a:p>
            <a:pPr marL="0" indent="0" algn="ctr">
              <a:buNone/>
            </a:pPr>
            <a:r>
              <a:rPr lang="en-US" sz="8000"/>
              <a:t>20</a:t>
            </a:r>
          </a:p>
          <a:p>
            <a:pPr marL="0" indent="0">
              <a:buNone/>
            </a:pPr>
            <a:r>
              <a:rPr lang="en-US" sz="3500"/>
              <a:t>Item: 093</a:t>
            </a:r>
          </a:p>
          <a:p>
            <a:pPr marL="0" indent="0">
              <a:buNone/>
            </a:pPr>
            <a:r>
              <a:rPr lang="en-US" sz="3500"/>
              <a:t>Rationale: Often plays alone even when there are opportunities for peer play. </a:t>
            </a:r>
          </a:p>
          <a:p>
            <a:pPr marL="0" indent="0">
              <a:buNone/>
            </a:pPr>
            <a:endParaRPr lang="en-US"/>
          </a:p>
        </p:txBody>
      </p:sp>
    </p:spTree>
    <p:extLst>
      <p:ext uri="{BB962C8B-B14F-4D97-AF65-F5344CB8AC3E}">
        <p14:creationId xmlns:p14="http://schemas.microsoft.com/office/powerpoint/2010/main" val="115904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#5</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20000"/>
          </a:bodyPr>
          <a:lstStyle/>
          <a:p>
            <a:pPr marL="0" indent="0">
              <a:buNone/>
            </a:pPr>
            <a:r>
              <a:rPr lang="en-US" sz="4000"/>
              <a:t>5-year-old has no friends, due to physically hitting and pushing other kids. Parents of other children have complained about the child’s aggressiveness.</a:t>
            </a:r>
          </a:p>
          <a:p>
            <a:pPr marL="0" indent="0" algn="ctr">
              <a:buNone/>
            </a:pPr>
            <a:r>
              <a:rPr lang="en-US" sz="8000"/>
              <a:t>30</a:t>
            </a:r>
          </a:p>
          <a:p>
            <a:pPr marL="0" indent="0">
              <a:buNone/>
            </a:pPr>
            <a:r>
              <a:rPr lang="en-US" sz="3500"/>
              <a:t>Item: 81,84</a:t>
            </a:r>
          </a:p>
          <a:p>
            <a:pPr marL="0" indent="0">
              <a:buNone/>
            </a:pPr>
            <a:r>
              <a:rPr lang="en-US" sz="3500"/>
              <a:t>Rationale: Behavior is disruptive/dangerous – 81 - harm to others likely; item 84 – no age appropriate peer interactions due to deficit in ability to relate to others [extreme social withdrawal/rejection]) </a:t>
            </a:r>
          </a:p>
          <a:p>
            <a:pPr marL="0" indent="0">
              <a:buNone/>
            </a:pPr>
            <a:endParaRPr lang="en-US"/>
          </a:p>
        </p:txBody>
      </p:sp>
    </p:spTree>
    <p:extLst>
      <p:ext uri="{BB962C8B-B14F-4D97-AF65-F5344CB8AC3E}">
        <p14:creationId xmlns:p14="http://schemas.microsoft.com/office/powerpoint/2010/main" val="13653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#6</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a:bodyPr>
          <a:lstStyle/>
          <a:p>
            <a:pPr marL="0" indent="0">
              <a:buNone/>
            </a:pPr>
            <a:r>
              <a:rPr lang="en-US" sz="4000"/>
              <a:t>Neighborhood children make fun of 5-year-old who often cries when he doesn’t get his way. </a:t>
            </a:r>
          </a:p>
          <a:p>
            <a:pPr marL="0" indent="0" algn="ctr">
              <a:buNone/>
            </a:pPr>
            <a:r>
              <a:rPr lang="en-US" sz="8000"/>
              <a:t>10</a:t>
            </a:r>
          </a:p>
          <a:p>
            <a:pPr marL="0" indent="0">
              <a:buNone/>
            </a:pPr>
            <a:r>
              <a:rPr lang="en-US" sz="3500"/>
              <a:t>Item: 099</a:t>
            </a:r>
          </a:p>
          <a:p>
            <a:pPr marL="0" indent="0">
              <a:buNone/>
            </a:pPr>
            <a:r>
              <a:rPr lang="en-US" sz="3500"/>
              <a:t>Rationale: Child’s immature behavior [crying] leads to poor interaction [rejection] with peers) </a:t>
            </a:r>
          </a:p>
          <a:p>
            <a:pPr marL="0" indent="0">
              <a:buNone/>
            </a:pPr>
            <a:endParaRPr lang="en-US"/>
          </a:p>
        </p:txBody>
      </p:sp>
    </p:spTree>
    <p:extLst>
      <p:ext uri="{BB962C8B-B14F-4D97-AF65-F5344CB8AC3E}">
        <p14:creationId xmlns:p14="http://schemas.microsoft.com/office/powerpoint/2010/main" val="180140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#7</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5 year old girl throws temper tantrums, often in restaurants, stores and other public places, several times a day. </a:t>
            </a:r>
          </a:p>
          <a:p>
            <a:pPr marL="0" indent="0" algn="ctr">
              <a:buNone/>
            </a:pPr>
            <a:r>
              <a:rPr lang="en-US" sz="8000"/>
              <a:t>20</a:t>
            </a:r>
          </a:p>
          <a:p>
            <a:pPr marL="0" indent="0">
              <a:buNone/>
            </a:pPr>
            <a:r>
              <a:rPr lang="en-US" sz="3500"/>
              <a:t>Item: 089</a:t>
            </a:r>
          </a:p>
          <a:p>
            <a:pPr marL="0" indent="0">
              <a:buNone/>
            </a:pPr>
            <a:r>
              <a:rPr lang="en-US" sz="3500"/>
              <a:t>Rationale: Angry outbursts, temper tantrums – more than once a day </a:t>
            </a:r>
          </a:p>
          <a:p>
            <a:pPr marL="0" indent="0">
              <a:buNone/>
            </a:pPr>
            <a:endParaRPr lang="en-US"/>
          </a:p>
        </p:txBody>
      </p:sp>
    </p:spTree>
    <p:extLst>
      <p:ext uri="{BB962C8B-B14F-4D97-AF65-F5344CB8AC3E}">
        <p14:creationId xmlns:p14="http://schemas.microsoft.com/office/powerpoint/2010/main" val="22074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503349" y="26304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p:cNvSpPr/>
          <p:nvPr/>
        </p:nvSpPr>
        <p:spPr>
          <a:xfrm>
            <a:off x="8581277" y="1010752"/>
            <a:ext cx="5470358" cy="5470358"/>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p:cNvSpPr/>
          <p:nvPr/>
        </p:nvSpPr>
        <p:spPr>
          <a:xfrm>
            <a:off x="1093087" y="-941008"/>
            <a:ext cx="4178733" cy="4178733"/>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771652" y="477168"/>
            <a:ext cx="9634446" cy="833562"/>
          </a:xfrm>
          <a:prstGeom prst="rect">
            <a:avLst/>
          </a:prstGeom>
        </p:spPr>
        <p:txBody>
          <a:bodyPr wrap="square" lIns="0" tIns="0" rIns="0" bIns="0" anchor="ctr" anchorCtr="0">
            <a:noAutofit/>
          </a:bodyPr>
          <a:lstStyle/>
          <a:p>
            <a:pPr marL="0" marR="0" lvl="0" indent="0" algn="l" defTabSz="914400" rtl="0" eaLnBrk="1" fontAlgn="auto" latinLnBrk="0" hangingPunct="1">
              <a:lnSpc>
                <a:spcPct val="231481"/>
              </a:lnSpc>
              <a:spcBef>
                <a:spcPts val="0"/>
              </a:spcBef>
              <a:spcAft>
                <a:spcPts val="0"/>
              </a:spcAft>
              <a:buClrTx/>
              <a:buSzTx/>
              <a:buFontTx/>
              <a:buNone/>
              <a:tabLst/>
              <a:defRPr/>
            </a:pPr>
            <a:r>
              <a:rPr kumimoji="0" lang="en-US" sz="7200" b="0" i="0" u="none" strike="noStrike" kern="1200" cap="none" spc="0" normalizeH="0" baseline="0" noProof="0">
                <a:ln w="0"/>
                <a:solidFill>
                  <a:srgbClr val="FFFFFF"/>
                </a:solidFill>
                <a:effectLst/>
                <a:uLnTx/>
                <a:uFillTx/>
                <a:latin typeface="Calibri "/>
                <a:ea typeface="Calibri Light" charset="0"/>
                <a:cs typeface="Calibri Light" charset="0"/>
              </a:rPr>
              <a:t>Moods/Emotions</a:t>
            </a:r>
            <a:endParaRPr lang="en-US"/>
          </a:p>
        </p:txBody>
      </p:sp>
      <p:sp>
        <p:nvSpPr>
          <p:cNvPr id="29" name="Oval 28"/>
          <p:cNvSpPr/>
          <p:nvPr/>
        </p:nvSpPr>
        <p:spPr>
          <a:xfrm>
            <a:off x="2181679" y="1485847"/>
            <a:ext cx="939799" cy="93979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30</a:t>
            </a:r>
          </a:p>
        </p:txBody>
      </p:sp>
      <p:sp>
        <p:nvSpPr>
          <p:cNvPr id="33" name="Oval 32"/>
          <p:cNvSpPr/>
          <p:nvPr/>
        </p:nvSpPr>
        <p:spPr>
          <a:xfrm>
            <a:off x="4491741" y="1485847"/>
            <a:ext cx="939799" cy="939799"/>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20</a:t>
            </a:r>
          </a:p>
        </p:txBody>
      </p:sp>
      <p:sp>
        <p:nvSpPr>
          <p:cNvPr id="36" name="Oval 35"/>
          <p:cNvSpPr/>
          <p:nvPr/>
        </p:nvSpPr>
        <p:spPr>
          <a:xfrm>
            <a:off x="6853184" y="1485847"/>
            <a:ext cx="939799" cy="93979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
        <p:nvSpPr>
          <p:cNvPr id="39" name="Oval 38"/>
          <p:cNvSpPr/>
          <p:nvPr/>
        </p:nvSpPr>
        <p:spPr>
          <a:xfrm>
            <a:off x="9163246" y="1485847"/>
            <a:ext cx="939799" cy="939799"/>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0</a:t>
            </a:r>
          </a:p>
        </p:txBody>
      </p:sp>
      <p:sp>
        <p:nvSpPr>
          <p:cNvPr id="40" name="TextBox 39">
            <a:extLst>
              <a:ext uri="{FF2B5EF4-FFF2-40B4-BE49-F238E27FC236}">
                <a16:creationId xmlns:a16="http://schemas.microsoft.com/office/drawing/2014/main" id="{CB48D094-4164-461D-AA5A-58D071DC76DE}"/>
              </a:ext>
            </a:extLst>
          </p:cNvPr>
          <p:cNvSpPr txBox="1"/>
          <p:nvPr/>
        </p:nvSpPr>
        <p:spPr>
          <a:xfrm>
            <a:off x="8539090"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MINIMAL/NO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No disruption in functioning</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grpSp>
        <p:nvGrpSpPr>
          <p:cNvPr id="3" name="Group 2">
            <a:extLst>
              <a:ext uri="{FF2B5EF4-FFF2-40B4-BE49-F238E27FC236}">
                <a16:creationId xmlns:a16="http://schemas.microsoft.com/office/drawing/2014/main" id="{33BBE54E-0562-460A-8BD4-1B9DCBC76D6F}"/>
              </a:ext>
            </a:extLst>
          </p:cNvPr>
          <p:cNvGrpSpPr/>
          <p:nvPr/>
        </p:nvGrpSpPr>
        <p:grpSpPr>
          <a:xfrm>
            <a:off x="111125" y="4456384"/>
            <a:ext cx="12065127" cy="2283253"/>
            <a:chOff x="111125" y="4456384"/>
            <a:chExt cx="12065127" cy="2283253"/>
          </a:xfrm>
        </p:grpSpPr>
        <p:grpSp>
          <p:nvGrpSpPr>
            <p:cNvPr id="45" name="Group 44"/>
            <p:cNvGrpSpPr/>
            <p:nvPr/>
          </p:nvGrpSpPr>
          <p:grpSpPr>
            <a:xfrm>
              <a:off x="208089" y="4496499"/>
              <a:ext cx="11968163" cy="2243138"/>
              <a:chOff x="111125" y="4560888"/>
              <a:chExt cx="11968163" cy="2243138"/>
            </a:xfrm>
            <a:solidFill>
              <a:schemeClr val="accent1">
                <a:lumMod val="75000"/>
              </a:schemeClr>
            </a:solidFill>
          </p:grpSpPr>
          <p:sp>
            <p:nvSpPr>
              <p:cNvPr id="46" name="Freeform 4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p:cNvGrpSpPr/>
            <p:nvPr/>
          </p:nvGrpSpPr>
          <p:grpSpPr>
            <a:xfrm>
              <a:off x="111125" y="4456384"/>
              <a:ext cx="11968163" cy="2243138"/>
              <a:chOff x="111125" y="4560888"/>
              <a:chExt cx="11968163" cy="2243138"/>
            </a:xfrm>
          </p:grpSpPr>
          <p:sp>
            <p:nvSpPr>
              <p:cNvPr id="6" name="Freeform 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8" name="TextBox 97">
            <a:extLst>
              <a:ext uri="{FF2B5EF4-FFF2-40B4-BE49-F238E27FC236}">
                <a16:creationId xmlns:a16="http://schemas.microsoft.com/office/drawing/2014/main" id="{9507A697-BD77-4BC1-BA4E-96A81FDA72BD}"/>
              </a:ext>
            </a:extLst>
          </p:cNvPr>
          <p:cNvSpPr txBox="1"/>
          <p:nvPr/>
        </p:nvSpPr>
        <p:spPr>
          <a:xfrm>
            <a:off x="1574641"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Severe disruption or incapacitation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99" name="TextBox 98">
            <a:extLst>
              <a:ext uri="{FF2B5EF4-FFF2-40B4-BE49-F238E27FC236}">
                <a16:creationId xmlns:a16="http://schemas.microsoft.com/office/drawing/2014/main" id="{A833EDF5-881D-494C-9DB3-17EB78BD8955}"/>
              </a:ext>
            </a:extLst>
          </p:cNvPr>
          <p:cNvSpPr txBox="1"/>
          <p:nvPr/>
        </p:nvSpPr>
        <p:spPr>
          <a:xfrm>
            <a:off x="3910724"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Major or persistent disruption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0" name="TextBox 99">
            <a:extLst>
              <a:ext uri="{FF2B5EF4-FFF2-40B4-BE49-F238E27FC236}">
                <a16:creationId xmlns:a16="http://schemas.microsoft.com/office/drawing/2014/main" id="{4A8FF1EB-EEA5-456C-A7B7-E2C8369C8184}"/>
              </a:ext>
            </a:extLst>
          </p:cNvPr>
          <p:cNvSpPr txBox="1"/>
          <p:nvPr/>
        </p:nvSpPr>
        <p:spPr>
          <a:xfrm>
            <a:off x="6246146"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Significant problems or distress</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B435306-3049-4F3E-A656-43A9CD990BAC}"/>
              </a:ext>
            </a:extLst>
          </p:cNvPr>
          <p:cNvSpPr txBox="1"/>
          <p:nvPr/>
        </p:nvSpPr>
        <p:spPr>
          <a:xfrm>
            <a:off x="5886390" y="4862707"/>
            <a:ext cx="5663979" cy="1846659"/>
          </a:xfrm>
          <a:prstGeom prst="rect">
            <a:avLst/>
          </a:prstGeom>
          <a:noFill/>
        </p:spPr>
        <p:txBody>
          <a:bodyPr wrap="square" rtlCol="0">
            <a:spAutoFit/>
          </a:bodyPr>
          <a:lstStyle/>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Self-esteem</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Somatic complaints</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Experiences range of emotions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B7C385A-ABF7-4212-B7AA-64D1B71E6E2D}"/>
              </a:ext>
            </a:extLst>
          </p:cNvPr>
          <p:cNvSpPr/>
          <p:nvPr/>
        </p:nvSpPr>
        <p:spPr>
          <a:xfrm>
            <a:off x="-3350949" y="27828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CA175604-2302-4115-85AD-C014A2AF0131}"/>
              </a:ext>
            </a:extLst>
          </p:cNvPr>
          <p:cNvSpPr txBox="1"/>
          <p:nvPr/>
        </p:nvSpPr>
        <p:spPr>
          <a:xfrm>
            <a:off x="1768930" y="4892978"/>
            <a:ext cx="6536402" cy="1846659"/>
          </a:xfrm>
          <a:prstGeom prst="rect">
            <a:avLst/>
          </a:prstGeom>
          <a:noFill/>
        </p:spPr>
        <p:txBody>
          <a:bodyPr wrap="square" rtlCol="0">
            <a:spAutoFit/>
          </a:bodyPr>
          <a:lstStyle/>
          <a:p>
            <a:pPr marL="1485900" marR="0" lvl="2"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No excessive sadness</a:t>
            </a:r>
          </a:p>
          <a:p>
            <a:pPr marL="1028700"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No excessive worry</a:t>
            </a:r>
          </a:p>
          <a:p>
            <a:pPr marL="57150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Moods are relatable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3B2C90E-2808-4E9D-8B7D-1FF80B0719EA}"/>
              </a:ext>
            </a:extLst>
          </p:cNvPr>
          <p:cNvSpPr/>
          <p:nvPr/>
        </p:nvSpPr>
        <p:spPr>
          <a:xfrm>
            <a:off x="1311402" y="3620181"/>
            <a:ext cx="9634446" cy="833562"/>
          </a:xfrm>
          <a:prstGeom prst="rect">
            <a:avLst/>
          </a:prstGeom>
        </p:spPr>
        <p:txBody>
          <a:bodyPr wrap="square" lIns="0" tIns="0" rIns="0" bIns="0" anchor="ctr" anchorCtr="0">
            <a:normAutofit fontScale="40000" lnSpcReduction="20000"/>
          </a:bodyPr>
          <a:lstStyle/>
          <a:p>
            <a:pPr marL="0" marR="0" lvl="0" indent="0" algn="ctr" defTabSz="914400" rtl="0" eaLnBrk="1" fontAlgn="auto" latinLnBrk="0" hangingPunct="1">
              <a:lnSpc>
                <a:spcPct val="347222"/>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Behaviors to Assess</a:t>
            </a:r>
            <a:endParaRPr lang="en-US"/>
          </a:p>
        </p:txBody>
      </p:sp>
    </p:spTree>
    <p:extLst>
      <p:ext uri="{BB962C8B-B14F-4D97-AF65-F5344CB8AC3E}">
        <p14:creationId xmlns:p14="http://schemas.microsoft.com/office/powerpoint/2010/main" val="2675494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7563305" y="-367335"/>
            <a:ext cx="6748440" cy="6748440"/>
          </a:xfrm>
          <a:prstGeom prst="ellipse">
            <a:avLst/>
          </a:prstGeom>
          <a:solidFill>
            <a:schemeClr val="accent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1368439" y="157655"/>
            <a:ext cx="6015724" cy="6015724"/>
          </a:xfrm>
          <a:prstGeom prst="ellipse">
            <a:avLst/>
          </a:prstGeom>
          <a:solidFill>
            <a:schemeClr val="accent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4B0CF2C-D6BD-48C3-AAC1-48B61353090A}"/>
              </a:ext>
            </a:extLst>
          </p:cNvPr>
          <p:cNvGrpSpPr/>
          <p:nvPr/>
        </p:nvGrpSpPr>
        <p:grpSpPr>
          <a:xfrm>
            <a:off x="4121203" y="402270"/>
            <a:ext cx="7905413" cy="6330240"/>
            <a:chOff x="1548680" y="847610"/>
            <a:chExt cx="16097588" cy="12890102"/>
          </a:xfrm>
        </p:grpSpPr>
        <p:grpSp>
          <p:nvGrpSpPr>
            <p:cNvPr id="5" name="Group 4">
              <a:extLst>
                <a:ext uri="{FF2B5EF4-FFF2-40B4-BE49-F238E27FC236}">
                  <a16:creationId xmlns:a16="http://schemas.microsoft.com/office/drawing/2014/main" id="{1DE60927-D77E-47B2-A297-D38392A9B1E2}"/>
                </a:ext>
              </a:extLst>
            </p:cNvPr>
            <p:cNvGrpSpPr/>
            <p:nvPr/>
          </p:nvGrpSpPr>
          <p:grpSpPr>
            <a:xfrm>
              <a:off x="1548680" y="847610"/>
              <a:ext cx="16097588" cy="12890102"/>
              <a:chOff x="1548680" y="847610"/>
              <a:chExt cx="16097588" cy="12890102"/>
            </a:xfrm>
          </p:grpSpPr>
          <p:sp>
            <p:nvSpPr>
              <p:cNvPr id="2" name="Rounded Rectangular Callout 1"/>
              <p:cNvSpPr/>
              <p:nvPr/>
            </p:nvSpPr>
            <p:spPr>
              <a:xfrm>
                <a:off x="1548680" y="847610"/>
                <a:ext cx="8080310" cy="5469407"/>
              </a:xfrm>
              <a:prstGeom prst="wedgeRoundRectCallout">
                <a:avLst>
                  <a:gd name="adj1" fmla="val -65492"/>
                  <a:gd name="adj2" fmla="val 84757"/>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E9948D3-DCF6-41B3-BD65-ACBE2E3FE5A4}"/>
                  </a:ext>
                </a:extLst>
              </p:cNvPr>
              <p:cNvSpPr/>
              <p:nvPr/>
            </p:nvSpPr>
            <p:spPr>
              <a:xfrm>
                <a:off x="7212984" y="5450507"/>
                <a:ext cx="10433284" cy="82872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B30DF982-9AEC-4483-95DD-DAD5E692052B}"/>
                </a:ext>
              </a:extLst>
            </p:cNvPr>
            <p:cNvSpPr txBox="1"/>
            <p:nvPr/>
          </p:nvSpPr>
          <p:spPr>
            <a:xfrm>
              <a:off x="1823048" y="1184186"/>
              <a:ext cx="7531575" cy="4840129"/>
            </a:xfrm>
            <a:prstGeom prst="rect">
              <a:avLst/>
            </a:prstGeom>
            <a:noFill/>
          </p:spPr>
          <p:txBody>
            <a:bodyPr wrap="square" lIns="0" tIns="0" rIns="0" bIns="0" rtlCol="0" anchor="ctr" anchorCtr="0">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Calibri" charset="0"/>
                  <a:cs typeface="Calibri" charset="0"/>
                </a:rPr>
                <a:t>Remember, this subscale assesses problems with internal regulation of moods and emotions: anxiety, depression, sadness, fear, worry, irritability, tenseness, panic, anhedonia, and emotional restriction.</a:t>
              </a:r>
            </a:p>
          </p:txBody>
        </p:sp>
      </p:grpSp>
      <p:sp>
        <p:nvSpPr>
          <p:cNvPr id="14" name="Freeform 9"/>
          <p:cNvSpPr>
            <a:spLocks/>
          </p:cNvSpPr>
          <p:nvPr/>
        </p:nvSpPr>
        <p:spPr bwMode="auto">
          <a:xfrm flipH="1">
            <a:off x="8616902" y="277092"/>
            <a:ext cx="5123713" cy="6263690"/>
          </a:xfrm>
          <a:custGeom>
            <a:avLst/>
            <a:gdLst>
              <a:gd name="connsiteX0" fmla="*/ 3386945 w 5671892"/>
              <a:gd name="connsiteY0" fmla="*/ 619 h 5739881"/>
              <a:gd name="connsiteX1" fmla="*/ 4491969 w 5671892"/>
              <a:gd name="connsiteY1" fmla="*/ 221341 h 5739881"/>
              <a:gd name="connsiteX2" fmla="*/ 5032085 w 5671892"/>
              <a:gd name="connsiteY2" fmla="*/ 545416 h 5739881"/>
              <a:gd name="connsiteX3" fmla="*/ 5662221 w 5671892"/>
              <a:gd name="connsiteY3" fmla="*/ 2036163 h 5739881"/>
              <a:gd name="connsiteX4" fmla="*/ 5527192 w 5671892"/>
              <a:gd name="connsiteY4" fmla="*/ 1675050 h 5739881"/>
              <a:gd name="connsiteX5" fmla="*/ 5563199 w 5671892"/>
              <a:gd name="connsiteY5" fmla="*/ 2063941 h 5739881"/>
              <a:gd name="connsiteX6" fmla="*/ 5518190 w 5671892"/>
              <a:gd name="connsiteY6" fmla="*/ 1934311 h 5739881"/>
              <a:gd name="connsiteX7" fmla="*/ 5392163 w 5671892"/>
              <a:gd name="connsiteY7" fmla="*/ 2619498 h 5739881"/>
              <a:gd name="connsiteX8" fmla="*/ 5563199 w 5671892"/>
              <a:gd name="connsiteY8" fmla="*/ 3091723 h 5739881"/>
              <a:gd name="connsiteX9" fmla="*/ 5518190 w 5671892"/>
              <a:gd name="connsiteY9" fmla="*/ 3415798 h 5739881"/>
              <a:gd name="connsiteX10" fmla="*/ 5473180 w 5671892"/>
              <a:gd name="connsiteY10" fmla="*/ 3739873 h 5739881"/>
              <a:gd name="connsiteX11" fmla="*/ 5374159 w 5671892"/>
              <a:gd name="connsiteY11" fmla="*/ 3878763 h 5739881"/>
              <a:gd name="connsiteX12" fmla="*/ 5401165 w 5671892"/>
              <a:gd name="connsiteY12" fmla="*/ 3989874 h 5739881"/>
              <a:gd name="connsiteX13" fmla="*/ 5347153 w 5671892"/>
              <a:gd name="connsiteY13" fmla="*/ 4091727 h 5739881"/>
              <a:gd name="connsiteX14" fmla="*/ 5212124 w 5671892"/>
              <a:gd name="connsiteY14" fmla="*/ 4221357 h 5739881"/>
              <a:gd name="connsiteX15" fmla="*/ 5131106 w 5671892"/>
              <a:gd name="connsiteY15" fmla="*/ 4462098 h 5739881"/>
              <a:gd name="connsiteX16" fmla="*/ 4780031 w 5671892"/>
              <a:gd name="connsiteY16" fmla="*/ 4776914 h 5739881"/>
              <a:gd name="connsiteX17" fmla="*/ 4221910 w 5671892"/>
              <a:gd name="connsiteY17" fmla="*/ 4573210 h 5739881"/>
              <a:gd name="connsiteX18" fmla="*/ 3888838 w 5671892"/>
              <a:gd name="connsiteY18" fmla="*/ 4739877 h 5739881"/>
              <a:gd name="connsiteX19" fmla="*/ 3854104 w 5671892"/>
              <a:gd name="connsiteY19" fmla="*/ 5599396 h 5739881"/>
              <a:gd name="connsiteX20" fmla="*/ 3242943 w 5671892"/>
              <a:gd name="connsiteY20" fmla="*/ 5601938 h 5739881"/>
              <a:gd name="connsiteX21" fmla="*/ 2241979 w 5671892"/>
              <a:gd name="connsiteY21" fmla="*/ 5599396 h 5739881"/>
              <a:gd name="connsiteX22" fmla="*/ 2421522 w 5671892"/>
              <a:gd name="connsiteY22" fmla="*/ 4730618 h 5739881"/>
              <a:gd name="connsiteX23" fmla="*/ 2169468 w 5671892"/>
              <a:gd name="connsiteY23" fmla="*/ 3832466 h 5739881"/>
              <a:gd name="connsiteX24" fmla="*/ 1530330 w 5671892"/>
              <a:gd name="connsiteY24" fmla="*/ 5508399 h 5739881"/>
              <a:gd name="connsiteX25" fmla="*/ 1917413 w 5671892"/>
              <a:gd name="connsiteY25" fmla="*/ 3971356 h 5739881"/>
              <a:gd name="connsiteX26" fmla="*/ 0 w 5671892"/>
              <a:gd name="connsiteY26" fmla="*/ 5739881 h 5739881"/>
              <a:gd name="connsiteX27" fmla="*/ 927200 w 5671892"/>
              <a:gd name="connsiteY27" fmla="*/ 4295431 h 5739881"/>
              <a:gd name="connsiteX28" fmla="*/ 144031 w 5671892"/>
              <a:gd name="connsiteY28" fmla="*/ 5313954 h 5739881"/>
              <a:gd name="connsiteX29" fmla="*/ 837180 w 5671892"/>
              <a:gd name="connsiteY29" fmla="*/ 3721355 h 5739881"/>
              <a:gd name="connsiteX30" fmla="*/ 1323285 w 5671892"/>
              <a:gd name="connsiteY30" fmla="*/ 443564 h 5739881"/>
              <a:gd name="connsiteX31" fmla="*/ 2610563 w 5671892"/>
              <a:gd name="connsiteY31" fmla="*/ 138007 h 5739881"/>
              <a:gd name="connsiteX32" fmla="*/ 2637569 w 5671892"/>
              <a:gd name="connsiteY32" fmla="*/ 147266 h 5739881"/>
              <a:gd name="connsiteX33" fmla="*/ 2655573 w 5671892"/>
              <a:gd name="connsiteY33" fmla="*/ 147266 h 5739881"/>
              <a:gd name="connsiteX34" fmla="*/ 3386945 w 5671892"/>
              <a:gd name="connsiteY34" fmla="*/ 619 h 5739881"/>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241979 w 5671892"/>
              <a:gd name="connsiteY21" fmla="*/ 5599396 h 7099266"/>
              <a:gd name="connsiteX22" fmla="*/ 2421522 w 5671892"/>
              <a:gd name="connsiteY22" fmla="*/ 4730618 h 7099266"/>
              <a:gd name="connsiteX23" fmla="*/ 2169468 w 5671892"/>
              <a:gd name="connsiteY23" fmla="*/ 3832466 h 7099266"/>
              <a:gd name="connsiteX24" fmla="*/ 1530330 w 5671892"/>
              <a:gd name="connsiteY24" fmla="*/ 5508399 h 7099266"/>
              <a:gd name="connsiteX25" fmla="*/ 1917413 w 5671892"/>
              <a:gd name="connsiteY25" fmla="*/ 3971356 h 7099266"/>
              <a:gd name="connsiteX26" fmla="*/ 0 w 5671892"/>
              <a:gd name="connsiteY26" fmla="*/ 5739881 h 7099266"/>
              <a:gd name="connsiteX27" fmla="*/ 927200 w 5671892"/>
              <a:gd name="connsiteY27" fmla="*/ 4295431 h 7099266"/>
              <a:gd name="connsiteX28" fmla="*/ 144031 w 5671892"/>
              <a:gd name="connsiteY28" fmla="*/ 5313954 h 7099266"/>
              <a:gd name="connsiteX29" fmla="*/ 837180 w 5671892"/>
              <a:gd name="connsiteY29" fmla="*/ 3721355 h 7099266"/>
              <a:gd name="connsiteX30" fmla="*/ 1323285 w 5671892"/>
              <a:gd name="connsiteY30" fmla="*/ 443564 h 7099266"/>
              <a:gd name="connsiteX31" fmla="*/ 2610563 w 5671892"/>
              <a:gd name="connsiteY31" fmla="*/ 138007 h 7099266"/>
              <a:gd name="connsiteX32" fmla="*/ 2637569 w 5671892"/>
              <a:gd name="connsiteY32" fmla="*/ 147266 h 7099266"/>
              <a:gd name="connsiteX33" fmla="*/ 2655573 w 5671892"/>
              <a:gd name="connsiteY33" fmla="*/ 147266 h 7099266"/>
              <a:gd name="connsiteX34" fmla="*/ 3386945 w 5671892"/>
              <a:gd name="connsiteY34" fmla="*/ 619 h 7099266"/>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384856 w 5671892"/>
              <a:gd name="connsiteY21" fmla="*/ 5674624 h 7099266"/>
              <a:gd name="connsiteX22" fmla="*/ 2241979 w 5671892"/>
              <a:gd name="connsiteY22" fmla="*/ 5599396 h 7099266"/>
              <a:gd name="connsiteX23" fmla="*/ 2421522 w 5671892"/>
              <a:gd name="connsiteY23" fmla="*/ 4730618 h 7099266"/>
              <a:gd name="connsiteX24" fmla="*/ 2169468 w 5671892"/>
              <a:gd name="connsiteY24" fmla="*/ 3832466 h 7099266"/>
              <a:gd name="connsiteX25" fmla="*/ 1530330 w 5671892"/>
              <a:gd name="connsiteY25" fmla="*/ 5508399 h 7099266"/>
              <a:gd name="connsiteX26" fmla="*/ 1917413 w 5671892"/>
              <a:gd name="connsiteY26" fmla="*/ 3971356 h 7099266"/>
              <a:gd name="connsiteX27" fmla="*/ 0 w 5671892"/>
              <a:gd name="connsiteY27" fmla="*/ 5739881 h 7099266"/>
              <a:gd name="connsiteX28" fmla="*/ 927200 w 5671892"/>
              <a:gd name="connsiteY28" fmla="*/ 4295431 h 7099266"/>
              <a:gd name="connsiteX29" fmla="*/ 144031 w 5671892"/>
              <a:gd name="connsiteY29" fmla="*/ 5313954 h 7099266"/>
              <a:gd name="connsiteX30" fmla="*/ 837180 w 5671892"/>
              <a:gd name="connsiteY30" fmla="*/ 3721355 h 7099266"/>
              <a:gd name="connsiteX31" fmla="*/ 1323285 w 5671892"/>
              <a:gd name="connsiteY31" fmla="*/ 443564 h 7099266"/>
              <a:gd name="connsiteX32" fmla="*/ 2610563 w 5671892"/>
              <a:gd name="connsiteY32" fmla="*/ 138007 h 7099266"/>
              <a:gd name="connsiteX33" fmla="*/ 2637569 w 5671892"/>
              <a:gd name="connsiteY33" fmla="*/ 147266 h 7099266"/>
              <a:gd name="connsiteX34" fmla="*/ 2655573 w 5671892"/>
              <a:gd name="connsiteY34" fmla="*/ 147266 h 7099266"/>
              <a:gd name="connsiteX35" fmla="*/ 3386945 w 5671892"/>
              <a:gd name="connsiteY35" fmla="*/ 619 h 7099266"/>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035804 w 5671892"/>
              <a:gd name="connsiteY21" fmla="*/ 7070191 h 7099266"/>
              <a:gd name="connsiteX22" fmla="*/ 2241979 w 5671892"/>
              <a:gd name="connsiteY22" fmla="*/ 5599396 h 7099266"/>
              <a:gd name="connsiteX23" fmla="*/ 2421522 w 5671892"/>
              <a:gd name="connsiteY23" fmla="*/ 4730618 h 7099266"/>
              <a:gd name="connsiteX24" fmla="*/ 2169468 w 5671892"/>
              <a:gd name="connsiteY24" fmla="*/ 3832466 h 7099266"/>
              <a:gd name="connsiteX25" fmla="*/ 1530330 w 5671892"/>
              <a:gd name="connsiteY25" fmla="*/ 5508399 h 7099266"/>
              <a:gd name="connsiteX26" fmla="*/ 1917413 w 5671892"/>
              <a:gd name="connsiteY26" fmla="*/ 3971356 h 7099266"/>
              <a:gd name="connsiteX27" fmla="*/ 0 w 5671892"/>
              <a:gd name="connsiteY27" fmla="*/ 5739881 h 7099266"/>
              <a:gd name="connsiteX28" fmla="*/ 927200 w 5671892"/>
              <a:gd name="connsiteY28" fmla="*/ 4295431 h 7099266"/>
              <a:gd name="connsiteX29" fmla="*/ 144031 w 5671892"/>
              <a:gd name="connsiteY29" fmla="*/ 5313954 h 7099266"/>
              <a:gd name="connsiteX30" fmla="*/ 837180 w 5671892"/>
              <a:gd name="connsiteY30" fmla="*/ 3721355 h 7099266"/>
              <a:gd name="connsiteX31" fmla="*/ 1323285 w 5671892"/>
              <a:gd name="connsiteY31" fmla="*/ 443564 h 7099266"/>
              <a:gd name="connsiteX32" fmla="*/ 2610563 w 5671892"/>
              <a:gd name="connsiteY32" fmla="*/ 138007 h 7099266"/>
              <a:gd name="connsiteX33" fmla="*/ 2637569 w 5671892"/>
              <a:gd name="connsiteY33" fmla="*/ 147266 h 7099266"/>
              <a:gd name="connsiteX34" fmla="*/ 2655573 w 5671892"/>
              <a:gd name="connsiteY34" fmla="*/ 147266 h 7099266"/>
              <a:gd name="connsiteX35" fmla="*/ 3386945 w 5671892"/>
              <a:gd name="connsiteY35" fmla="*/ 619 h 7099266"/>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064892 w 5671892"/>
              <a:gd name="connsiteY21" fmla="*/ 7070192 h 7099266"/>
              <a:gd name="connsiteX22" fmla="*/ 2241979 w 5671892"/>
              <a:gd name="connsiteY22" fmla="*/ 5599396 h 7099266"/>
              <a:gd name="connsiteX23" fmla="*/ 2421522 w 5671892"/>
              <a:gd name="connsiteY23" fmla="*/ 4730618 h 7099266"/>
              <a:gd name="connsiteX24" fmla="*/ 2169468 w 5671892"/>
              <a:gd name="connsiteY24" fmla="*/ 3832466 h 7099266"/>
              <a:gd name="connsiteX25" fmla="*/ 1530330 w 5671892"/>
              <a:gd name="connsiteY25" fmla="*/ 5508399 h 7099266"/>
              <a:gd name="connsiteX26" fmla="*/ 1917413 w 5671892"/>
              <a:gd name="connsiteY26" fmla="*/ 3971356 h 7099266"/>
              <a:gd name="connsiteX27" fmla="*/ 0 w 5671892"/>
              <a:gd name="connsiteY27" fmla="*/ 5739881 h 7099266"/>
              <a:gd name="connsiteX28" fmla="*/ 927200 w 5671892"/>
              <a:gd name="connsiteY28" fmla="*/ 4295431 h 7099266"/>
              <a:gd name="connsiteX29" fmla="*/ 144031 w 5671892"/>
              <a:gd name="connsiteY29" fmla="*/ 5313954 h 7099266"/>
              <a:gd name="connsiteX30" fmla="*/ 837180 w 5671892"/>
              <a:gd name="connsiteY30" fmla="*/ 3721355 h 7099266"/>
              <a:gd name="connsiteX31" fmla="*/ 1323285 w 5671892"/>
              <a:gd name="connsiteY31" fmla="*/ 443564 h 7099266"/>
              <a:gd name="connsiteX32" fmla="*/ 2610563 w 5671892"/>
              <a:gd name="connsiteY32" fmla="*/ 138007 h 7099266"/>
              <a:gd name="connsiteX33" fmla="*/ 2637569 w 5671892"/>
              <a:gd name="connsiteY33" fmla="*/ 147266 h 7099266"/>
              <a:gd name="connsiteX34" fmla="*/ 2655573 w 5671892"/>
              <a:gd name="connsiteY34" fmla="*/ 147266 h 7099266"/>
              <a:gd name="connsiteX35" fmla="*/ 3386945 w 5671892"/>
              <a:gd name="connsiteY35" fmla="*/ 619 h 7099266"/>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4"/>
              <a:gd name="connsiteX1" fmla="*/ 4491969 w 5671892"/>
              <a:gd name="connsiteY1" fmla="*/ 221341 h 7113804"/>
              <a:gd name="connsiteX2" fmla="*/ 5032085 w 5671892"/>
              <a:gd name="connsiteY2" fmla="*/ 545416 h 7113804"/>
              <a:gd name="connsiteX3" fmla="*/ 5662221 w 5671892"/>
              <a:gd name="connsiteY3" fmla="*/ 2036163 h 7113804"/>
              <a:gd name="connsiteX4" fmla="*/ 5527192 w 5671892"/>
              <a:gd name="connsiteY4" fmla="*/ 1675050 h 7113804"/>
              <a:gd name="connsiteX5" fmla="*/ 5563199 w 5671892"/>
              <a:gd name="connsiteY5" fmla="*/ 2063941 h 7113804"/>
              <a:gd name="connsiteX6" fmla="*/ 5518190 w 5671892"/>
              <a:gd name="connsiteY6" fmla="*/ 1934311 h 7113804"/>
              <a:gd name="connsiteX7" fmla="*/ 5392163 w 5671892"/>
              <a:gd name="connsiteY7" fmla="*/ 2619498 h 7113804"/>
              <a:gd name="connsiteX8" fmla="*/ 5563199 w 5671892"/>
              <a:gd name="connsiteY8" fmla="*/ 3091723 h 7113804"/>
              <a:gd name="connsiteX9" fmla="*/ 5518190 w 5671892"/>
              <a:gd name="connsiteY9" fmla="*/ 3415798 h 7113804"/>
              <a:gd name="connsiteX10" fmla="*/ 5473180 w 5671892"/>
              <a:gd name="connsiteY10" fmla="*/ 3739873 h 7113804"/>
              <a:gd name="connsiteX11" fmla="*/ 5374159 w 5671892"/>
              <a:gd name="connsiteY11" fmla="*/ 3878763 h 7113804"/>
              <a:gd name="connsiteX12" fmla="*/ 5401165 w 5671892"/>
              <a:gd name="connsiteY12" fmla="*/ 3989874 h 7113804"/>
              <a:gd name="connsiteX13" fmla="*/ 5347153 w 5671892"/>
              <a:gd name="connsiteY13" fmla="*/ 4091727 h 7113804"/>
              <a:gd name="connsiteX14" fmla="*/ 5212124 w 5671892"/>
              <a:gd name="connsiteY14" fmla="*/ 4221357 h 7113804"/>
              <a:gd name="connsiteX15" fmla="*/ 5131106 w 5671892"/>
              <a:gd name="connsiteY15" fmla="*/ 4462098 h 7113804"/>
              <a:gd name="connsiteX16" fmla="*/ 4780031 w 5671892"/>
              <a:gd name="connsiteY16" fmla="*/ 4776914 h 7113804"/>
              <a:gd name="connsiteX17" fmla="*/ 4221910 w 5671892"/>
              <a:gd name="connsiteY17" fmla="*/ 4573210 h 7113804"/>
              <a:gd name="connsiteX18" fmla="*/ 3888838 w 5671892"/>
              <a:gd name="connsiteY18" fmla="*/ 4739877 h 7113804"/>
              <a:gd name="connsiteX19" fmla="*/ 3854104 w 5671892"/>
              <a:gd name="connsiteY19" fmla="*/ 5599396 h 7113804"/>
              <a:gd name="connsiteX20" fmla="*/ 4217381 w 5671892"/>
              <a:gd name="connsiteY20" fmla="*/ 7113804 h 7113804"/>
              <a:gd name="connsiteX21" fmla="*/ 2079436 w 5671892"/>
              <a:gd name="connsiteY21" fmla="*/ 7113803 h 7113804"/>
              <a:gd name="connsiteX22" fmla="*/ 2241979 w 5671892"/>
              <a:gd name="connsiteY22" fmla="*/ 5599396 h 7113804"/>
              <a:gd name="connsiteX23" fmla="*/ 2421522 w 5671892"/>
              <a:gd name="connsiteY23" fmla="*/ 4730618 h 7113804"/>
              <a:gd name="connsiteX24" fmla="*/ 2169468 w 5671892"/>
              <a:gd name="connsiteY24" fmla="*/ 3832466 h 7113804"/>
              <a:gd name="connsiteX25" fmla="*/ 1530330 w 5671892"/>
              <a:gd name="connsiteY25" fmla="*/ 5508399 h 7113804"/>
              <a:gd name="connsiteX26" fmla="*/ 1917413 w 5671892"/>
              <a:gd name="connsiteY26" fmla="*/ 3971356 h 7113804"/>
              <a:gd name="connsiteX27" fmla="*/ 0 w 5671892"/>
              <a:gd name="connsiteY27" fmla="*/ 5739881 h 7113804"/>
              <a:gd name="connsiteX28" fmla="*/ 927200 w 5671892"/>
              <a:gd name="connsiteY28" fmla="*/ 4295431 h 7113804"/>
              <a:gd name="connsiteX29" fmla="*/ 144031 w 5671892"/>
              <a:gd name="connsiteY29" fmla="*/ 5313954 h 7113804"/>
              <a:gd name="connsiteX30" fmla="*/ 837180 w 5671892"/>
              <a:gd name="connsiteY30" fmla="*/ 3721355 h 7113804"/>
              <a:gd name="connsiteX31" fmla="*/ 1323285 w 5671892"/>
              <a:gd name="connsiteY31" fmla="*/ 443564 h 7113804"/>
              <a:gd name="connsiteX32" fmla="*/ 2610563 w 5671892"/>
              <a:gd name="connsiteY32" fmla="*/ 138007 h 7113804"/>
              <a:gd name="connsiteX33" fmla="*/ 2637569 w 5671892"/>
              <a:gd name="connsiteY33" fmla="*/ 147266 h 7113804"/>
              <a:gd name="connsiteX34" fmla="*/ 2655573 w 5671892"/>
              <a:gd name="connsiteY34" fmla="*/ 147266 h 7113804"/>
              <a:gd name="connsiteX35" fmla="*/ 3386945 w 5671892"/>
              <a:gd name="connsiteY35" fmla="*/ 619 h 7113804"/>
              <a:gd name="connsiteX0" fmla="*/ 3386945 w 5671892"/>
              <a:gd name="connsiteY0" fmla="*/ 619 h 7113804"/>
              <a:gd name="connsiteX1" fmla="*/ 4491969 w 5671892"/>
              <a:gd name="connsiteY1" fmla="*/ 221341 h 7113804"/>
              <a:gd name="connsiteX2" fmla="*/ 5032085 w 5671892"/>
              <a:gd name="connsiteY2" fmla="*/ 545416 h 7113804"/>
              <a:gd name="connsiteX3" fmla="*/ 5662221 w 5671892"/>
              <a:gd name="connsiteY3" fmla="*/ 2036163 h 7113804"/>
              <a:gd name="connsiteX4" fmla="*/ 5527192 w 5671892"/>
              <a:gd name="connsiteY4" fmla="*/ 1675050 h 7113804"/>
              <a:gd name="connsiteX5" fmla="*/ 5563199 w 5671892"/>
              <a:gd name="connsiteY5" fmla="*/ 2063941 h 7113804"/>
              <a:gd name="connsiteX6" fmla="*/ 5518190 w 5671892"/>
              <a:gd name="connsiteY6" fmla="*/ 1934311 h 7113804"/>
              <a:gd name="connsiteX7" fmla="*/ 5392163 w 5671892"/>
              <a:gd name="connsiteY7" fmla="*/ 2619498 h 7113804"/>
              <a:gd name="connsiteX8" fmla="*/ 5563199 w 5671892"/>
              <a:gd name="connsiteY8" fmla="*/ 3091723 h 7113804"/>
              <a:gd name="connsiteX9" fmla="*/ 5518190 w 5671892"/>
              <a:gd name="connsiteY9" fmla="*/ 3415798 h 7113804"/>
              <a:gd name="connsiteX10" fmla="*/ 5473180 w 5671892"/>
              <a:gd name="connsiteY10" fmla="*/ 3739873 h 7113804"/>
              <a:gd name="connsiteX11" fmla="*/ 5374159 w 5671892"/>
              <a:gd name="connsiteY11" fmla="*/ 3878763 h 7113804"/>
              <a:gd name="connsiteX12" fmla="*/ 5401165 w 5671892"/>
              <a:gd name="connsiteY12" fmla="*/ 3989874 h 7113804"/>
              <a:gd name="connsiteX13" fmla="*/ 5347153 w 5671892"/>
              <a:gd name="connsiteY13" fmla="*/ 4091727 h 7113804"/>
              <a:gd name="connsiteX14" fmla="*/ 5212124 w 5671892"/>
              <a:gd name="connsiteY14" fmla="*/ 4221357 h 7113804"/>
              <a:gd name="connsiteX15" fmla="*/ 5131106 w 5671892"/>
              <a:gd name="connsiteY15" fmla="*/ 4462098 h 7113804"/>
              <a:gd name="connsiteX16" fmla="*/ 4780031 w 5671892"/>
              <a:gd name="connsiteY16" fmla="*/ 4776914 h 7113804"/>
              <a:gd name="connsiteX17" fmla="*/ 4221910 w 5671892"/>
              <a:gd name="connsiteY17" fmla="*/ 4573210 h 7113804"/>
              <a:gd name="connsiteX18" fmla="*/ 3888838 w 5671892"/>
              <a:gd name="connsiteY18" fmla="*/ 4739877 h 7113804"/>
              <a:gd name="connsiteX19" fmla="*/ 3854104 w 5671892"/>
              <a:gd name="connsiteY19" fmla="*/ 5599396 h 7113804"/>
              <a:gd name="connsiteX20" fmla="*/ 4217381 w 5671892"/>
              <a:gd name="connsiteY20" fmla="*/ 7113804 h 7113804"/>
              <a:gd name="connsiteX21" fmla="*/ 2079436 w 5671892"/>
              <a:gd name="connsiteY21" fmla="*/ 7113803 h 7113804"/>
              <a:gd name="connsiteX22" fmla="*/ 2241979 w 5671892"/>
              <a:gd name="connsiteY22" fmla="*/ 5599396 h 7113804"/>
              <a:gd name="connsiteX23" fmla="*/ 2421522 w 5671892"/>
              <a:gd name="connsiteY23" fmla="*/ 4730618 h 7113804"/>
              <a:gd name="connsiteX24" fmla="*/ 2169468 w 5671892"/>
              <a:gd name="connsiteY24" fmla="*/ 3832466 h 7113804"/>
              <a:gd name="connsiteX25" fmla="*/ 1530330 w 5671892"/>
              <a:gd name="connsiteY25" fmla="*/ 5508399 h 7113804"/>
              <a:gd name="connsiteX26" fmla="*/ 1917413 w 5671892"/>
              <a:gd name="connsiteY26" fmla="*/ 3971356 h 7113804"/>
              <a:gd name="connsiteX27" fmla="*/ 0 w 5671892"/>
              <a:gd name="connsiteY27" fmla="*/ 5739881 h 7113804"/>
              <a:gd name="connsiteX28" fmla="*/ 927200 w 5671892"/>
              <a:gd name="connsiteY28" fmla="*/ 4295431 h 7113804"/>
              <a:gd name="connsiteX29" fmla="*/ 144031 w 5671892"/>
              <a:gd name="connsiteY29" fmla="*/ 5313954 h 7113804"/>
              <a:gd name="connsiteX30" fmla="*/ 837180 w 5671892"/>
              <a:gd name="connsiteY30" fmla="*/ 3721355 h 7113804"/>
              <a:gd name="connsiteX31" fmla="*/ 1323285 w 5671892"/>
              <a:gd name="connsiteY31" fmla="*/ 443564 h 7113804"/>
              <a:gd name="connsiteX32" fmla="*/ 2610563 w 5671892"/>
              <a:gd name="connsiteY32" fmla="*/ 138007 h 7113804"/>
              <a:gd name="connsiteX33" fmla="*/ 2637569 w 5671892"/>
              <a:gd name="connsiteY33" fmla="*/ 147266 h 7113804"/>
              <a:gd name="connsiteX34" fmla="*/ 2655573 w 5671892"/>
              <a:gd name="connsiteY34" fmla="*/ 147266 h 7113804"/>
              <a:gd name="connsiteX35" fmla="*/ 3386945 w 5671892"/>
              <a:gd name="connsiteY35" fmla="*/ 619 h 7113804"/>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599396 h 7128342"/>
              <a:gd name="connsiteX23" fmla="*/ 2421522 w 5671892"/>
              <a:gd name="connsiteY23" fmla="*/ 4730618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599396 h 7128342"/>
              <a:gd name="connsiteX23" fmla="*/ 2421522 w 5671892"/>
              <a:gd name="connsiteY23" fmla="*/ 4730618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861065 h 7128342"/>
              <a:gd name="connsiteX23" fmla="*/ 2421522 w 5671892"/>
              <a:gd name="connsiteY23" fmla="*/ 4730618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861065 h 7128342"/>
              <a:gd name="connsiteX23" fmla="*/ 2494241 w 5671892"/>
              <a:gd name="connsiteY23" fmla="*/ 4701544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241979 w 5671892"/>
              <a:gd name="connsiteY21" fmla="*/ 5861065 h 7128342"/>
              <a:gd name="connsiteX22" fmla="*/ 2494241 w 5671892"/>
              <a:gd name="connsiteY22" fmla="*/ 4701544 h 7128342"/>
              <a:gd name="connsiteX23" fmla="*/ 2169468 w 5671892"/>
              <a:gd name="connsiteY23" fmla="*/ 3832466 h 7128342"/>
              <a:gd name="connsiteX24" fmla="*/ 1530330 w 5671892"/>
              <a:gd name="connsiteY24" fmla="*/ 5508399 h 7128342"/>
              <a:gd name="connsiteX25" fmla="*/ 1917413 w 5671892"/>
              <a:gd name="connsiteY25" fmla="*/ 3971356 h 7128342"/>
              <a:gd name="connsiteX26" fmla="*/ 0 w 5671892"/>
              <a:gd name="connsiteY26" fmla="*/ 5739881 h 7128342"/>
              <a:gd name="connsiteX27" fmla="*/ 927200 w 5671892"/>
              <a:gd name="connsiteY27" fmla="*/ 4295431 h 7128342"/>
              <a:gd name="connsiteX28" fmla="*/ 144031 w 5671892"/>
              <a:gd name="connsiteY28" fmla="*/ 5313954 h 7128342"/>
              <a:gd name="connsiteX29" fmla="*/ 837180 w 5671892"/>
              <a:gd name="connsiteY29" fmla="*/ 3721355 h 7128342"/>
              <a:gd name="connsiteX30" fmla="*/ 1323285 w 5671892"/>
              <a:gd name="connsiteY30" fmla="*/ 443564 h 7128342"/>
              <a:gd name="connsiteX31" fmla="*/ 2610563 w 5671892"/>
              <a:gd name="connsiteY31" fmla="*/ 138007 h 7128342"/>
              <a:gd name="connsiteX32" fmla="*/ 2637569 w 5671892"/>
              <a:gd name="connsiteY32" fmla="*/ 147266 h 7128342"/>
              <a:gd name="connsiteX33" fmla="*/ 2655573 w 5671892"/>
              <a:gd name="connsiteY33" fmla="*/ 147266 h 7128342"/>
              <a:gd name="connsiteX34" fmla="*/ 3386945 w 5671892"/>
              <a:gd name="connsiteY34" fmla="*/ 619 h 7128342"/>
              <a:gd name="connsiteX0" fmla="*/ 3386945 w 5671892"/>
              <a:gd name="connsiteY0" fmla="*/ 619 h 6930641"/>
              <a:gd name="connsiteX1" fmla="*/ 4491969 w 5671892"/>
              <a:gd name="connsiteY1" fmla="*/ 221341 h 6930641"/>
              <a:gd name="connsiteX2" fmla="*/ 5032085 w 5671892"/>
              <a:gd name="connsiteY2" fmla="*/ 545416 h 6930641"/>
              <a:gd name="connsiteX3" fmla="*/ 5662221 w 5671892"/>
              <a:gd name="connsiteY3" fmla="*/ 2036163 h 6930641"/>
              <a:gd name="connsiteX4" fmla="*/ 5527192 w 5671892"/>
              <a:gd name="connsiteY4" fmla="*/ 1675050 h 6930641"/>
              <a:gd name="connsiteX5" fmla="*/ 5563199 w 5671892"/>
              <a:gd name="connsiteY5" fmla="*/ 2063941 h 6930641"/>
              <a:gd name="connsiteX6" fmla="*/ 5518190 w 5671892"/>
              <a:gd name="connsiteY6" fmla="*/ 1934311 h 6930641"/>
              <a:gd name="connsiteX7" fmla="*/ 5392163 w 5671892"/>
              <a:gd name="connsiteY7" fmla="*/ 2619498 h 6930641"/>
              <a:gd name="connsiteX8" fmla="*/ 5563199 w 5671892"/>
              <a:gd name="connsiteY8" fmla="*/ 3091723 h 6930641"/>
              <a:gd name="connsiteX9" fmla="*/ 5518190 w 5671892"/>
              <a:gd name="connsiteY9" fmla="*/ 3415798 h 6930641"/>
              <a:gd name="connsiteX10" fmla="*/ 5473180 w 5671892"/>
              <a:gd name="connsiteY10" fmla="*/ 3739873 h 6930641"/>
              <a:gd name="connsiteX11" fmla="*/ 5374159 w 5671892"/>
              <a:gd name="connsiteY11" fmla="*/ 3878763 h 6930641"/>
              <a:gd name="connsiteX12" fmla="*/ 5401165 w 5671892"/>
              <a:gd name="connsiteY12" fmla="*/ 3989874 h 6930641"/>
              <a:gd name="connsiteX13" fmla="*/ 5347153 w 5671892"/>
              <a:gd name="connsiteY13" fmla="*/ 4091727 h 6930641"/>
              <a:gd name="connsiteX14" fmla="*/ 5212124 w 5671892"/>
              <a:gd name="connsiteY14" fmla="*/ 4221357 h 6930641"/>
              <a:gd name="connsiteX15" fmla="*/ 5131106 w 5671892"/>
              <a:gd name="connsiteY15" fmla="*/ 4462098 h 6930641"/>
              <a:gd name="connsiteX16" fmla="*/ 4780031 w 5671892"/>
              <a:gd name="connsiteY16" fmla="*/ 4776914 h 6930641"/>
              <a:gd name="connsiteX17" fmla="*/ 4221910 w 5671892"/>
              <a:gd name="connsiteY17" fmla="*/ 4573210 h 6930641"/>
              <a:gd name="connsiteX18" fmla="*/ 3888838 w 5671892"/>
              <a:gd name="connsiteY18" fmla="*/ 4739877 h 6930641"/>
              <a:gd name="connsiteX19" fmla="*/ 3854104 w 5671892"/>
              <a:gd name="connsiteY19" fmla="*/ 5599396 h 6930641"/>
              <a:gd name="connsiteX20" fmla="*/ 4298831 w 5671892"/>
              <a:gd name="connsiteY20" fmla="*/ 6930641 h 6930641"/>
              <a:gd name="connsiteX21" fmla="*/ 2241979 w 5671892"/>
              <a:gd name="connsiteY21" fmla="*/ 5861065 h 6930641"/>
              <a:gd name="connsiteX22" fmla="*/ 2494241 w 5671892"/>
              <a:gd name="connsiteY22" fmla="*/ 4701544 h 6930641"/>
              <a:gd name="connsiteX23" fmla="*/ 2169468 w 5671892"/>
              <a:gd name="connsiteY23" fmla="*/ 3832466 h 6930641"/>
              <a:gd name="connsiteX24" fmla="*/ 1530330 w 5671892"/>
              <a:gd name="connsiteY24" fmla="*/ 5508399 h 6930641"/>
              <a:gd name="connsiteX25" fmla="*/ 1917413 w 5671892"/>
              <a:gd name="connsiteY25" fmla="*/ 3971356 h 6930641"/>
              <a:gd name="connsiteX26" fmla="*/ 0 w 5671892"/>
              <a:gd name="connsiteY26" fmla="*/ 5739881 h 6930641"/>
              <a:gd name="connsiteX27" fmla="*/ 927200 w 5671892"/>
              <a:gd name="connsiteY27" fmla="*/ 4295431 h 6930641"/>
              <a:gd name="connsiteX28" fmla="*/ 144031 w 5671892"/>
              <a:gd name="connsiteY28" fmla="*/ 5313954 h 6930641"/>
              <a:gd name="connsiteX29" fmla="*/ 837180 w 5671892"/>
              <a:gd name="connsiteY29" fmla="*/ 3721355 h 6930641"/>
              <a:gd name="connsiteX30" fmla="*/ 1323285 w 5671892"/>
              <a:gd name="connsiteY30" fmla="*/ 443564 h 6930641"/>
              <a:gd name="connsiteX31" fmla="*/ 2610563 w 5671892"/>
              <a:gd name="connsiteY31" fmla="*/ 138007 h 6930641"/>
              <a:gd name="connsiteX32" fmla="*/ 2637569 w 5671892"/>
              <a:gd name="connsiteY32" fmla="*/ 147266 h 6930641"/>
              <a:gd name="connsiteX33" fmla="*/ 2655573 w 5671892"/>
              <a:gd name="connsiteY33" fmla="*/ 147266 h 6930641"/>
              <a:gd name="connsiteX34" fmla="*/ 3386945 w 5671892"/>
              <a:gd name="connsiteY34" fmla="*/ 619 h 69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71892" h="6930641">
                <a:moveTo>
                  <a:pt x="3386945" y="619"/>
                </a:moveTo>
                <a:cubicBezTo>
                  <a:pt x="3792208" y="-8695"/>
                  <a:pt x="4182527" y="88238"/>
                  <a:pt x="4491969" y="221341"/>
                </a:cubicBezTo>
                <a:cubicBezTo>
                  <a:pt x="4681009" y="295415"/>
                  <a:pt x="4861048" y="397267"/>
                  <a:pt x="5032085" y="545416"/>
                </a:cubicBezTo>
                <a:cubicBezTo>
                  <a:pt x="5392163" y="878751"/>
                  <a:pt x="5734236" y="1388012"/>
                  <a:pt x="5662221" y="2036163"/>
                </a:cubicBezTo>
                <a:cubicBezTo>
                  <a:pt x="5680225" y="1860236"/>
                  <a:pt x="5599207" y="1767643"/>
                  <a:pt x="5527192" y="1675050"/>
                </a:cubicBezTo>
                <a:cubicBezTo>
                  <a:pt x="5599207" y="1767643"/>
                  <a:pt x="5545196" y="2008385"/>
                  <a:pt x="5563199" y="2063941"/>
                </a:cubicBezTo>
                <a:cubicBezTo>
                  <a:pt x="5563199" y="2091719"/>
                  <a:pt x="5545196" y="2008385"/>
                  <a:pt x="5518190" y="1934311"/>
                </a:cubicBezTo>
                <a:cubicBezTo>
                  <a:pt x="5491184" y="2286164"/>
                  <a:pt x="5374159" y="2471350"/>
                  <a:pt x="5392163" y="2619498"/>
                </a:cubicBezTo>
                <a:cubicBezTo>
                  <a:pt x="5410166" y="2869499"/>
                  <a:pt x="5482182" y="3008389"/>
                  <a:pt x="5563199" y="3091723"/>
                </a:cubicBezTo>
                <a:cubicBezTo>
                  <a:pt x="5716232" y="3239871"/>
                  <a:pt x="5671223" y="3378761"/>
                  <a:pt x="5518190" y="3415798"/>
                </a:cubicBezTo>
                <a:cubicBezTo>
                  <a:pt x="5374159" y="3452835"/>
                  <a:pt x="5455176" y="3600984"/>
                  <a:pt x="5473180" y="3739873"/>
                </a:cubicBezTo>
                <a:cubicBezTo>
                  <a:pt x="5482182" y="3823207"/>
                  <a:pt x="5428170" y="3832466"/>
                  <a:pt x="5374159" y="3878763"/>
                </a:cubicBezTo>
                <a:cubicBezTo>
                  <a:pt x="5401165" y="3915800"/>
                  <a:pt x="5401165" y="3943578"/>
                  <a:pt x="5401165" y="3989874"/>
                </a:cubicBezTo>
                <a:cubicBezTo>
                  <a:pt x="5401165" y="4026911"/>
                  <a:pt x="5383161" y="4054689"/>
                  <a:pt x="5347153" y="4091727"/>
                </a:cubicBezTo>
                <a:cubicBezTo>
                  <a:pt x="5293141" y="4165801"/>
                  <a:pt x="5230128" y="4184320"/>
                  <a:pt x="5212124" y="4221357"/>
                </a:cubicBezTo>
                <a:cubicBezTo>
                  <a:pt x="5194120" y="4276913"/>
                  <a:pt x="5131106" y="4369505"/>
                  <a:pt x="5131106" y="4462098"/>
                </a:cubicBezTo>
                <a:cubicBezTo>
                  <a:pt x="5131106" y="4619506"/>
                  <a:pt x="5005079" y="4776914"/>
                  <a:pt x="4780031" y="4776914"/>
                </a:cubicBezTo>
                <a:cubicBezTo>
                  <a:pt x="4672007" y="4776914"/>
                  <a:pt x="4473965" y="4656544"/>
                  <a:pt x="4221910" y="4573210"/>
                </a:cubicBezTo>
                <a:cubicBezTo>
                  <a:pt x="4113887" y="4536173"/>
                  <a:pt x="3933848" y="4684322"/>
                  <a:pt x="3888838" y="4739877"/>
                </a:cubicBezTo>
                <a:cubicBezTo>
                  <a:pt x="3818384" y="4840218"/>
                  <a:pt x="3785772" y="5234269"/>
                  <a:pt x="3854104" y="5599396"/>
                </a:cubicBezTo>
                <a:cubicBezTo>
                  <a:pt x="3922436" y="5964523"/>
                  <a:pt x="4168044" y="6416146"/>
                  <a:pt x="4298831" y="6930641"/>
                </a:cubicBezTo>
                <a:cubicBezTo>
                  <a:pt x="3582188" y="6508215"/>
                  <a:pt x="2958622" y="6283491"/>
                  <a:pt x="2241979" y="5861065"/>
                </a:cubicBezTo>
                <a:cubicBezTo>
                  <a:pt x="2311113" y="5459022"/>
                  <a:pt x="2506326" y="4996032"/>
                  <a:pt x="2494241" y="4701544"/>
                </a:cubicBezTo>
                <a:cubicBezTo>
                  <a:pt x="2620268" y="4118208"/>
                  <a:pt x="2385514" y="4045430"/>
                  <a:pt x="2169468" y="3832466"/>
                </a:cubicBezTo>
                <a:cubicBezTo>
                  <a:pt x="2070446" y="4276913"/>
                  <a:pt x="1944419" y="5230620"/>
                  <a:pt x="1530330" y="5508399"/>
                </a:cubicBezTo>
                <a:cubicBezTo>
                  <a:pt x="1674361" y="5212101"/>
                  <a:pt x="1944419" y="4600988"/>
                  <a:pt x="1917413" y="3971356"/>
                </a:cubicBezTo>
                <a:cubicBezTo>
                  <a:pt x="1755378" y="4841730"/>
                  <a:pt x="1593344" y="5452843"/>
                  <a:pt x="0" y="5739881"/>
                </a:cubicBezTo>
                <a:cubicBezTo>
                  <a:pt x="882190" y="5165805"/>
                  <a:pt x="864186" y="4471358"/>
                  <a:pt x="927200" y="4295431"/>
                </a:cubicBezTo>
                <a:cubicBezTo>
                  <a:pt x="720155" y="4906545"/>
                  <a:pt x="585126" y="5082471"/>
                  <a:pt x="144031" y="5313954"/>
                </a:cubicBezTo>
                <a:cubicBezTo>
                  <a:pt x="405087" y="5073212"/>
                  <a:pt x="720155" y="4841730"/>
                  <a:pt x="837180" y="3721355"/>
                </a:cubicBezTo>
                <a:cubicBezTo>
                  <a:pt x="963208" y="2610239"/>
                  <a:pt x="810175" y="850973"/>
                  <a:pt x="1323285" y="443564"/>
                </a:cubicBezTo>
                <a:cubicBezTo>
                  <a:pt x="1827394" y="26896"/>
                  <a:pt x="2277491" y="-56438"/>
                  <a:pt x="2610563" y="138007"/>
                </a:cubicBezTo>
                <a:cubicBezTo>
                  <a:pt x="2619565" y="147266"/>
                  <a:pt x="2628567" y="147266"/>
                  <a:pt x="2637569" y="147266"/>
                </a:cubicBezTo>
                <a:lnTo>
                  <a:pt x="2655573" y="147266"/>
                </a:lnTo>
                <a:cubicBezTo>
                  <a:pt x="2895249" y="50044"/>
                  <a:pt x="3143787" y="6207"/>
                  <a:pt x="3386945" y="6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5">
            <a:extLst>
              <a:ext uri="{FF2B5EF4-FFF2-40B4-BE49-F238E27FC236}">
                <a16:creationId xmlns:a16="http://schemas.microsoft.com/office/drawing/2014/main" id="{53317EB9-471B-4CBA-A207-0CD523EC78E7}"/>
              </a:ext>
            </a:extLst>
          </p:cNvPr>
          <p:cNvSpPr>
            <a:spLocks/>
          </p:cNvSpPr>
          <p:nvPr/>
        </p:nvSpPr>
        <p:spPr bwMode="auto">
          <a:xfrm flipH="1">
            <a:off x="-579850" y="567560"/>
            <a:ext cx="4343473" cy="5979238"/>
          </a:xfrm>
          <a:custGeom>
            <a:avLst/>
            <a:gdLst>
              <a:gd name="connsiteX0" fmla="*/ 3091084 w 6299413"/>
              <a:gd name="connsiteY0" fmla="*/ 67 h 6668809"/>
              <a:gd name="connsiteX1" fmla="*/ 2878915 w 6299413"/>
              <a:gd name="connsiteY1" fmla="*/ 9414 h 6668809"/>
              <a:gd name="connsiteX2" fmla="*/ 2467103 w 6299413"/>
              <a:gd name="connsiteY2" fmla="*/ 63455 h 6668809"/>
              <a:gd name="connsiteX3" fmla="*/ 1991260 w 6299413"/>
              <a:gd name="connsiteY3" fmla="*/ 167582 h 6668809"/>
              <a:gd name="connsiteX4" fmla="*/ 66543 w 6299413"/>
              <a:gd name="connsiteY4" fmla="*/ 1555508 h 6668809"/>
              <a:gd name="connsiteX5" fmla="*/ 534853 w 6299413"/>
              <a:gd name="connsiteY5" fmla="*/ 1152179 h 6668809"/>
              <a:gd name="connsiteX6" fmla="*/ 0 w 6299413"/>
              <a:gd name="connsiteY6" fmla="*/ 1924567 h 6668809"/>
              <a:gd name="connsiteX7" fmla="*/ 583818 w 6299413"/>
              <a:gd name="connsiteY7" fmla="*/ 1469833 h 6668809"/>
              <a:gd name="connsiteX8" fmla="*/ 518531 w 6299413"/>
              <a:gd name="connsiteY8" fmla="*/ 2820853 h 6668809"/>
              <a:gd name="connsiteX9" fmla="*/ 534853 w 6299413"/>
              <a:gd name="connsiteY9" fmla="*/ 3611694 h 6668809"/>
              <a:gd name="connsiteX10" fmla="*/ 468310 w 6299413"/>
              <a:gd name="connsiteY10" fmla="*/ 4349812 h 6668809"/>
              <a:gd name="connsiteX11" fmla="*/ 468310 w 6299413"/>
              <a:gd name="connsiteY11" fmla="*/ 4754459 h 6668809"/>
              <a:gd name="connsiteX12" fmla="*/ 685516 w 6299413"/>
              <a:gd name="connsiteY12" fmla="*/ 5018072 h 6668809"/>
              <a:gd name="connsiteX13" fmla="*/ 602651 w 6299413"/>
              <a:gd name="connsiteY13" fmla="*/ 5281686 h 6668809"/>
              <a:gd name="connsiteX14" fmla="*/ 753314 w 6299413"/>
              <a:gd name="connsiteY14" fmla="*/ 5686333 h 6668809"/>
              <a:gd name="connsiteX15" fmla="*/ 1137504 w 6299413"/>
              <a:gd name="connsiteY15" fmla="*/ 6230695 h 6668809"/>
              <a:gd name="connsiteX16" fmla="*/ 2460826 w 6299413"/>
              <a:gd name="connsiteY16" fmla="*/ 6230695 h 6668809"/>
              <a:gd name="connsiteX17" fmla="*/ 2587891 w 6299413"/>
              <a:gd name="connsiteY17" fmla="*/ 6668106 h 6668809"/>
              <a:gd name="connsiteX18" fmla="*/ 3257742 w 6299413"/>
              <a:gd name="connsiteY18" fmla="*/ 6668809 h 6668809"/>
              <a:gd name="connsiteX19" fmla="*/ 5079165 w 6299413"/>
              <a:gd name="connsiteY19" fmla="*/ 6668106 h 6668809"/>
              <a:gd name="connsiteX20" fmla="*/ 4921652 w 6299413"/>
              <a:gd name="connsiteY20" fmla="*/ 6177972 h 6668809"/>
              <a:gd name="connsiteX21" fmla="*/ 4988194 w 6299413"/>
              <a:gd name="connsiteY21" fmla="*/ 5228963 h 6668809"/>
              <a:gd name="connsiteX22" fmla="*/ 6293939 w 6299413"/>
              <a:gd name="connsiteY22" fmla="*/ 2715407 h 6668809"/>
              <a:gd name="connsiteX23" fmla="*/ 6293939 w 6299413"/>
              <a:gd name="connsiteY23" fmla="*/ 2559875 h 6668809"/>
              <a:gd name="connsiteX24" fmla="*/ 6298961 w 6299413"/>
              <a:gd name="connsiteY24" fmla="*/ 2462338 h 6668809"/>
              <a:gd name="connsiteX25" fmla="*/ 5976291 w 6299413"/>
              <a:gd name="connsiteY25" fmla="*/ 1274759 h 6668809"/>
              <a:gd name="connsiteX26" fmla="*/ 6025257 w 6299413"/>
              <a:gd name="connsiteY26" fmla="*/ 1584505 h 6668809"/>
              <a:gd name="connsiteX27" fmla="*/ 3091084 w 6299413"/>
              <a:gd name="connsiteY27" fmla="*/ 67 h 6668809"/>
              <a:gd name="connsiteX0" fmla="*/ 3091084 w 6299413"/>
              <a:gd name="connsiteY0" fmla="*/ 67 h 8671793"/>
              <a:gd name="connsiteX1" fmla="*/ 2878915 w 6299413"/>
              <a:gd name="connsiteY1" fmla="*/ 9414 h 8671793"/>
              <a:gd name="connsiteX2" fmla="*/ 2467103 w 6299413"/>
              <a:gd name="connsiteY2" fmla="*/ 63455 h 8671793"/>
              <a:gd name="connsiteX3" fmla="*/ 1991260 w 6299413"/>
              <a:gd name="connsiteY3" fmla="*/ 167582 h 8671793"/>
              <a:gd name="connsiteX4" fmla="*/ 66543 w 6299413"/>
              <a:gd name="connsiteY4" fmla="*/ 1555508 h 8671793"/>
              <a:gd name="connsiteX5" fmla="*/ 534853 w 6299413"/>
              <a:gd name="connsiteY5" fmla="*/ 1152179 h 8671793"/>
              <a:gd name="connsiteX6" fmla="*/ 0 w 6299413"/>
              <a:gd name="connsiteY6" fmla="*/ 1924567 h 8671793"/>
              <a:gd name="connsiteX7" fmla="*/ 583818 w 6299413"/>
              <a:gd name="connsiteY7" fmla="*/ 1469833 h 8671793"/>
              <a:gd name="connsiteX8" fmla="*/ 518531 w 6299413"/>
              <a:gd name="connsiteY8" fmla="*/ 2820853 h 8671793"/>
              <a:gd name="connsiteX9" fmla="*/ 534853 w 6299413"/>
              <a:gd name="connsiteY9" fmla="*/ 3611694 h 8671793"/>
              <a:gd name="connsiteX10" fmla="*/ 468310 w 6299413"/>
              <a:gd name="connsiteY10" fmla="*/ 4349812 h 8671793"/>
              <a:gd name="connsiteX11" fmla="*/ 468310 w 6299413"/>
              <a:gd name="connsiteY11" fmla="*/ 4754459 h 8671793"/>
              <a:gd name="connsiteX12" fmla="*/ 685516 w 6299413"/>
              <a:gd name="connsiteY12" fmla="*/ 5018072 h 8671793"/>
              <a:gd name="connsiteX13" fmla="*/ 602651 w 6299413"/>
              <a:gd name="connsiteY13" fmla="*/ 5281686 h 8671793"/>
              <a:gd name="connsiteX14" fmla="*/ 753314 w 6299413"/>
              <a:gd name="connsiteY14" fmla="*/ 5686333 h 8671793"/>
              <a:gd name="connsiteX15" fmla="*/ 1137504 w 6299413"/>
              <a:gd name="connsiteY15" fmla="*/ 6230695 h 8671793"/>
              <a:gd name="connsiteX16" fmla="*/ 2460826 w 6299413"/>
              <a:gd name="connsiteY16" fmla="*/ 6230695 h 8671793"/>
              <a:gd name="connsiteX17" fmla="*/ 2587891 w 6299413"/>
              <a:gd name="connsiteY17" fmla="*/ 6668106 h 8671793"/>
              <a:gd name="connsiteX18" fmla="*/ 2149709 w 6299413"/>
              <a:gd name="connsiteY18" fmla="*/ 8671793 h 8671793"/>
              <a:gd name="connsiteX19" fmla="*/ 5079165 w 6299413"/>
              <a:gd name="connsiteY19" fmla="*/ 6668106 h 8671793"/>
              <a:gd name="connsiteX20" fmla="*/ 4921652 w 6299413"/>
              <a:gd name="connsiteY20" fmla="*/ 6177972 h 8671793"/>
              <a:gd name="connsiteX21" fmla="*/ 4988194 w 6299413"/>
              <a:gd name="connsiteY21" fmla="*/ 5228963 h 8671793"/>
              <a:gd name="connsiteX22" fmla="*/ 6293939 w 6299413"/>
              <a:gd name="connsiteY22" fmla="*/ 2715407 h 8671793"/>
              <a:gd name="connsiteX23" fmla="*/ 6293939 w 6299413"/>
              <a:gd name="connsiteY23" fmla="*/ 2559875 h 8671793"/>
              <a:gd name="connsiteX24" fmla="*/ 6298961 w 6299413"/>
              <a:gd name="connsiteY24" fmla="*/ 2462338 h 8671793"/>
              <a:gd name="connsiteX25" fmla="*/ 5976291 w 6299413"/>
              <a:gd name="connsiteY25" fmla="*/ 1274759 h 8671793"/>
              <a:gd name="connsiteX26" fmla="*/ 6025257 w 6299413"/>
              <a:gd name="connsiteY26" fmla="*/ 1584505 h 8671793"/>
              <a:gd name="connsiteX27" fmla="*/ 3091084 w 6299413"/>
              <a:gd name="connsiteY27" fmla="*/ 67 h 8671793"/>
              <a:gd name="connsiteX0" fmla="*/ 3091084 w 6299413"/>
              <a:gd name="connsiteY0" fmla="*/ 67 h 8671793"/>
              <a:gd name="connsiteX1" fmla="*/ 2878915 w 6299413"/>
              <a:gd name="connsiteY1" fmla="*/ 9414 h 8671793"/>
              <a:gd name="connsiteX2" fmla="*/ 2467103 w 6299413"/>
              <a:gd name="connsiteY2" fmla="*/ 63455 h 8671793"/>
              <a:gd name="connsiteX3" fmla="*/ 1991260 w 6299413"/>
              <a:gd name="connsiteY3" fmla="*/ 167582 h 8671793"/>
              <a:gd name="connsiteX4" fmla="*/ 66543 w 6299413"/>
              <a:gd name="connsiteY4" fmla="*/ 1555508 h 8671793"/>
              <a:gd name="connsiteX5" fmla="*/ 534853 w 6299413"/>
              <a:gd name="connsiteY5" fmla="*/ 1152179 h 8671793"/>
              <a:gd name="connsiteX6" fmla="*/ 0 w 6299413"/>
              <a:gd name="connsiteY6" fmla="*/ 1924567 h 8671793"/>
              <a:gd name="connsiteX7" fmla="*/ 583818 w 6299413"/>
              <a:gd name="connsiteY7" fmla="*/ 1469833 h 8671793"/>
              <a:gd name="connsiteX8" fmla="*/ 518531 w 6299413"/>
              <a:gd name="connsiteY8" fmla="*/ 2820853 h 8671793"/>
              <a:gd name="connsiteX9" fmla="*/ 534853 w 6299413"/>
              <a:gd name="connsiteY9" fmla="*/ 3611694 h 8671793"/>
              <a:gd name="connsiteX10" fmla="*/ 468310 w 6299413"/>
              <a:gd name="connsiteY10" fmla="*/ 4349812 h 8671793"/>
              <a:gd name="connsiteX11" fmla="*/ 468310 w 6299413"/>
              <a:gd name="connsiteY11" fmla="*/ 4754459 h 8671793"/>
              <a:gd name="connsiteX12" fmla="*/ 685516 w 6299413"/>
              <a:gd name="connsiteY12" fmla="*/ 5018072 h 8671793"/>
              <a:gd name="connsiteX13" fmla="*/ 602651 w 6299413"/>
              <a:gd name="connsiteY13" fmla="*/ 5281686 h 8671793"/>
              <a:gd name="connsiteX14" fmla="*/ 753314 w 6299413"/>
              <a:gd name="connsiteY14" fmla="*/ 5686333 h 8671793"/>
              <a:gd name="connsiteX15" fmla="*/ 1137504 w 6299413"/>
              <a:gd name="connsiteY15" fmla="*/ 6230695 h 8671793"/>
              <a:gd name="connsiteX16" fmla="*/ 2460826 w 6299413"/>
              <a:gd name="connsiteY16" fmla="*/ 6230695 h 8671793"/>
              <a:gd name="connsiteX17" fmla="*/ 2587891 w 6299413"/>
              <a:gd name="connsiteY17" fmla="*/ 6668106 h 8671793"/>
              <a:gd name="connsiteX18" fmla="*/ 2149709 w 6299413"/>
              <a:gd name="connsiteY18" fmla="*/ 8671793 h 8671793"/>
              <a:gd name="connsiteX19" fmla="*/ 5079165 w 6299413"/>
              <a:gd name="connsiteY19" fmla="*/ 6668106 h 8671793"/>
              <a:gd name="connsiteX20" fmla="*/ 4921652 w 6299413"/>
              <a:gd name="connsiteY20" fmla="*/ 6177972 h 8671793"/>
              <a:gd name="connsiteX21" fmla="*/ 4988194 w 6299413"/>
              <a:gd name="connsiteY21" fmla="*/ 5228963 h 8671793"/>
              <a:gd name="connsiteX22" fmla="*/ 6293939 w 6299413"/>
              <a:gd name="connsiteY22" fmla="*/ 2715407 h 8671793"/>
              <a:gd name="connsiteX23" fmla="*/ 6293939 w 6299413"/>
              <a:gd name="connsiteY23" fmla="*/ 2559875 h 8671793"/>
              <a:gd name="connsiteX24" fmla="*/ 6298961 w 6299413"/>
              <a:gd name="connsiteY24" fmla="*/ 2462338 h 8671793"/>
              <a:gd name="connsiteX25" fmla="*/ 5976291 w 6299413"/>
              <a:gd name="connsiteY25" fmla="*/ 1274759 h 8671793"/>
              <a:gd name="connsiteX26" fmla="*/ 6025257 w 6299413"/>
              <a:gd name="connsiteY26" fmla="*/ 1584505 h 8671793"/>
              <a:gd name="connsiteX27" fmla="*/ 3091084 w 6299413"/>
              <a:gd name="connsiteY27" fmla="*/ 67 h 867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99413" h="8671793">
                <a:moveTo>
                  <a:pt x="3091084" y="67"/>
                </a:moveTo>
                <a:cubicBezTo>
                  <a:pt x="3019259" y="548"/>
                  <a:pt x="2948440" y="3647"/>
                  <a:pt x="2878915" y="9414"/>
                </a:cubicBezTo>
                <a:cubicBezTo>
                  <a:pt x="2747085" y="19958"/>
                  <a:pt x="2608978" y="38411"/>
                  <a:pt x="2467103" y="63455"/>
                </a:cubicBezTo>
                <a:cubicBezTo>
                  <a:pt x="2182100" y="109587"/>
                  <a:pt x="1991260" y="167582"/>
                  <a:pt x="1991260" y="167582"/>
                </a:cubicBezTo>
                <a:cubicBezTo>
                  <a:pt x="1155082" y="378473"/>
                  <a:pt x="267426" y="941288"/>
                  <a:pt x="66543" y="1555508"/>
                </a:cubicBezTo>
                <a:cubicBezTo>
                  <a:pt x="66607" y="1555429"/>
                  <a:pt x="283785" y="1291873"/>
                  <a:pt x="534853" y="1152179"/>
                </a:cubicBezTo>
                <a:cubicBezTo>
                  <a:pt x="200884" y="1485650"/>
                  <a:pt x="100442" y="1626683"/>
                  <a:pt x="0" y="1924567"/>
                </a:cubicBezTo>
                <a:cubicBezTo>
                  <a:pt x="8" y="1924557"/>
                  <a:pt x="254876" y="1626681"/>
                  <a:pt x="583818" y="1469833"/>
                </a:cubicBezTo>
                <a:cubicBezTo>
                  <a:pt x="396745" y="1888979"/>
                  <a:pt x="323925" y="2342394"/>
                  <a:pt x="518531" y="2820853"/>
                </a:cubicBezTo>
                <a:cubicBezTo>
                  <a:pt x="645339" y="3134553"/>
                  <a:pt x="753314" y="3383668"/>
                  <a:pt x="534853" y="3611694"/>
                </a:cubicBezTo>
                <a:cubicBezTo>
                  <a:pt x="317647" y="3841038"/>
                  <a:pt x="32644" y="4086198"/>
                  <a:pt x="468310" y="4349812"/>
                </a:cubicBezTo>
                <a:cubicBezTo>
                  <a:pt x="568752" y="4473710"/>
                  <a:pt x="434411" y="4701736"/>
                  <a:pt x="468310" y="4754459"/>
                </a:cubicBezTo>
                <a:cubicBezTo>
                  <a:pt x="502209" y="4807182"/>
                  <a:pt x="568752" y="4948215"/>
                  <a:pt x="685516" y="5018072"/>
                </a:cubicBezTo>
                <a:cubicBezTo>
                  <a:pt x="602651" y="5159106"/>
                  <a:pt x="534853" y="5193375"/>
                  <a:pt x="602651" y="5281686"/>
                </a:cubicBezTo>
                <a:cubicBezTo>
                  <a:pt x="669194" y="5369997"/>
                  <a:pt x="769636" y="5492577"/>
                  <a:pt x="753314" y="5686333"/>
                </a:cubicBezTo>
                <a:cubicBezTo>
                  <a:pt x="735737" y="5878771"/>
                  <a:pt x="819857" y="6125249"/>
                  <a:pt x="1137504" y="6230695"/>
                </a:cubicBezTo>
                <a:cubicBezTo>
                  <a:pt x="1456407" y="6336140"/>
                  <a:pt x="2226043" y="6319005"/>
                  <a:pt x="2460826" y="6230695"/>
                </a:cubicBezTo>
                <a:cubicBezTo>
                  <a:pt x="2498974" y="6400599"/>
                  <a:pt x="2544574" y="6548155"/>
                  <a:pt x="2587891" y="6668106"/>
                </a:cubicBezTo>
                <a:cubicBezTo>
                  <a:pt x="2441830" y="7336002"/>
                  <a:pt x="2189228" y="7577731"/>
                  <a:pt x="2149709" y="8671793"/>
                </a:cubicBezTo>
                <a:lnTo>
                  <a:pt x="5079165" y="6668106"/>
                </a:lnTo>
                <a:cubicBezTo>
                  <a:pt x="4987158" y="6488258"/>
                  <a:pt x="4925563" y="6316954"/>
                  <a:pt x="4921652" y="6177972"/>
                </a:cubicBezTo>
                <a:cubicBezTo>
                  <a:pt x="4904074" y="5598022"/>
                  <a:pt x="4937973" y="5228963"/>
                  <a:pt x="4988194" y="5228963"/>
                </a:cubicBezTo>
                <a:cubicBezTo>
                  <a:pt x="5038415" y="5228963"/>
                  <a:pt x="6227396" y="4490845"/>
                  <a:pt x="6293939" y="2715407"/>
                </a:cubicBezTo>
                <a:cubicBezTo>
                  <a:pt x="6295194" y="2662685"/>
                  <a:pt x="6295194" y="2611280"/>
                  <a:pt x="6293939" y="2559875"/>
                </a:cubicBezTo>
                <a:cubicBezTo>
                  <a:pt x="6298961" y="2525606"/>
                  <a:pt x="6300216" y="2492654"/>
                  <a:pt x="6298961" y="2462338"/>
                </a:cubicBezTo>
                <a:cubicBezTo>
                  <a:pt x="6271339" y="1867890"/>
                  <a:pt x="6126954" y="1521238"/>
                  <a:pt x="5976291" y="1274759"/>
                </a:cubicBezTo>
                <a:cubicBezTo>
                  <a:pt x="5976291" y="1274759"/>
                  <a:pt x="6024001" y="1444790"/>
                  <a:pt x="6025257" y="1584505"/>
                </a:cubicBezTo>
                <a:cubicBezTo>
                  <a:pt x="5472042" y="574947"/>
                  <a:pt x="4168455" y="-7139"/>
                  <a:pt x="3091084" y="6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F89E4A1B-62FA-4E79-AFB9-A03C39897A98}"/>
              </a:ext>
            </a:extLst>
          </p:cNvPr>
          <p:cNvGrpSpPr/>
          <p:nvPr/>
        </p:nvGrpSpPr>
        <p:grpSpPr>
          <a:xfrm flipH="1">
            <a:off x="-1548619" y="2853849"/>
            <a:ext cx="9915134" cy="3686932"/>
            <a:chOff x="548123" y="-568761"/>
            <a:chExt cx="18841092" cy="6676840"/>
          </a:xfrm>
        </p:grpSpPr>
        <p:grpSp>
          <p:nvGrpSpPr>
            <p:cNvPr id="24" name="Group 23">
              <a:extLst>
                <a:ext uri="{FF2B5EF4-FFF2-40B4-BE49-F238E27FC236}">
                  <a16:creationId xmlns:a16="http://schemas.microsoft.com/office/drawing/2014/main" id="{8DD80E4E-9234-437E-9B85-C6174A6BBFDD}"/>
                </a:ext>
              </a:extLst>
            </p:cNvPr>
            <p:cNvGrpSpPr/>
            <p:nvPr/>
          </p:nvGrpSpPr>
          <p:grpSpPr>
            <a:xfrm>
              <a:off x="548123" y="-568761"/>
              <a:ext cx="18841092" cy="6676840"/>
              <a:chOff x="548123" y="-568761"/>
              <a:chExt cx="18841092" cy="6676840"/>
            </a:xfrm>
          </p:grpSpPr>
          <p:sp>
            <p:nvSpPr>
              <p:cNvPr id="26" name="Rounded Rectangular Callout 1">
                <a:extLst>
                  <a:ext uri="{FF2B5EF4-FFF2-40B4-BE49-F238E27FC236}">
                    <a16:creationId xmlns:a16="http://schemas.microsoft.com/office/drawing/2014/main" id="{96C27544-7601-4016-A9D2-2982EA3C0742}"/>
                  </a:ext>
                </a:extLst>
              </p:cNvPr>
              <p:cNvSpPr/>
              <p:nvPr/>
            </p:nvSpPr>
            <p:spPr>
              <a:xfrm>
                <a:off x="548123" y="1382683"/>
                <a:ext cx="8007459" cy="4725396"/>
              </a:xfrm>
              <a:prstGeom prst="wedgeRoundRectCallout">
                <a:avLst>
                  <a:gd name="adj1" fmla="val -58415"/>
                  <a:gd name="adj2" fmla="val -51375"/>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7050314-0BBE-468D-9236-61E5142AFB18}"/>
                  </a:ext>
                </a:extLst>
              </p:cNvPr>
              <p:cNvSpPr/>
              <p:nvPr/>
            </p:nvSpPr>
            <p:spPr>
              <a:xfrm>
                <a:off x="9810496" y="-568761"/>
                <a:ext cx="9578719" cy="414749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9A7414AF-3FD0-434C-BBB4-B3C9BF4F979B}"/>
                </a:ext>
              </a:extLst>
            </p:cNvPr>
            <p:cNvSpPr txBox="1"/>
            <p:nvPr/>
          </p:nvSpPr>
          <p:spPr>
            <a:xfrm>
              <a:off x="696797" y="1728038"/>
              <a:ext cx="7662383" cy="4380041"/>
            </a:xfrm>
            <a:prstGeom prst="rect">
              <a:avLst/>
            </a:prstGeom>
            <a:noFill/>
          </p:spPr>
          <p:txBody>
            <a:bodyPr wrap="square" lIns="0" tIns="0" rIns="0" bIns="0" rtlCol="0" anchor="ctr" anchorCtr="0">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Calibri" charset="0"/>
                  <a:cs typeface="Calibri" charset="0"/>
                </a:rPr>
                <a:t>One important emotion that this subscale does </a:t>
              </a:r>
              <a:r>
                <a:rPr kumimoji="0" lang="en-US" sz="3600" b="1" i="0" u="sng" strike="noStrike" kern="1200" cap="none" spc="0" normalizeH="0" baseline="0" noProof="0">
                  <a:ln>
                    <a:noFill/>
                  </a:ln>
                  <a:solidFill>
                    <a:srgbClr val="FFFFFF"/>
                  </a:solidFill>
                  <a:effectLst/>
                  <a:uLnTx/>
                  <a:uFillTx/>
                  <a:latin typeface="Calibri" panose="020F0502020204030204"/>
                  <a:ea typeface="Calibri" charset="0"/>
                  <a:cs typeface="Calibri" charset="0"/>
                </a:rPr>
                <a:t>not</a:t>
              </a:r>
              <a:r>
                <a:rPr kumimoji="0" lang="en-US" sz="3600" b="1" i="0" u="none" strike="noStrike" kern="1200" cap="none" spc="0" normalizeH="0" baseline="0" noProof="0">
                  <a:ln>
                    <a:noFill/>
                  </a:ln>
                  <a:solidFill>
                    <a:srgbClr val="FFFFFF"/>
                  </a:solidFill>
                  <a:effectLst/>
                  <a:uLnTx/>
                  <a:uFillTx/>
                  <a:latin typeface="Calibri" panose="020F0502020204030204"/>
                  <a:ea typeface="Calibri" charset="0"/>
                  <a:cs typeface="Calibri" charset="0"/>
                </a:rPr>
                <a:t> assess is </a:t>
              </a:r>
              <a:r>
                <a:rPr kumimoji="0" lang="en-US" sz="3600" b="1" i="0" u="none" strike="noStrike" kern="1200" cap="none" spc="0" normalizeH="0" baseline="0" noProof="0">
                  <a:ln>
                    <a:noFill/>
                  </a:ln>
                  <a:solidFill>
                    <a:srgbClr val="EB191C"/>
                  </a:solidFill>
                  <a:effectLst/>
                  <a:uLnTx/>
                  <a:uFillTx/>
                  <a:latin typeface="Calibri" panose="020F0502020204030204"/>
                  <a:ea typeface="Calibri" charset="0"/>
                  <a:cs typeface="Calibri" charset="0"/>
                </a:rPr>
                <a:t>anger</a:t>
              </a:r>
              <a:r>
                <a:rPr kumimoji="0" lang="en-US" sz="3600" b="1" i="0" u="none" strike="noStrike" kern="1200" cap="none" spc="0" normalizeH="0" baseline="0" noProof="0">
                  <a:ln>
                    <a:noFill/>
                  </a:ln>
                  <a:solidFill>
                    <a:srgbClr val="FFFFFF"/>
                  </a:solidFill>
                  <a:effectLst/>
                  <a:uLnTx/>
                  <a:uFillTx/>
                  <a:latin typeface="Calibri" panose="020F0502020204030204"/>
                  <a:ea typeface="Calibri" charset="0"/>
                  <a:cs typeface="Calibri" charset="0"/>
                </a:rPr>
                <a:t>.  Anger problems lead to  functional impairments in relationships, so anger behaviors are rated on the Behavior Toward Others subscale.</a:t>
              </a:r>
            </a:p>
          </p:txBody>
        </p:sp>
      </p:grpSp>
    </p:spTree>
    <p:extLst>
      <p:ext uri="{BB962C8B-B14F-4D97-AF65-F5344CB8AC3E}">
        <p14:creationId xmlns:p14="http://schemas.microsoft.com/office/powerpoint/2010/main" val="23929002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Emotional Disconnect</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spcAft>
                          <a:spcPts val="1200"/>
                        </a:spcAft>
                        <a:buFont typeface="+mj-lt"/>
                        <a:buNone/>
                      </a:pPr>
                      <a:r>
                        <a:rPr lang="en-US">
                          <a:solidFill>
                            <a:srgbClr val="92D050"/>
                          </a:solidFill>
                        </a:rPr>
                        <a:t>114  </a:t>
                      </a:r>
                      <a:r>
                        <a:rPr lang="en-US">
                          <a:solidFill>
                            <a:schemeClr val="bg1"/>
                          </a:solidFill>
                        </a:rPr>
                        <a:t>Emotional responses are uninterpretable by others  </a:t>
                      </a:r>
                    </a:p>
                    <a:p>
                      <a:pPr marL="91440" indent="0" algn="ctr">
                        <a:spcAft>
                          <a:spcPts val="1200"/>
                        </a:spcAft>
                        <a:buFont typeface="+mj-lt"/>
                        <a:buNone/>
                      </a:pPr>
                      <a:r>
                        <a:rPr lang="en-US">
                          <a:solidFill>
                            <a:srgbClr val="92D050"/>
                          </a:solidFill>
                        </a:rPr>
                        <a:t>114</a:t>
                      </a:r>
                      <a:r>
                        <a:rPr lang="en-US">
                          <a:solidFill>
                            <a:schemeClr val="bg1"/>
                          </a:solidFill>
                        </a:rPr>
                        <a:t> Emotions have no apparent connection to internal states or environmental events</a:t>
                      </a:r>
                    </a:p>
                    <a:p>
                      <a:pPr marL="91440" indent="0" algn="ctr">
                        <a:spcAft>
                          <a:spcPts val="1200"/>
                        </a:spcAft>
                        <a:buFont typeface="+mj-lt"/>
                        <a:buNone/>
                      </a:pPr>
                      <a:r>
                        <a:rPr lang="en-US">
                          <a:solidFill>
                            <a:srgbClr val="92D050"/>
                          </a:solidFill>
                        </a:rPr>
                        <a:t>121</a:t>
                      </a:r>
                      <a:r>
                        <a:rPr lang="en-US">
                          <a:solidFill>
                            <a:schemeClr val="bg1"/>
                          </a:solidFill>
                        </a:rPr>
                        <a:t>  No or few signs of emotion, affect is flat</a:t>
                      </a:r>
                    </a:p>
                  </a:txBody>
                  <a:tcPr>
                    <a:lnL w="12700" cmpd="sng">
                      <a:noFill/>
                    </a:lnL>
                  </a:tcPr>
                </a:tc>
                <a:tc>
                  <a:txBody>
                    <a:bodyPr/>
                    <a:lstStyle/>
                    <a:p>
                      <a:pPr marL="91440" algn="ctr"/>
                      <a:r>
                        <a:rPr lang="en-US">
                          <a:solidFill>
                            <a:srgbClr val="92D050"/>
                          </a:solidFill>
                        </a:rPr>
                        <a:t>129 </a:t>
                      </a:r>
                      <a:r>
                        <a:rPr lang="en-US"/>
                        <a:t> </a:t>
                      </a:r>
                      <a:r>
                        <a:rPr lang="en-US">
                          <a:solidFill>
                            <a:schemeClr val="bg1"/>
                          </a:solidFill>
                        </a:rPr>
                        <a:t>Has notable difficulty expressing strong emotions such as fear, hate, love</a:t>
                      </a:r>
                    </a:p>
                    <a:p>
                      <a:pPr marL="91440" algn="ctr"/>
                      <a:endParaRPr lang="en-US">
                        <a:solidFill>
                          <a:schemeClr val="bg1"/>
                        </a:solidFill>
                      </a:endParaRPr>
                    </a:p>
                  </a:txBody>
                  <a:tcPr/>
                </a:tc>
                <a:tc>
                  <a:txBody>
                    <a:bodyPr/>
                    <a:lstStyle/>
                    <a:p>
                      <a:pPr marL="91440" algn="ctr"/>
                      <a:r>
                        <a:rPr lang="en-US">
                          <a:solidFill>
                            <a:srgbClr val="92D050"/>
                          </a:solidFill>
                        </a:rPr>
                        <a:t>136</a:t>
                      </a:r>
                      <a:r>
                        <a:rPr lang="en-US">
                          <a:solidFill>
                            <a:schemeClr val="bg1"/>
                          </a:solidFill>
                        </a:rPr>
                        <a:t> Never plays energetically</a:t>
                      </a:r>
                    </a:p>
                    <a:p>
                      <a:pPr marL="91440" algn="ctr"/>
                      <a:endParaRPr lang="en-US">
                        <a:solidFill>
                          <a:schemeClr val="bg1"/>
                        </a:solidFill>
                      </a:endParaRPr>
                    </a:p>
                    <a:p>
                      <a:pPr marL="91440" algn="ctr"/>
                      <a:r>
                        <a:rPr lang="en-US">
                          <a:solidFill>
                            <a:srgbClr val="92D050"/>
                          </a:solidFill>
                        </a:rPr>
                        <a:t>136</a:t>
                      </a:r>
                      <a:r>
                        <a:rPr lang="en-US">
                          <a:solidFill>
                            <a:schemeClr val="bg1"/>
                          </a:solidFill>
                        </a:rPr>
                        <a:t> Never expresses joy or delight</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C62F03EB-62AE-496F-8569-6B05F29C3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5458" y="4283500"/>
            <a:ext cx="1821083" cy="2774983"/>
          </a:xfrm>
          <a:prstGeom prst="rect">
            <a:avLst/>
          </a:prstGeom>
        </p:spPr>
      </p:pic>
    </p:spTree>
    <p:extLst>
      <p:ext uri="{BB962C8B-B14F-4D97-AF65-F5344CB8AC3E}">
        <p14:creationId xmlns:p14="http://schemas.microsoft.com/office/powerpoint/2010/main" val="3659573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High Reactivity</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119  </a:t>
                      </a:r>
                      <a:r>
                        <a:rPr lang="en-US">
                          <a:solidFill>
                            <a:schemeClr val="bg1"/>
                          </a:solidFill>
                        </a:rPr>
                        <a:t>Looks unhappy, sad, or anxious most of the time; nothing seems to please or comfort the child</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120 </a:t>
                      </a:r>
                      <a:r>
                        <a:rPr lang="en-US">
                          <a:solidFill>
                            <a:schemeClr val="bg1"/>
                          </a:solidFill>
                        </a:rPr>
                        <a:t>Cries a lot (with no physical explanation) and cannot be consoled</a:t>
                      </a:r>
                    </a:p>
                  </a:txBody>
                  <a:tcPr>
                    <a:lnL w="12700" cmpd="sng">
                      <a:noFill/>
                    </a:lnL>
                  </a:tcPr>
                </a:tc>
                <a:tc>
                  <a:txBody>
                    <a:bodyPr/>
                    <a:lstStyle/>
                    <a:p>
                      <a:pPr marL="91440" indent="0" algn="ctr">
                        <a:buNone/>
                      </a:pPr>
                      <a:r>
                        <a:rPr lang="en-US">
                          <a:solidFill>
                            <a:srgbClr val="92D050"/>
                          </a:solidFill>
                        </a:rPr>
                        <a:t>128</a:t>
                      </a:r>
                      <a:r>
                        <a:rPr lang="en-US">
                          <a:solidFill>
                            <a:schemeClr val="bg1"/>
                          </a:solidFill>
                        </a:rPr>
                        <a:t> Has emotional flare-ups frequently, but not most of the time (EX sobbing uncontrollably)</a:t>
                      </a:r>
                    </a:p>
                    <a:p>
                      <a:pPr marL="91440" algn="ctr"/>
                      <a:endParaRPr lang="en-US">
                        <a:solidFill>
                          <a:schemeClr val="bg1"/>
                        </a:solidFill>
                      </a:endParaRPr>
                    </a:p>
                  </a:txBody>
                  <a:tcPr/>
                </a:tc>
                <a:tc>
                  <a:txBody>
                    <a:bodyPr/>
                    <a:lstStyle/>
                    <a:p>
                      <a:pPr marL="91440" algn="ctr"/>
                      <a:r>
                        <a:rPr lang="en-US">
                          <a:solidFill>
                            <a:srgbClr val="92D050"/>
                          </a:solidFill>
                        </a:rPr>
                        <a:t>132</a:t>
                      </a:r>
                      <a:r>
                        <a:rPr lang="en-US">
                          <a:solidFill>
                            <a:schemeClr val="bg1"/>
                          </a:solidFill>
                        </a:rPr>
                        <a:t> Overreacts compared to other children; disproportionate expression or irritability, fear, or worries</a:t>
                      </a:r>
                    </a:p>
                    <a:p>
                      <a:pPr marL="91440" algn="ctr"/>
                      <a:endParaRPr lang="en-US">
                        <a:solidFill>
                          <a:schemeClr val="bg1"/>
                        </a:solidFill>
                      </a:endParaRPr>
                    </a:p>
                    <a:p>
                      <a:pPr marL="91440" algn="ctr"/>
                      <a:r>
                        <a:rPr lang="en-US">
                          <a:solidFill>
                            <a:srgbClr val="92D050"/>
                          </a:solidFill>
                        </a:rPr>
                        <a:t>139</a:t>
                      </a:r>
                      <a:r>
                        <a:rPr lang="en-US">
                          <a:solidFill>
                            <a:schemeClr val="bg1"/>
                          </a:solidFill>
                        </a:rPr>
                        <a:t> Frequent nightmares or awakenings (≥2 times/week)</a:t>
                      </a:r>
                    </a:p>
                    <a:p>
                      <a:pPr marL="91440" algn="ctr"/>
                      <a:endParaRPr lang="en-US">
                        <a:solidFill>
                          <a:schemeClr val="bg1"/>
                        </a:solidFill>
                      </a:endParaRPr>
                    </a:p>
                    <a:p>
                      <a:pPr marL="91440" algn="ctr"/>
                      <a:r>
                        <a:rPr lang="en-US">
                          <a:solidFill>
                            <a:srgbClr val="92D050"/>
                          </a:solidFill>
                        </a:rPr>
                        <a:t>140</a:t>
                      </a:r>
                      <a:r>
                        <a:rPr lang="en-US">
                          <a:solidFill>
                            <a:schemeClr val="bg1"/>
                          </a:solidFill>
                        </a:rPr>
                        <a:t> Overreacts to changes in schedule or routine</a:t>
                      </a:r>
                    </a:p>
                    <a:p>
                      <a:pPr marL="91440" algn="ct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0" name="Picture 9">
            <a:extLst>
              <a:ext uri="{FF2B5EF4-FFF2-40B4-BE49-F238E27FC236}">
                <a16:creationId xmlns:a16="http://schemas.microsoft.com/office/drawing/2014/main" id="{6E2D6E08-467B-4598-B6F0-9E00D7EC4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086" y="4107465"/>
            <a:ext cx="2009775" cy="2703222"/>
          </a:xfrm>
          <a:prstGeom prst="rect">
            <a:avLst/>
          </a:prstGeom>
        </p:spPr>
      </p:pic>
    </p:spTree>
    <p:extLst>
      <p:ext uri="{BB962C8B-B14F-4D97-AF65-F5344CB8AC3E}">
        <p14:creationId xmlns:p14="http://schemas.microsoft.com/office/powerpoint/2010/main" val="328246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B007-305B-4BD3-A0A8-E0823E2AE647}"/>
              </a:ext>
            </a:extLst>
          </p:cNvPr>
          <p:cNvSpPr>
            <a:spLocks noGrp="1"/>
          </p:cNvSpPr>
          <p:nvPr>
            <p:ph type="title"/>
          </p:nvPr>
        </p:nvSpPr>
        <p:spPr/>
        <p:txBody>
          <a:bodyPr/>
          <a:lstStyle/>
          <a:p>
            <a:r>
              <a:rPr lang="en-US" b="1">
                <a:solidFill>
                  <a:schemeClr val="bg1"/>
                </a:solidFill>
              </a:rPr>
              <a:t>Preamble to Rating Depression</a:t>
            </a:r>
          </a:p>
        </p:txBody>
      </p:sp>
      <p:pic>
        <p:nvPicPr>
          <p:cNvPr id="5" name="Content Placeholder 4">
            <a:extLst>
              <a:ext uri="{FF2B5EF4-FFF2-40B4-BE49-F238E27FC236}">
                <a16:creationId xmlns:a16="http://schemas.microsoft.com/office/drawing/2014/main" id="{E51973A0-423F-4409-9B7B-F2A048E8F2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37708" y="2806700"/>
            <a:ext cx="3850934" cy="4351338"/>
          </a:xfrm>
        </p:spPr>
      </p:pic>
      <p:sp>
        <p:nvSpPr>
          <p:cNvPr id="6" name="TextBox 5">
            <a:extLst>
              <a:ext uri="{FF2B5EF4-FFF2-40B4-BE49-F238E27FC236}">
                <a16:creationId xmlns:a16="http://schemas.microsoft.com/office/drawing/2014/main" id="{9F1C35AC-EFBD-44ED-9D32-F94967446DCC}"/>
              </a:ext>
            </a:extLst>
          </p:cNvPr>
          <p:cNvSpPr txBox="1"/>
          <p:nvPr/>
        </p:nvSpPr>
        <p:spPr>
          <a:xfrm>
            <a:off x="1285875" y="1371601"/>
            <a:ext cx="95202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If a child is experiencing depression, evidence for a </a:t>
            </a:r>
            <a:r>
              <a:rPr kumimoji="0" lang="en-US" sz="2400" b="0" i="0" u="none" strike="noStrike" kern="1200" cap="none" spc="0" normalizeH="0" baseline="0" noProof="0">
                <a:ln>
                  <a:noFill/>
                </a:ln>
                <a:solidFill>
                  <a:srgbClr val="EB191C"/>
                </a:solidFill>
                <a:effectLst/>
                <a:uLnTx/>
                <a:uFillTx/>
                <a:latin typeface="Calibri" panose="020F0502020204030204"/>
                <a:ea typeface="+mn-ea"/>
                <a:cs typeface="+mn-cs"/>
              </a:rPr>
              <a:t>SEVERE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level of functional impairment is persistent sadness with </a:t>
            </a:r>
            <a:r>
              <a:rPr kumimoji="0" lang="en-US" sz="2400" b="0" i="0" u="sng" strike="noStrike" kern="1200" cap="none" spc="0" normalizeH="0" baseline="0" noProof="0">
                <a:ln>
                  <a:noFill/>
                </a:ln>
                <a:solidFill>
                  <a:prstClr val="black"/>
                </a:solidFill>
                <a:effectLst/>
                <a:uLnTx/>
                <a:uFillTx/>
                <a:latin typeface="Calibri" panose="020F0502020204030204"/>
                <a:ea typeface="+mn-ea"/>
                <a:cs typeface="+mn-cs"/>
              </a:rPr>
              <a:t>incapacitation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in one of these critical areas:</a:t>
            </a:r>
          </a:p>
        </p:txBody>
      </p:sp>
      <p:sp>
        <p:nvSpPr>
          <p:cNvPr id="7" name="TextBox 6">
            <a:extLst>
              <a:ext uri="{FF2B5EF4-FFF2-40B4-BE49-F238E27FC236}">
                <a16:creationId xmlns:a16="http://schemas.microsoft.com/office/drawing/2014/main" id="{0E749B2E-EF41-466D-BEEF-C397A91B2EF6}"/>
              </a:ext>
            </a:extLst>
          </p:cNvPr>
          <p:cNvSpPr txBox="1"/>
          <p:nvPr/>
        </p:nvSpPr>
        <p:spPr>
          <a:xfrm>
            <a:off x="1889295" y="2733855"/>
            <a:ext cx="6348413"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Will to live</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Interest in others</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Engagement</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Eating</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Ability to respond to comfort</a:t>
            </a:r>
          </a:p>
        </p:txBody>
      </p:sp>
    </p:spTree>
    <p:extLst>
      <p:ext uri="{BB962C8B-B14F-4D97-AF65-F5344CB8AC3E}">
        <p14:creationId xmlns:p14="http://schemas.microsoft.com/office/powerpoint/2010/main" val="3042633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B007-305B-4BD3-A0A8-E0823E2AE647}"/>
              </a:ext>
            </a:extLst>
          </p:cNvPr>
          <p:cNvSpPr>
            <a:spLocks noGrp="1"/>
          </p:cNvSpPr>
          <p:nvPr>
            <p:ph type="title"/>
          </p:nvPr>
        </p:nvSpPr>
        <p:spPr/>
        <p:txBody>
          <a:bodyPr/>
          <a:lstStyle/>
          <a:p>
            <a:r>
              <a:rPr lang="en-US" b="1">
                <a:solidFill>
                  <a:schemeClr val="bg1"/>
                </a:solidFill>
              </a:rPr>
              <a:t>Preamble to Rating Depression</a:t>
            </a:r>
          </a:p>
        </p:txBody>
      </p:sp>
      <p:pic>
        <p:nvPicPr>
          <p:cNvPr id="5" name="Content Placeholder 4">
            <a:extLst>
              <a:ext uri="{FF2B5EF4-FFF2-40B4-BE49-F238E27FC236}">
                <a16:creationId xmlns:a16="http://schemas.microsoft.com/office/drawing/2014/main" id="{E51973A0-423F-4409-9B7B-F2A048E8F2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37708" y="2806700"/>
            <a:ext cx="3850934" cy="4351338"/>
          </a:xfrm>
        </p:spPr>
      </p:pic>
      <p:sp>
        <p:nvSpPr>
          <p:cNvPr id="6" name="TextBox 5">
            <a:extLst>
              <a:ext uri="{FF2B5EF4-FFF2-40B4-BE49-F238E27FC236}">
                <a16:creationId xmlns:a16="http://schemas.microsoft.com/office/drawing/2014/main" id="{9F1C35AC-EFBD-44ED-9D32-F94967446DCC}"/>
              </a:ext>
            </a:extLst>
          </p:cNvPr>
          <p:cNvSpPr txBox="1"/>
          <p:nvPr/>
        </p:nvSpPr>
        <p:spPr>
          <a:xfrm>
            <a:off x="1285874" y="1371601"/>
            <a:ext cx="1013936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If a child is experiencing depression, evidence for a </a:t>
            </a:r>
            <a:r>
              <a:rPr kumimoji="0" lang="en-US" sz="2400" b="0" i="0" u="none" strike="noStrike" kern="1200" cap="none" spc="0" normalizeH="0" baseline="0" noProof="0">
                <a:ln>
                  <a:noFill/>
                </a:ln>
                <a:solidFill>
                  <a:srgbClr val="F96B0B"/>
                </a:solidFill>
                <a:effectLst/>
                <a:uLnTx/>
                <a:uFillTx/>
                <a:latin typeface="Calibri" panose="020F0502020204030204"/>
                <a:ea typeface="+mn-ea"/>
                <a:cs typeface="+mn-cs"/>
              </a:rPr>
              <a:t>MODERATE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level of functional impairment is persistent feeling of worthlessness, or persistent expression of sadness, melancholy, or irritability with a </a:t>
            </a:r>
            <a:r>
              <a:rPr kumimoji="0" lang="en-US" sz="2400" b="0" i="0" u="sng" strike="noStrike" kern="1200" cap="none" spc="0" normalizeH="0" baseline="0" noProof="0">
                <a:ln>
                  <a:noFill/>
                </a:ln>
                <a:solidFill>
                  <a:prstClr val="black"/>
                </a:solidFill>
                <a:effectLst/>
                <a:uLnTx/>
                <a:uFillTx/>
                <a:latin typeface="Calibri" panose="020F0502020204030204"/>
                <a:ea typeface="+mn-ea"/>
                <a:cs typeface="+mn-cs"/>
              </a:rPr>
              <a:t>disruption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from personal baseline in specific areas:</a:t>
            </a:r>
          </a:p>
        </p:txBody>
      </p:sp>
      <p:sp>
        <p:nvSpPr>
          <p:cNvPr id="7" name="TextBox 6">
            <a:extLst>
              <a:ext uri="{FF2B5EF4-FFF2-40B4-BE49-F238E27FC236}">
                <a16:creationId xmlns:a16="http://schemas.microsoft.com/office/drawing/2014/main" id="{0E749B2E-EF41-466D-BEEF-C397A91B2EF6}"/>
              </a:ext>
            </a:extLst>
          </p:cNvPr>
          <p:cNvSpPr txBox="1"/>
          <p:nvPr/>
        </p:nvSpPr>
        <p:spPr>
          <a:xfrm>
            <a:off x="1765923" y="2905305"/>
            <a:ext cx="6968502" cy="37240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Sleep</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 (quantity/pattern) trouble falling asleep or staying asleep, early awakening, sleeping too much</a:t>
            </a:r>
          </a:p>
          <a:p>
            <a:pPr marL="342900" marR="0" lvl="0" indent="-342900"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Eating</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 decreased appetite, significant weight loss or gain </a:t>
            </a:r>
          </a:p>
          <a:p>
            <a:pPr marL="342900" marR="0" lvl="0" indent="-342900"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Energy</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level</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 primarily fatigue, no energy</a:t>
            </a:r>
          </a:p>
          <a:p>
            <a:pPr marL="342900" marR="0" lvl="0" indent="-342900"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Concentration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less ability to focus or sustain attention</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rPr>
              <a:t>Anhedonia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diminished interest or pleasure in normal activities</a:t>
            </a:r>
          </a:p>
        </p:txBody>
      </p:sp>
    </p:spTree>
    <p:extLst>
      <p:ext uri="{BB962C8B-B14F-4D97-AF65-F5344CB8AC3E}">
        <p14:creationId xmlns:p14="http://schemas.microsoft.com/office/powerpoint/2010/main" val="3130528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4D4D-AA65-4372-94B9-72F6A797B03A}"/>
              </a:ext>
            </a:extLst>
          </p:cNvPr>
          <p:cNvSpPr>
            <a:spLocks noGrp="1"/>
          </p:cNvSpPr>
          <p:nvPr>
            <p:ph type="title"/>
          </p:nvPr>
        </p:nvSpPr>
        <p:spPr/>
        <p:txBody>
          <a:bodyPr/>
          <a:lstStyle/>
          <a:p>
            <a:r>
              <a:rPr lang="en-US">
                <a:solidFill>
                  <a:srgbClr val="149FBE"/>
                </a:solidFill>
                <a:latin typeface="Franklin Gothic Heavy" panose="020B0903020102020204" pitchFamily="34" charset="0"/>
              </a:rPr>
              <a:t>PECFAS Subscale Refresher</a:t>
            </a:r>
          </a:p>
        </p:txBody>
      </p:sp>
      <p:graphicFrame>
        <p:nvGraphicFramePr>
          <p:cNvPr id="14" name="Content Placeholder 13">
            <a:extLst>
              <a:ext uri="{FF2B5EF4-FFF2-40B4-BE49-F238E27FC236}">
                <a16:creationId xmlns:a16="http://schemas.microsoft.com/office/drawing/2014/main" id="{17E0E48E-826A-470D-83C7-2A7BC8405A1F}"/>
              </a:ext>
            </a:extLst>
          </p:cNvPr>
          <p:cNvGraphicFramePr>
            <a:graphicFrameLocks noGrp="1"/>
          </p:cNvGraphicFramePr>
          <p:nvPr>
            <p:ph idx="1"/>
            <p:extLst>
              <p:ext uri="{D42A27DB-BD31-4B8C-83A1-F6EECF244321}">
                <p14:modId xmlns:p14="http://schemas.microsoft.com/office/powerpoint/2010/main" val="1292630764"/>
              </p:ext>
            </p:extLst>
          </p:nvPr>
        </p:nvGraphicFramePr>
        <p:xfrm>
          <a:off x="838200" y="1825625"/>
          <a:ext cx="10515600" cy="43129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404921237"/>
                    </a:ext>
                  </a:extLst>
                </a:gridCol>
                <a:gridCol w="5257800">
                  <a:extLst>
                    <a:ext uri="{9D8B030D-6E8A-4147-A177-3AD203B41FA5}">
                      <a16:colId xmlns:a16="http://schemas.microsoft.com/office/drawing/2014/main" val="2815239272"/>
                    </a:ext>
                  </a:extLst>
                </a:gridCol>
              </a:tblGrid>
              <a:tr h="370840">
                <a:tc>
                  <a:txBody>
                    <a:bodyPr/>
                    <a:lstStyle/>
                    <a:p>
                      <a:r>
                        <a:rPr lang="en-US"/>
                        <a:t>Subscale</a:t>
                      </a:r>
                    </a:p>
                  </a:txBody>
                  <a:tcPr/>
                </a:tc>
                <a:tc>
                  <a:txBody>
                    <a:bodyPr/>
                    <a:lstStyle/>
                    <a:p>
                      <a:r>
                        <a:rPr lang="en-US"/>
                        <a:t>Measures: </a:t>
                      </a:r>
                    </a:p>
                  </a:txBody>
                  <a:tcPr/>
                </a:tc>
                <a:extLst>
                  <a:ext uri="{0D108BD9-81ED-4DB2-BD59-A6C34878D82A}">
                    <a16:rowId xmlns:a16="http://schemas.microsoft.com/office/drawing/2014/main" val="3059178548"/>
                  </a:ext>
                </a:extLst>
              </a:tr>
              <a:tr h="370840">
                <a:tc>
                  <a:txBody>
                    <a:bodyPr/>
                    <a:lstStyle/>
                    <a:p>
                      <a:r>
                        <a:rPr lang="en-US"/>
                        <a:t>School/Daycare /Childcare </a:t>
                      </a:r>
                    </a:p>
                    <a:p>
                      <a:endParaRPr lang="en-US"/>
                    </a:p>
                  </a:txBody>
                  <a:tcPr/>
                </a:tc>
                <a:tc>
                  <a:txBody>
                    <a:bodyPr/>
                    <a:lstStyle/>
                    <a:p>
                      <a:r>
                        <a:rPr lang="en-US"/>
                        <a:t>Functionality in group education, daycare or childcare setting</a:t>
                      </a:r>
                    </a:p>
                  </a:txBody>
                  <a:tcPr/>
                </a:tc>
                <a:extLst>
                  <a:ext uri="{0D108BD9-81ED-4DB2-BD59-A6C34878D82A}">
                    <a16:rowId xmlns:a16="http://schemas.microsoft.com/office/drawing/2014/main" val="188383692"/>
                  </a:ext>
                </a:extLst>
              </a:tr>
              <a:tr h="370840">
                <a:tc>
                  <a:txBody>
                    <a:bodyPr/>
                    <a:lstStyle/>
                    <a:p>
                      <a:r>
                        <a:rPr lang="en-US"/>
                        <a:t>Home </a:t>
                      </a:r>
                    </a:p>
                  </a:txBody>
                  <a:tcPr/>
                </a:tc>
                <a:tc>
                  <a:txBody>
                    <a:bodyPr/>
                    <a:lstStyle/>
                    <a:p>
                      <a:r>
                        <a:rPr lang="en-US"/>
                        <a:t>Observation of reasonable rules and performance of age-appropriate tasks </a:t>
                      </a:r>
                    </a:p>
                  </a:txBody>
                  <a:tcPr/>
                </a:tc>
                <a:extLst>
                  <a:ext uri="{0D108BD9-81ED-4DB2-BD59-A6C34878D82A}">
                    <a16:rowId xmlns:a16="http://schemas.microsoft.com/office/drawing/2014/main" val="1430928624"/>
                  </a:ext>
                </a:extLst>
              </a:tr>
              <a:tr h="361315">
                <a:tc>
                  <a:txBody>
                    <a:bodyPr/>
                    <a:lstStyle/>
                    <a:p>
                      <a:r>
                        <a:rPr lang="en-US"/>
                        <a:t>Community </a:t>
                      </a:r>
                    </a:p>
                    <a:p>
                      <a:endParaRPr lang="en-US"/>
                    </a:p>
                  </a:txBody>
                  <a:tcPr/>
                </a:tc>
                <a:tc>
                  <a:txBody>
                    <a:bodyPr/>
                    <a:lstStyle/>
                    <a:p>
                      <a:r>
                        <a:rPr lang="en-US"/>
                        <a:t>Whether or not the rights of others and their property are respected/acts lawfully </a:t>
                      </a:r>
                    </a:p>
                  </a:txBody>
                  <a:tcPr/>
                </a:tc>
                <a:extLst>
                  <a:ext uri="{0D108BD9-81ED-4DB2-BD59-A6C34878D82A}">
                    <a16:rowId xmlns:a16="http://schemas.microsoft.com/office/drawing/2014/main" val="374896656"/>
                  </a:ext>
                </a:extLst>
              </a:tr>
              <a:tr h="370840">
                <a:tc>
                  <a:txBody>
                    <a:bodyPr/>
                    <a:lstStyle/>
                    <a:p>
                      <a:r>
                        <a:rPr lang="en-US"/>
                        <a:t>Behavior Toward Others</a:t>
                      </a:r>
                    </a:p>
                  </a:txBody>
                  <a:tcPr/>
                </a:tc>
                <a:tc>
                  <a:txBody>
                    <a:bodyPr/>
                    <a:lstStyle/>
                    <a:p>
                      <a:r>
                        <a:rPr lang="en-US"/>
                        <a:t>Appropriateness of Child’s daily behavior </a:t>
                      </a:r>
                    </a:p>
                  </a:txBody>
                  <a:tcPr/>
                </a:tc>
                <a:extLst>
                  <a:ext uri="{0D108BD9-81ED-4DB2-BD59-A6C34878D82A}">
                    <a16:rowId xmlns:a16="http://schemas.microsoft.com/office/drawing/2014/main" val="3208959099"/>
                  </a:ext>
                </a:extLst>
              </a:tr>
              <a:tr h="370840">
                <a:tc>
                  <a:txBody>
                    <a:bodyPr/>
                    <a:lstStyle/>
                    <a:p>
                      <a:r>
                        <a:rPr lang="en-US"/>
                        <a:t>Moods/Emotions </a:t>
                      </a:r>
                    </a:p>
                  </a:txBody>
                  <a:tcPr/>
                </a:tc>
                <a:tc>
                  <a:txBody>
                    <a:bodyPr/>
                    <a:lstStyle/>
                    <a:p>
                      <a:r>
                        <a:rPr lang="en-US"/>
                        <a:t>Modulation of the child’s emotional life </a:t>
                      </a:r>
                    </a:p>
                  </a:txBody>
                  <a:tcPr/>
                </a:tc>
                <a:extLst>
                  <a:ext uri="{0D108BD9-81ED-4DB2-BD59-A6C34878D82A}">
                    <a16:rowId xmlns:a16="http://schemas.microsoft.com/office/drawing/2014/main" val="1491982679"/>
                  </a:ext>
                </a:extLst>
              </a:tr>
              <a:tr h="370840">
                <a:tc>
                  <a:txBody>
                    <a:bodyPr/>
                    <a:lstStyle/>
                    <a:p>
                      <a:r>
                        <a:rPr lang="en-US"/>
                        <a:t>Self-Harmful Behavior</a:t>
                      </a:r>
                    </a:p>
                  </a:txBody>
                  <a:tcPr/>
                </a:tc>
                <a:tc>
                  <a:txBody>
                    <a:bodyPr/>
                    <a:lstStyle/>
                    <a:p>
                      <a:r>
                        <a:rPr lang="en-US"/>
                        <a:t>Extent to which the child can cope without self-harmful behavior or verbalizations </a:t>
                      </a:r>
                    </a:p>
                  </a:txBody>
                  <a:tcPr/>
                </a:tc>
                <a:extLst>
                  <a:ext uri="{0D108BD9-81ED-4DB2-BD59-A6C34878D82A}">
                    <a16:rowId xmlns:a16="http://schemas.microsoft.com/office/drawing/2014/main" val="1728379415"/>
                  </a:ext>
                </a:extLst>
              </a:tr>
              <a:tr h="370840">
                <a:tc>
                  <a:txBody>
                    <a:bodyPr/>
                    <a:lstStyle/>
                    <a:p>
                      <a:r>
                        <a:rPr lang="en-US"/>
                        <a:t>Thinking </a:t>
                      </a:r>
                    </a:p>
                    <a:p>
                      <a:endParaRPr lang="en-US"/>
                    </a:p>
                  </a:txBody>
                  <a:tcPr/>
                </a:tc>
                <a:tc>
                  <a:txBody>
                    <a:bodyPr/>
                    <a:lstStyle/>
                    <a:p>
                      <a:r>
                        <a:rPr lang="en-US"/>
                        <a:t>Ability of child to use rational thought processes and communicate with others</a:t>
                      </a:r>
                    </a:p>
                  </a:txBody>
                  <a:tcPr/>
                </a:tc>
                <a:extLst>
                  <a:ext uri="{0D108BD9-81ED-4DB2-BD59-A6C34878D82A}">
                    <a16:rowId xmlns:a16="http://schemas.microsoft.com/office/drawing/2014/main" val="1105769532"/>
                  </a:ext>
                </a:extLst>
              </a:tr>
            </a:tbl>
          </a:graphicData>
        </a:graphic>
      </p:graphicFrame>
    </p:spTree>
    <p:extLst>
      <p:ext uri="{BB962C8B-B14F-4D97-AF65-F5344CB8AC3E}">
        <p14:creationId xmlns:p14="http://schemas.microsoft.com/office/powerpoint/2010/main" val="3698148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Depression</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128085"/>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spcAft>
                          <a:spcPts val="1200"/>
                        </a:spcAft>
                        <a:buFont typeface="+mj-lt"/>
                        <a:buNone/>
                      </a:pPr>
                      <a:r>
                        <a:rPr lang="en-US">
                          <a:solidFill>
                            <a:srgbClr val="92D050"/>
                          </a:solidFill>
                        </a:rPr>
                        <a:t>117  </a:t>
                      </a:r>
                      <a:r>
                        <a:rPr lang="en-US">
                          <a:solidFill>
                            <a:schemeClr val="bg1"/>
                          </a:solidFill>
                        </a:rPr>
                        <a:t>Depression with failure to do school/daycare activities (e.g. play)</a:t>
                      </a:r>
                    </a:p>
                    <a:p>
                      <a:pPr marL="91440" indent="0" algn="ctr">
                        <a:spcAft>
                          <a:spcPts val="1200"/>
                        </a:spcAft>
                        <a:buFont typeface="+mj-lt"/>
                        <a:buNone/>
                      </a:pPr>
                      <a:r>
                        <a:rPr lang="en-US">
                          <a:solidFill>
                            <a:srgbClr val="92D050"/>
                          </a:solidFill>
                        </a:rPr>
                        <a:t>117 </a:t>
                      </a:r>
                      <a:r>
                        <a:rPr lang="en-US">
                          <a:solidFill>
                            <a:schemeClr val="bg1"/>
                          </a:solidFill>
                        </a:rPr>
                        <a:t>Depression with refusal to eat/disinterest in eating </a:t>
                      </a:r>
                    </a:p>
                    <a:p>
                      <a:pPr marL="91440" indent="0" algn="ctr">
                        <a:spcAft>
                          <a:spcPts val="1200"/>
                        </a:spcAft>
                        <a:buFont typeface="+mj-lt"/>
                        <a:buNone/>
                      </a:pPr>
                      <a:r>
                        <a:rPr lang="en-US">
                          <a:solidFill>
                            <a:srgbClr val="92D050"/>
                          </a:solidFill>
                        </a:rPr>
                        <a:t>117 </a:t>
                      </a:r>
                      <a:r>
                        <a:rPr lang="en-US">
                          <a:solidFill>
                            <a:schemeClr val="bg1"/>
                          </a:solidFill>
                        </a:rPr>
                        <a:t>Depression with marked disinterest in other children </a:t>
                      </a:r>
                    </a:p>
                    <a:p>
                      <a:pPr marL="91440" indent="0" algn="ctr">
                        <a:spcAft>
                          <a:spcPts val="1200"/>
                        </a:spcAft>
                        <a:buFont typeface="+mj-lt"/>
                        <a:buNone/>
                      </a:pPr>
                      <a:r>
                        <a:rPr lang="en-US">
                          <a:solidFill>
                            <a:srgbClr val="92D050"/>
                          </a:solidFill>
                        </a:rPr>
                        <a:t>118 </a:t>
                      </a:r>
                      <a:r>
                        <a:rPr lang="en-US">
                          <a:solidFill>
                            <a:schemeClr val="bg1"/>
                          </a:solidFill>
                        </a:rPr>
                        <a:t>Depression with suicidal intent (regardless of lethality) </a:t>
                      </a:r>
                    </a:p>
                    <a:p>
                      <a:pPr marL="91440" indent="0" algn="ctr">
                        <a:spcAft>
                          <a:spcPts val="1200"/>
                        </a:spcAft>
                        <a:buFont typeface="+mj-lt"/>
                        <a:buNone/>
                      </a:pPr>
                      <a:r>
                        <a:rPr lang="en-US">
                          <a:solidFill>
                            <a:srgbClr val="92D050"/>
                          </a:solidFill>
                        </a:rPr>
                        <a:t>119 </a:t>
                      </a:r>
                      <a:r>
                        <a:rPr lang="en-US">
                          <a:solidFill>
                            <a:schemeClr val="bg1"/>
                          </a:solidFill>
                        </a:rPr>
                        <a:t>Looks unhappy or sad most of the time; nothing seems to please or comfort the child</a:t>
                      </a:r>
                    </a:p>
                  </a:txBody>
                  <a:tcPr>
                    <a:lnL w="12700" cmpd="sng">
                      <a:noFill/>
                    </a:lnL>
                  </a:tcPr>
                </a:tc>
                <a:tc>
                  <a:txBody>
                    <a:bodyPr/>
                    <a:lstStyle/>
                    <a:p>
                      <a:pPr marL="91440" algn="ctr"/>
                      <a:r>
                        <a:rPr lang="en-US">
                          <a:solidFill>
                            <a:srgbClr val="92D050"/>
                          </a:solidFill>
                        </a:rPr>
                        <a:t>126 </a:t>
                      </a:r>
                      <a:r>
                        <a:rPr lang="en-US"/>
                        <a:t> </a:t>
                      </a:r>
                      <a:r>
                        <a:rPr lang="en-US">
                          <a:solidFill>
                            <a:schemeClr val="bg1"/>
                          </a:solidFill>
                        </a:rPr>
                        <a:t>Sadness is persistent with one or more symptoms of significant disruption</a:t>
                      </a:r>
                    </a:p>
                    <a:p>
                      <a:pPr marL="91440" algn="ctr"/>
                      <a:endParaRPr lang="en-US">
                        <a:solidFill>
                          <a:schemeClr val="bg1"/>
                        </a:solidFill>
                      </a:endParaRPr>
                    </a:p>
                    <a:p>
                      <a:pPr marL="91440" marR="0" lvl="0" indent="0" algn="ctr" defTabSz="914241" rtl="0" eaLnBrk="1" fontAlgn="auto" latinLnBrk="0" hangingPunct="1">
                        <a:lnSpc>
                          <a:spcPct val="100000"/>
                        </a:lnSpc>
                        <a:spcBef>
                          <a:spcPts val="0"/>
                        </a:spcBef>
                        <a:spcAft>
                          <a:spcPts val="0"/>
                        </a:spcAft>
                        <a:buClrTx/>
                        <a:buSzTx/>
                        <a:buFontTx/>
                        <a:buNone/>
                        <a:tabLst/>
                        <a:defRPr/>
                      </a:pPr>
                      <a:r>
                        <a:rPr lang="en-US">
                          <a:solidFill>
                            <a:srgbClr val="92D050"/>
                          </a:solidFill>
                        </a:rPr>
                        <a:t>126 </a:t>
                      </a:r>
                      <a:r>
                        <a:rPr lang="en-US"/>
                        <a:t> </a:t>
                      </a:r>
                      <a:r>
                        <a:rPr lang="en-US">
                          <a:solidFill>
                            <a:schemeClr val="bg1"/>
                          </a:solidFill>
                        </a:rPr>
                        <a:t>Irritability or anhedonia  is persistent with </a:t>
                      </a:r>
                      <a:r>
                        <a:rPr lang="en-US" u="sng">
                          <a:solidFill>
                            <a:schemeClr val="bg1"/>
                          </a:solidFill>
                        </a:rPr>
                        <a:t>two</a:t>
                      </a:r>
                      <a:r>
                        <a:rPr lang="en-US">
                          <a:solidFill>
                            <a:schemeClr val="bg1"/>
                          </a:solidFill>
                        </a:rPr>
                        <a:t> or more symptoms of significant disruption</a:t>
                      </a:r>
                    </a:p>
                    <a:p>
                      <a:pPr marL="91440" algn="ctr"/>
                      <a:endParaRPr lang="en-US">
                        <a:solidFill>
                          <a:schemeClr val="bg1"/>
                        </a:solidFill>
                      </a:endParaRPr>
                    </a:p>
                    <a:p>
                      <a:pPr marL="91440" algn="ctr"/>
                      <a:r>
                        <a:rPr lang="en-US">
                          <a:solidFill>
                            <a:srgbClr val="92D050"/>
                          </a:solidFill>
                        </a:rPr>
                        <a:t>127</a:t>
                      </a:r>
                      <a:r>
                        <a:rPr lang="en-US">
                          <a:solidFill>
                            <a:schemeClr val="bg1"/>
                          </a:solidFill>
                        </a:rPr>
                        <a:t>  Persistent self-criticism, feelings of worthlessness</a:t>
                      </a:r>
                    </a:p>
                    <a:p>
                      <a:pPr marL="91440" algn="ctr"/>
                      <a:endParaRPr lang="en-US"/>
                    </a:p>
                  </a:txBody>
                  <a:tcPr/>
                </a:tc>
                <a:tc>
                  <a:txBody>
                    <a:bodyPr/>
                    <a:lstStyle/>
                    <a:p>
                      <a:pPr marL="91440" algn="ctr"/>
                      <a:r>
                        <a:rPr lang="en-US">
                          <a:solidFill>
                            <a:srgbClr val="92D050"/>
                          </a:solidFill>
                        </a:rPr>
                        <a:t>131</a:t>
                      </a:r>
                      <a:r>
                        <a:rPr lang="en-US">
                          <a:solidFill>
                            <a:schemeClr val="bg1"/>
                          </a:solidFill>
                        </a:rPr>
                        <a:t> Often sad, with related symptoms.  EX: nightmares, stomachaches</a:t>
                      </a:r>
                    </a:p>
                    <a:p>
                      <a:pPr marL="91440" algn="ctr"/>
                      <a:endParaRPr lang="en-US">
                        <a:solidFill>
                          <a:schemeClr val="bg1"/>
                        </a:solidFill>
                      </a:endParaRPr>
                    </a:p>
                    <a:p>
                      <a:pPr marL="91440" algn="ctr"/>
                      <a:r>
                        <a:rPr lang="en-US">
                          <a:solidFill>
                            <a:srgbClr val="92D050"/>
                          </a:solidFill>
                        </a:rPr>
                        <a:t>132</a:t>
                      </a:r>
                      <a:r>
                        <a:rPr lang="en-US">
                          <a:solidFill>
                            <a:schemeClr val="bg1"/>
                          </a:solidFill>
                        </a:rPr>
                        <a:t> Disproportionate irritability </a:t>
                      </a:r>
                    </a:p>
                    <a:p>
                      <a:pPr marL="91440" algn="ctr"/>
                      <a:endParaRPr lang="en-US">
                        <a:solidFill>
                          <a:schemeClr val="bg1"/>
                        </a:solidFill>
                      </a:endParaRPr>
                    </a:p>
                    <a:p>
                      <a:pPr marL="91440" algn="ctr"/>
                      <a:r>
                        <a:rPr lang="en-US">
                          <a:solidFill>
                            <a:srgbClr val="92D050"/>
                          </a:solidFill>
                        </a:rPr>
                        <a:t>134</a:t>
                      </a:r>
                      <a:r>
                        <a:rPr lang="en-US">
                          <a:solidFill>
                            <a:schemeClr val="bg1"/>
                          </a:solidFill>
                        </a:rPr>
                        <a:t> Sad, withdrawn or hurt if criticized</a:t>
                      </a:r>
                    </a:p>
                    <a:p>
                      <a:pPr marL="91440" algn="ctr"/>
                      <a:endParaRPr lang="en-US">
                        <a:solidFill>
                          <a:schemeClr val="bg1"/>
                        </a:solidFill>
                      </a:endParaRPr>
                    </a:p>
                    <a:p>
                      <a:pPr marL="91440" algn="ctr"/>
                      <a:r>
                        <a:rPr lang="en-US">
                          <a:solidFill>
                            <a:srgbClr val="92D050"/>
                          </a:solidFill>
                        </a:rPr>
                        <a:t>135</a:t>
                      </a:r>
                      <a:r>
                        <a:rPr lang="en-US">
                          <a:solidFill>
                            <a:schemeClr val="bg1"/>
                          </a:solidFill>
                        </a:rPr>
                        <a:t> Sad, depressed or </a:t>
                      </a:r>
                      <a:r>
                        <a:rPr lang="en-US" err="1">
                          <a:solidFill>
                            <a:schemeClr val="bg1"/>
                          </a:solidFill>
                        </a:rPr>
                        <a:t>anhedonic</a:t>
                      </a:r>
                      <a:r>
                        <a:rPr lang="en-US">
                          <a:solidFill>
                            <a:schemeClr val="bg1"/>
                          </a:solidFill>
                        </a:rPr>
                        <a:t> in at least one setting for up to a few days at a time</a:t>
                      </a:r>
                    </a:p>
                    <a:p>
                      <a:pPr marL="91440" algn="ctr"/>
                      <a:endParaRPr lang="en-US">
                        <a:solidFill>
                          <a:schemeClr val="bg1"/>
                        </a:solidFill>
                      </a:endParaRPr>
                    </a:p>
                    <a:p>
                      <a:pPr marL="91440" algn="ctr"/>
                      <a:r>
                        <a:rPr lang="en-US">
                          <a:solidFill>
                            <a:srgbClr val="92D050"/>
                          </a:solidFill>
                        </a:rPr>
                        <a:t>136</a:t>
                      </a:r>
                      <a:r>
                        <a:rPr lang="en-US">
                          <a:solidFill>
                            <a:schemeClr val="bg1"/>
                          </a:solidFill>
                        </a:rPr>
                        <a:t> Never plays energetically or expresses joy or delight</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0" name="Picture 9">
            <a:extLst>
              <a:ext uri="{FF2B5EF4-FFF2-40B4-BE49-F238E27FC236}">
                <a16:creationId xmlns:a16="http://schemas.microsoft.com/office/drawing/2014/main" id="{18DF6B68-A881-4341-9309-657BB5730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324" y="5091937"/>
            <a:ext cx="2883300" cy="1902978"/>
          </a:xfrm>
          <a:prstGeom prst="rect">
            <a:avLst/>
          </a:prstGeom>
        </p:spPr>
      </p:pic>
    </p:spTree>
    <p:extLst>
      <p:ext uri="{BB962C8B-B14F-4D97-AF65-F5344CB8AC3E}">
        <p14:creationId xmlns:p14="http://schemas.microsoft.com/office/powerpoint/2010/main" val="1571973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Anxiety</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448125"/>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115  </a:t>
                      </a:r>
                      <a:r>
                        <a:rPr lang="en-US">
                          <a:solidFill>
                            <a:schemeClr val="bg1"/>
                          </a:solidFill>
                        </a:rPr>
                        <a:t>Marked distress when separated from caregiver and cannot be consoled</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116</a:t>
                      </a:r>
                      <a:r>
                        <a:rPr lang="en-US">
                          <a:solidFill>
                            <a:schemeClr val="bg1"/>
                          </a:solidFill>
                        </a:rPr>
                        <a:t> Fear, anxieties, or desire to be with caregiver lead to poor attendance at school or daycare (absent ≥1 day/week on average)</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119</a:t>
                      </a:r>
                      <a:r>
                        <a:rPr lang="en-US">
                          <a:solidFill>
                            <a:schemeClr val="bg1"/>
                          </a:solidFill>
                        </a:rPr>
                        <a:t> Looks very anxious most of the time; nothing seems to please or comfort the child</a:t>
                      </a:r>
                    </a:p>
                  </a:txBody>
                  <a:tcPr>
                    <a:lnL w="12700" cmpd="sng">
                      <a:noFill/>
                    </a:lnL>
                  </a:tcPr>
                </a:tc>
                <a:tc>
                  <a:txBody>
                    <a:bodyPr/>
                    <a:lstStyle/>
                    <a:p>
                      <a:pPr marL="91440" algn="ctr"/>
                      <a:r>
                        <a:rPr lang="en-US">
                          <a:solidFill>
                            <a:srgbClr val="92D050"/>
                          </a:solidFill>
                        </a:rPr>
                        <a:t>123 </a:t>
                      </a:r>
                      <a:r>
                        <a:rPr lang="en-US"/>
                        <a:t> </a:t>
                      </a:r>
                      <a:r>
                        <a:rPr lang="en-US">
                          <a:solidFill>
                            <a:schemeClr val="bg1"/>
                          </a:solidFill>
                        </a:rPr>
                        <a:t>Overreacts to being away from caregiver but can be eventually consoled</a:t>
                      </a:r>
                    </a:p>
                    <a:p>
                      <a:pPr marL="91440" algn="ctr"/>
                      <a:endParaRPr lang="en-US">
                        <a:solidFill>
                          <a:schemeClr val="bg1"/>
                        </a:solidFill>
                      </a:endParaRPr>
                    </a:p>
                    <a:p>
                      <a:pPr marL="91440" algn="ctr"/>
                      <a:r>
                        <a:rPr lang="en-US">
                          <a:solidFill>
                            <a:srgbClr val="92D050"/>
                          </a:solidFill>
                        </a:rPr>
                        <a:t>124</a:t>
                      </a:r>
                      <a:r>
                        <a:rPr lang="en-US">
                          <a:solidFill>
                            <a:schemeClr val="bg1"/>
                          </a:solidFill>
                        </a:rPr>
                        <a:t> Extremely tense or fearful (e.g., overacts to noises)</a:t>
                      </a:r>
                    </a:p>
                    <a:p>
                      <a:pPr marL="91440" algn="ctr"/>
                      <a:endParaRPr lang="en-US">
                        <a:solidFill>
                          <a:schemeClr val="bg1"/>
                        </a:solidFill>
                      </a:endParaRPr>
                    </a:p>
                    <a:p>
                      <a:pPr marL="91440" algn="ctr"/>
                      <a:r>
                        <a:rPr lang="en-US">
                          <a:solidFill>
                            <a:srgbClr val="92D050"/>
                          </a:solidFill>
                        </a:rPr>
                        <a:t>125</a:t>
                      </a:r>
                      <a:r>
                        <a:rPr lang="en-US">
                          <a:solidFill>
                            <a:schemeClr val="bg1"/>
                          </a:solidFill>
                        </a:rPr>
                        <a:t> Worry is persistent with one or more symptoms of significant disruption</a:t>
                      </a:r>
                    </a:p>
                  </a:txBody>
                  <a:tcPr/>
                </a:tc>
                <a:tc>
                  <a:txBody>
                    <a:bodyPr/>
                    <a:lstStyle/>
                    <a:p>
                      <a:pPr marL="91440" algn="ctr">
                        <a:spcAft>
                          <a:spcPts val="800"/>
                        </a:spcAft>
                      </a:pPr>
                      <a:r>
                        <a:rPr lang="en-US">
                          <a:solidFill>
                            <a:srgbClr val="92D050"/>
                          </a:solidFill>
                        </a:rPr>
                        <a:t>131</a:t>
                      </a:r>
                      <a:r>
                        <a:rPr lang="en-US">
                          <a:solidFill>
                            <a:schemeClr val="bg1"/>
                          </a:solidFill>
                        </a:rPr>
                        <a:t> Tends to be anxious, fearful, with related symptom.  EX: nightmare, stomachaches</a:t>
                      </a:r>
                    </a:p>
                    <a:p>
                      <a:pPr marL="91440" algn="ctr">
                        <a:spcAft>
                          <a:spcPts val="800"/>
                        </a:spcAft>
                      </a:pPr>
                      <a:r>
                        <a:rPr lang="en-US">
                          <a:solidFill>
                            <a:srgbClr val="92D050"/>
                          </a:solidFill>
                        </a:rPr>
                        <a:t>132</a:t>
                      </a:r>
                      <a:r>
                        <a:rPr lang="en-US">
                          <a:solidFill>
                            <a:schemeClr val="bg1"/>
                          </a:solidFill>
                        </a:rPr>
                        <a:t> Disproportionate fears or worries</a:t>
                      </a:r>
                    </a:p>
                    <a:p>
                      <a:pPr marL="91440" algn="ctr">
                        <a:spcAft>
                          <a:spcPts val="800"/>
                        </a:spcAft>
                      </a:pPr>
                      <a:r>
                        <a:rPr lang="en-US">
                          <a:solidFill>
                            <a:srgbClr val="92D050"/>
                          </a:solidFill>
                        </a:rPr>
                        <a:t>133</a:t>
                      </a:r>
                      <a:r>
                        <a:rPr lang="en-US">
                          <a:solidFill>
                            <a:schemeClr val="bg1"/>
                          </a:solidFill>
                        </a:rPr>
                        <a:t> Easily distressed if makes mistakes</a:t>
                      </a:r>
                    </a:p>
                    <a:p>
                      <a:pPr marL="91440" algn="ctr">
                        <a:spcAft>
                          <a:spcPts val="800"/>
                        </a:spcAft>
                      </a:pPr>
                      <a:r>
                        <a:rPr lang="en-US">
                          <a:solidFill>
                            <a:srgbClr val="92D050"/>
                          </a:solidFill>
                        </a:rPr>
                        <a:t>134</a:t>
                      </a:r>
                      <a:r>
                        <a:rPr lang="en-US">
                          <a:solidFill>
                            <a:schemeClr val="bg1"/>
                          </a:solidFill>
                        </a:rPr>
                        <a:t> Anxious if criticized</a:t>
                      </a:r>
                    </a:p>
                    <a:p>
                      <a:pPr marL="91440" algn="ctr">
                        <a:spcAft>
                          <a:spcPts val="800"/>
                        </a:spcAft>
                      </a:pPr>
                      <a:r>
                        <a:rPr lang="en-US">
                          <a:solidFill>
                            <a:srgbClr val="92D050"/>
                          </a:solidFill>
                        </a:rPr>
                        <a:t>135</a:t>
                      </a:r>
                      <a:r>
                        <a:rPr lang="en-US">
                          <a:solidFill>
                            <a:schemeClr val="bg1"/>
                          </a:solidFill>
                        </a:rPr>
                        <a:t> Anxious in at least one setting for a few days at a time</a:t>
                      </a:r>
                    </a:p>
                    <a:p>
                      <a:pPr marL="91440" algn="ctr">
                        <a:spcAft>
                          <a:spcPts val="800"/>
                        </a:spcAft>
                      </a:pPr>
                      <a:r>
                        <a:rPr lang="en-US">
                          <a:solidFill>
                            <a:srgbClr val="92D050"/>
                          </a:solidFill>
                        </a:rPr>
                        <a:t>137</a:t>
                      </a:r>
                      <a:r>
                        <a:rPr lang="en-US">
                          <a:solidFill>
                            <a:schemeClr val="bg1"/>
                          </a:solidFill>
                        </a:rPr>
                        <a:t> Too worried about neatness, cleanliness</a:t>
                      </a:r>
                    </a:p>
                    <a:p>
                      <a:pPr marL="91440" algn="ctr">
                        <a:spcAft>
                          <a:spcPts val="800"/>
                        </a:spcAft>
                      </a:pPr>
                      <a:r>
                        <a:rPr lang="en-US">
                          <a:solidFill>
                            <a:srgbClr val="92D050"/>
                          </a:solidFill>
                        </a:rPr>
                        <a:t>138</a:t>
                      </a:r>
                      <a:r>
                        <a:rPr lang="en-US">
                          <a:solidFill>
                            <a:schemeClr val="bg1"/>
                          </a:solidFill>
                        </a:rPr>
                        <a:t> Child has nervous habits (e.g., scratching or twitching)</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73C40E55-361C-45B2-8025-6982604EC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513" y="4606909"/>
            <a:ext cx="2040387" cy="2720516"/>
          </a:xfrm>
          <a:prstGeom prst="rect">
            <a:avLst/>
          </a:prstGeom>
        </p:spPr>
      </p:pic>
    </p:spTree>
    <p:extLst>
      <p:ext uri="{BB962C8B-B14F-4D97-AF65-F5344CB8AC3E}">
        <p14:creationId xmlns:p14="http://schemas.microsoft.com/office/powerpoint/2010/main" val="33464364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#1</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20000"/>
          </a:bodyPr>
          <a:lstStyle/>
          <a:p>
            <a:pPr marL="0" indent="0">
              <a:buNone/>
            </a:pPr>
            <a:r>
              <a:rPr lang="en-US" sz="4000"/>
              <a:t>4 year old girl is depressed and refused to go to school for 2 weeks after mother was diagnosed with breast cancer. Child seems worried and doesn’t want to leave mother. </a:t>
            </a:r>
          </a:p>
          <a:p>
            <a:pPr marL="0" indent="0" algn="ctr">
              <a:buNone/>
            </a:pPr>
            <a:r>
              <a:rPr lang="en-US" sz="8000"/>
              <a:t>30</a:t>
            </a:r>
          </a:p>
          <a:p>
            <a:pPr marL="0" indent="0">
              <a:buNone/>
            </a:pPr>
            <a:r>
              <a:rPr lang="en-US" sz="3500"/>
              <a:t>Item: 116</a:t>
            </a:r>
          </a:p>
          <a:p>
            <a:pPr marL="0" indent="0">
              <a:buNone/>
            </a:pPr>
            <a:r>
              <a:rPr lang="en-US" sz="3500"/>
              <a:t>Rationale: Poor attendance (at least one day/</a:t>
            </a:r>
            <a:r>
              <a:rPr lang="en-US" sz="3500" err="1"/>
              <a:t>wk</a:t>
            </a:r>
            <a:r>
              <a:rPr lang="en-US" sz="3500"/>
              <a:t>) due to be with caregiver, fearfulness or anxieties), regardless of “good” reason. </a:t>
            </a:r>
          </a:p>
          <a:p>
            <a:pPr marL="0" indent="0">
              <a:buNone/>
            </a:pPr>
            <a:endParaRPr lang="en-US"/>
          </a:p>
        </p:txBody>
      </p:sp>
    </p:spTree>
    <p:extLst>
      <p:ext uri="{BB962C8B-B14F-4D97-AF65-F5344CB8AC3E}">
        <p14:creationId xmlns:p14="http://schemas.microsoft.com/office/powerpoint/2010/main" val="204682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#2</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John’s (age 5) feelings are hurt very easily if he makes even minor mistakes.  He is more distressed by this than most kids his age.</a:t>
            </a:r>
          </a:p>
          <a:p>
            <a:pPr marL="0" indent="0" algn="ctr">
              <a:buNone/>
            </a:pPr>
            <a:r>
              <a:rPr lang="en-US" sz="8000"/>
              <a:t>10</a:t>
            </a:r>
          </a:p>
          <a:p>
            <a:pPr marL="0" indent="0">
              <a:buNone/>
            </a:pPr>
            <a:r>
              <a:rPr lang="en-US" sz="3500"/>
              <a:t>Item: 133,134</a:t>
            </a:r>
          </a:p>
          <a:p>
            <a:pPr marL="0" indent="0">
              <a:buNone/>
            </a:pPr>
            <a:r>
              <a:rPr lang="en-US" sz="3500"/>
              <a:t>Rationale: Sad, withdrawn, hurt or anxious if criticized: feelings are too easily hurt.</a:t>
            </a:r>
          </a:p>
          <a:p>
            <a:pPr marL="0" indent="0">
              <a:buNone/>
            </a:pPr>
            <a:endParaRPr lang="en-US"/>
          </a:p>
        </p:txBody>
      </p:sp>
    </p:spTree>
    <p:extLst>
      <p:ext uri="{BB962C8B-B14F-4D97-AF65-F5344CB8AC3E}">
        <p14:creationId xmlns:p14="http://schemas.microsoft.com/office/powerpoint/2010/main" val="201894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#3</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10000"/>
          </a:bodyPr>
          <a:lstStyle/>
          <a:p>
            <a:pPr marL="0" indent="0">
              <a:buNone/>
            </a:pPr>
            <a:r>
              <a:rPr lang="en-US" sz="4000"/>
              <a:t>5-year-old insists on sleeping in bed with her mother, despite mother wanting the child to sleep in her own bed, because child is extremely frightened of typical “old-house” creaks.</a:t>
            </a:r>
          </a:p>
          <a:p>
            <a:pPr marL="0" indent="0" algn="ctr">
              <a:buNone/>
            </a:pPr>
            <a:r>
              <a:rPr lang="en-US" sz="8000"/>
              <a:t>20</a:t>
            </a:r>
          </a:p>
          <a:p>
            <a:pPr marL="0" indent="0">
              <a:buNone/>
            </a:pPr>
            <a:r>
              <a:rPr lang="en-US" sz="3500"/>
              <a:t>Item: 124 </a:t>
            </a:r>
          </a:p>
          <a:p>
            <a:pPr marL="0" indent="0">
              <a:buNone/>
            </a:pPr>
            <a:r>
              <a:rPr lang="en-US" sz="3500"/>
              <a:t>Rationale: Extremely tense or fearful [overreacts to sound or noises]</a:t>
            </a:r>
          </a:p>
          <a:p>
            <a:pPr marL="0" indent="0">
              <a:buNone/>
            </a:pPr>
            <a:endParaRPr lang="en-US"/>
          </a:p>
        </p:txBody>
      </p:sp>
    </p:spTree>
    <p:extLst>
      <p:ext uri="{BB962C8B-B14F-4D97-AF65-F5344CB8AC3E}">
        <p14:creationId xmlns:p14="http://schemas.microsoft.com/office/powerpoint/2010/main" val="351950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#4</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5-year-old child generally acts her age but since a new baby sister has arrived, sometimes sucks her thumb. </a:t>
            </a:r>
          </a:p>
          <a:p>
            <a:pPr marL="0" indent="0" algn="ctr">
              <a:buNone/>
            </a:pPr>
            <a:r>
              <a:rPr lang="en-US" sz="8000"/>
              <a:t>0</a:t>
            </a:r>
          </a:p>
          <a:p>
            <a:pPr marL="0" indent="0">
              <a:buNone/>
            </a:pPr>
            <a:r>
              <a:rPr lang="en-US" sz="3500"/>
              <a:t>Item: 145 </a:t>
            </a:r>
          </a:p>
          <a:p>
            <a:pPr marL="0" indent="0">
              <a:buNone/>
            </a:pPr>
            <a:r>
              <a:rPr lang="en-US" sz="3500"/>
              <a:t>Rationale: Item 145: occasional temporary regressions due to family circumstance. </a:t>
            </a:r>
          </a:p>
          <a:p>
            <a:pPr marL="0" indent="0">
              <a:buNone/>
            </a:pPr>
            <a:endParaRPr lang="en-US"/>
          </a:p>
        </p:txBody>
      </p:sp>
    </p:spTree>
    <p:extLst>
      <p:ext uri="{BB962C8B-B14F-4D97-AF65-F5344CB8AC3E}">
        <p14:creationId xmlns:p14="http://schemas.microsoft.com/office/powerpoint/2010/main" val="387583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#5</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5 year old is sad much of the time, takes a long time to fall asleep at night despite trying, and has decreased appetite. </a:t>
            </a:r>
          </a:p>
          <a:p>
            <a:pPr marL="0" indent="0" algn="ctr">
              <a:buNone/>
            </a:pPr>
            <a:r>
              <a:rPr lang="en-US" sz="8000"/>
              <a:t>20</a:t>
            </a:r>
          </a:p>
          <a:p>
            <a:pPr marL="0" indent="0">
              <a:buNone/>
            </a:pPr>
            <a:r>
              <a:rPr lang="en-US" sz="3500"/>
              <a:t>Item: 126</a:t>
            </a:r>
          </a:p>
          <a:p>
            <a:pPr marL="0" indent="0">
              <a:buNone/>
            </a:pPr>
            <a:r>
              <a:rPr lang="en-US" sz="3500"/>
              <a:t>Rationale: Persistent sadness or unhappiness with sleeping and eating problems.</a:t>
            </a:r>
          </a:p>
          <a:p>
            <a:pPr marL="0" indent="0">
              <a:buNone/>
            </a:pPr>
            <a:endParaRPr lang="en-US"/>
          </a:p>
        </p:txBody>
      </p:sp>
    </p:spTree>
    <p:extLst>
      <p:ext uri="{BB962C8B-B14F-4D97-AF65-F5344CB8AC3E}">
        <p14:creationId xmlns:p14="http://schemas.microsoft.com/office/powerpoint/2010/main" val="109998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#6</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4 year old child cries all day at preschool because “he wants to be with his mother,” and preschool staff have been unable to calm him. </a:t>
            </a:r>
          </a:p>
          <a:p>
            <a:pPr marL="0" indent="0" algn="ctr">
              <a:buNone/>
            </a:pPr>
            <a:r>
              <a:rPr lang="en-US" sz="8000"/>
              <a:t>30</a:t>
            </a:r>
          </a:p>
          <a:p>
            <a:pPr marL="0" indent="0">
              <a:buNone/>
            </a:pPr>
            <a:r>
              <a:rPr lang="en-US" sz="3500"/>
              <a:t>Item: 115</a:t>
            </a:r>
          </a:p>
          <a:p>
            <a:pPr marL="0" indent="0">
              <a:buNone/>
            </a:pPr>
            <a:r>
              <a:rPr lang="en-US" sz="3500"/>
              <a:t>Rationale: Expresses marked distress when away from caregiver and cannot be consoled [stays highly upset]). </a:t>
            </a:r>
          </a:p>
          <a:p>
            <a:pPr marL="0" indent="0">
              <a:buNone/>
            </a:pPr>
            <a:endParaRPr lang="en-US"/>
          </a:p>
        </p:txBody>
      </p:sp>
    </p:spTree>
    <p:extLst>
      <p:ext uri="{BB962C8B-B14F-4D97-AF65-F5344CB8AC3E}">
        <p14:creationId xmlns:p14="http://schemas.microsoft.com/office/powerpoint/2010/main" val="243124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#7</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10000"/>
          </a:bodyPr>
          <a:lstStyle/>
          <a:p>
            <a:pPr marL="0" indent="0">
              <a:buNone/>
            </a:pPr>
            <a:r>
              <a:rPr lang="en-US" sz="4000"/>
              <a:t>5 year old boy has become anxious- has nightmares about three times a week. </a:t>
            </a:r>
          </a:p>
          <a:p>
            <a:pPr marL="0" indent="0" algn="ctr">
              <a:buNone/>
            </a:pPr>
            <a:r>
              <a:rPr lang="en-US" sz="8000"/>
              <a:t>10</a:t>
            </a:r>
          </a:p>
          <a:p>
            <a:pPr marL="0" indent="0">
              <a:buNone/>
            </a:pPr>
            <a:r>
              <a:rPr lang="en-US" sz="3500"/>
              <a:t>Item: 131,139</a:t>
            </a:r>
          </a:p>
          <a:p>
            <a:pPr marL="0" indent="0">
              <a:buNone/>
            </a:pPr>
            <a:r>
              <a:rPr lang="en-US" sz="3500"/>
              <a:t>Rationale: Item 131: Anxious, fearful, tense or sad with: nightmares or stomachaches, nail biting, wakes up at night, has trouble getting to sleep. Item 139: nightmares or awakenings [at least 2 per week]</a:t>
            </a:r>
          </a:p>
          <a:p>
            <a:pPr marL="0" indent="0">
              <a:buNone/>
            </a:pPr>
            <a:endParaRPr lang="en-US"/>
          </a:p>
        </p:txBody>
      </p:sp>
    </p:spTree>
    <p:extLst>
      <p:ext uri="{BB962C8B-B14F-4D97-AF65-F5344CB8AC3E}">
        <p14:creationId xmlns:p14="http://schemas.microsoft.com/office/powerpoint/2010/main" val="409403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503349" y="26304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p:cNvSpPr/>
          <p:nvPr/>
        </p:nvSpPr>
        <p:spPr>
          <a:xfrm>
            <a:off x="8581277" y="1010752"/>
            <a:ext cx="5470358" cy="5470358"/>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p:cNvSpPr/>
          <p:nvPr/>
        </p:nvSpPr>
        <p:spPr>
          <a:xfrm>
            <a:off x="1093087" y="-941008"/>
            <a:ext cx="4178733" cy="4178733"/>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771652" y="477168"/>
            <a:ext cx="9634446" cy="833562"/>
          </a:xfrm>
          <a:prstGeom prst="rect">
            <a:avLst/>
          </a:prstGeom>
        </p:spPr>
        <p:txBody>
          <a:bodyPr wrap="square" lIns="0" tIns="0" rIns="0" bIns="0" anchor="ctr" anchorCtr="0">
            <a:noAutofit/>
          </a:bodyPr>
          <a:lstStyle/>
          <a:p>
            <a:pPr marL="0" marR="0" lvl="0" indent="0" algn="l" defTabSz="914400" rtl="0" eaLnBrk="1" fontAlgn="auto" latinLnBrk="0" hangingPunct="1">
              <a:lnSpc>
                <a:spcPct val="231481"/>
              </a:lnSpc>
              <a:spcBef>
                <a:spcPts val="0"/>
              </a:spcBef>
              <a:spcAft>
                <a:spcPts val="0"/>
              </a:spcAft>
              <a:buClrTx/>
              <a:buSzTx/>
              <a:buFontTx/>
              <a:buNone/>
              <a:tabLst/>
              <a:defRPr/>
            </a:pPr>
            <a:r>
              <a:rPr kumimoji="0" lang="en-US" sz="7200" b="0" i="0" u="none" strike="noStrike" kern="1200" cap="none" spc="0" normalizeH="0" baseline="0" noProof="0">
                <a:ln w="0"/>
                <a:solidFill>
                  <a:srgbClr val="FFFFFF"/>
                </a:solidFill>
                <a:effectLst/>
                <a:uLnTx/>
                <a:uFillTx/>
                <a:latin typeface="Calibri "/>
                <a:ea typeface="Calibri Light" charset="0"/>
                <a:cs typeface="Calibri Light" charset="0"/>
              </a:rPr>
              <a:t>Self-Harmful Behavior</a:t>
            </a:r>
            <a:endParaRPr lang="en-US"/>
          </a:p>
        </p:txBody>
      </p:sp>
      <p:sp>
        <p:nvSpPr>
          <p:cNvPr id="29" name="Oval 28"/>
          <p:cNvSpPr/>
          <p:nvPr/>
        </p:nvSpPr>
        <p:spPr>
          <a:xfrm>
            <a:off x="2181679" y="1485847"/>
            <a:ext cx="939799" cy="93979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30</a:t>
            </a:r>
          </a:p>
        </p:txBody>
      </p:sp>
      <p:sp>
        <p:nvSpPr>
          <p:cNvPr id="33" name="Oval 32"/>
          <p:cNvSpPr/>
          <p:nvPr/>
        </p:nvSpPr>
        <p:spPr>
          <a:xfrm>
            <a:off x="4491741" y="1485847"/>
            <a:ext cx="939799" cy="939799"/>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20</a:t>
            </a:r>
          </a:p>
        </p:txBody>
      </p:sp>
      <p:sp>
        <p:nvSpPr>
          <p:cNvPr id="36" name="Oval 35"/>
          <p:cNvSpPr/>
          <p:nvPr/>
        </p:nvSpPr>
        <p:spPr>
          <a:xfrm>
            <a:off x="6853184" y="1485847"/>
            <a:ext cx="939799" cy="93979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
        <p:nvSpPr>
          <p:cNvPr id="39" name="Oval 38"/>
          <p:cNvSpPr/>
          <p:nvPr/>
        </p:nvSpPr>
        <p:spPr>
          <a:xfrm>
            <a:off x="9163246" y="1485847"/>
            <a:ext cx="939799" cy="939799"/>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0</a:t>
            </a:r>
          </a:p>
        </p:txBody>
      </p:sp>
      <p:sp>
        <p:nvSpPr>
          <p:cNvPr id="40" name="TextBox 39">
            <a:extLst>
              <a:ext uri="{FF2B5EF4-FFF2-40B4-BE49-F238E27FC236}">
                <a16:creationId xmlns:a16="http://schemas.microsoft.com/office/drawing/2014/main" id="{CB48D094-4164-461D-AA5A-58D071DC76DE}"/>
              </a:ext>
            </a:extLst>
          </p:cNvPr>
          <p:cNvSpPr txBox="1"/>
          <p:nvPr/>
        </p:nvSpPr>
        <p:spPr>
          <a:xfrm>
            <a:off x="8539090"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MINIMAL/NO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No disruption in functioning</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grpSp>
        <p:nvGrpSpPr>
          <p:cNvPr id="3" name="Group 2">
            <a:extLst>
              <a:ext uri="{FF2B5EF4-FFF2-40B4-BE49-F238E27FC236}">
                <a16:creationId xmlns:a16="http://schemas.microsoft.com/office/drawing/2014/main" id="{33BBE54E-0562-460A-8BD4-1B9DCBC76D6F}"/>
              </a:ext>
            </a:extLst>
          </p:cNvPr>
          <p:cNvGrpSpPr/>
          <p:nvPr/>
        </p:nvGrpSpPr>
        <p:grpSpPr>
          <a:xfrm>
            <a:off x="111125" y="4456384"/>
            <a:ext cx="12065127" cy="2283253"/>
            <a:chOff x="111125" y="4456384"/>
            <a:chExt cx="12065127" cy="2283253"/>
          </a:xfrm>
        </p:grpSpPr>
        <p:grpSp>
          <p:nvGrpSpPr>
            <p:cNvPr id="45" name="Group 44"/>
            <p:cNvGrpSpPr/>
            <p:nvPr/>
          </p:nvGrpSpPr>
          <p:grpSpPr>
            <a:xfrm>
              <a:off x="208089" y="4496499"/>
              <a:ext cx="11968163" cy="2243138"/>
              <a:chOff x="111125" y="4560888"/>
              <a:chExt cx="11968163" cy="2243138"/>
            </a:xfrm>
            <a:solidFill>
              <a:schemeClr val="accent1">
                <a:lumMod val="75000"/>
              </a:schemeClr>
            </a:solidFill>
          </p:grpSpPr>
          <p:sp>
            <p:nvSpPr>
              <p:cNvPr id="46" name="Freeform 4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p:cNvGrpSpPr/>
            <p:nvPr/>
          </p:nvGrpSpPr>
          <p:grpSpPr>
            <a:xfrm>
              <a:off x="111125" y="4456384"/>
              <a:ext cx="11968163" cy="2243138"/>
              <a:chOff x="111125" y="4560888"/>
              <a:chExt cx="11968163" cy="2243138"/>
            </a:xfrm>
          </p:grpSpPr>
          <p:sp>
            <p:nvSpPr>
              <p:cNvPr id="6" name="Freeform 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8" name="TextBox 97">
            <a:extLst>
              <a:ext uri="{FF2B5EF4-FFF2-40B4-BE49-F238E27FC236}">
                <a16:creationId xmlns:a16="http://schemas.microsoft.com/office/drawing/2014/main" id="{9507A697-BD77-4BC1-BA4E-96A81FDA72BD}"/>
              </a:ext>
            </a:extLst>
          </p:cNvPr>
          <p:cNvSpPr txBox="1"/>
          <p:nvPr/>
        </p:nvSpPr>
        <p:spPr>
          <a:xfrm>
            <a:off x="1574641"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Severe disruption or incapacitation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99" name="TextBox 98">
            <a:extLst>
              <a:ext uri="{FF2B5EF4-FFF2-40B4-BE49-F238E27FC236}">
                <a16:creationId xmlns:a16="http://schemas.microsoft.com/office/drawing/2014/main" id="{A833EDF5-881D-494C-9DB3-17EB78BD8955}"/>
              </a:ext>
            </a:extLst>
          </p:cNvPr>
          <p:cNvSpPr txBox="1"/>
          <p:nvPr/>
        </p:nvSpPr>
        <p:spPr>
          <a:xfrm>
            <a:off x="3910724"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Major or persistent disruption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0" name="TextBox 99">
            <a:extLst>
              <a:ext uri="{FF2B5EF4-FFF2-40B4-BE49-F238E27FC236}">
                <a16:creationId xmlns:a16="http://schemas.microsoft.com/office/drawing/2014/main" id="{4A8FF1EB-EEA5-456C-A7B7-E2C8369C8184}"/>
              </a:ext>
            </a:extLst>
          </p:cNvPr>
          <p:cNvSpPr txBox="1"/>
          <p:nvPr/>
        </p:nvSpPr>
        <p:spPr>
          <a:xfrm>
            <a:off x="6246146"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Significant problems or distress</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B435306-3049-4F3E-A656-43A9CD990BAC}"/>
              </a:ext>
            </a:extLst>
          </p:cNvPr>
          <p:cNvSpPr txBox="1"/>
          <p:nvPr/>
        </p:nvSpPr>
        <p:spPr>
          <a:xfrm>
            <a:off x="5886390" y="4862707"/>
            <a:ext cx="5663979" cy="1846659"/>
          </a:xfrm>
          <a:prstGeom prst="rect">
            <a:avLst/>
          </a:prstGeom>
          <a:noFill/>
        </p:spPr>
        <p:txBody>
          <a:bodyPr wrap="square" rtlCol="0">
            <a:spAutoFit/>
          </a:bodyPr>
          <a:lstStyle/>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Threats of self-harm</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Hopelessness</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Ambivalence about living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B7C385A-ABF7-4212-B7AA-64D1B71E6E2D}"/>
              </a:ext>
            </a:extLst>
          </p:cNvPr>
          <p:cNvSpPr/>
          <p:nvPr/>
        </p:nvSpPr>
        <p:spPr>
          <a:xfrm>
            <a:off x="-3350949" y="27828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CA175604-2302-4115-85AD-C014A2AF0131}"/>
              </a:ext>
            </a:extLst>
          </p:cNvPr>
          <p:cNvSpPr txBox="1"/>
          <p:nvPr/>
        </p:nvSpPr>
        <p:spPr>
          <a:xfrm>
            <a:off x="1828800" y="4892978"/>
            <a:ext cx="6476531" cy="1846659"/>
          </a:xfrm>
          <a:prstGeom prst="rect">
            <a:avLst/>
          </a:prstGeom>
          <a:noFill/>
        </p:spPr>
        <p:txBody>
          <a:bodyPr wrap="square" rtlCol="0">
            <a:spAutoFit/>
          </a:bodyPr>
          <a:lstStyle/>
          <a:p>
            <a:pPr marL="1485900" marR="0" lvl="2"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Suicidal intent</a:t>
            </a:r>
          </a:p>
          <a:p>
            <a:pPr marL="1028700"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Habitual self-harm</a:t>
            </a:r>
          </a:p>
          <a:p>
            <a:pPr marL="57150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Impulsive self-harm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3B2C90E-2808-4E9D-8B7D-1FF80B0719EA}"/>
              </a:ext>
            </a:extLst>
          </p:cNvPr>
          <p:cNvSpPr/>
          <p:nvPr/>
        </p:nvSpPr>
        <p:spPr>
          <a:xfrm>
            <a:off x="1311402" y="3620181"/>
            <a:ext cx="9634446" cy="833562"/>
          </a:xfrm>
          <a:prstGeom prst="rect">
            <a:avLst/>
          </a:prstGeom>
        </p:spPr>
        <p:txBody>
          <a:bodyPr wrap="square" lIns="0" tIns="0" rIns="0" bIns="0" anchor="ctr" anchorCtr="0">
            <a:normAutofit fontScale="40000" lnSpcReduction="20000"/>
          </a:bodyPr>
          <a:lstStyle/>
          <a:p>
            <a:pPr marL="0" marR="0" lvl="0" indent="0" algn="ctr" defTabSz="914400" rtl="0" eaLnBrk="1" fontAlgn="auto" latinLnBrk="0" hangingPunct="1">
              <a:lnSpc>
                <a:spcPct val="347222"/>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Behaviors to Assess</a:t>
            </a:r>
            <a:endParaRPr lang="en-US"/>
          </a:p>
        </p:txBody>
      </p:sp>
    </p:spTree>
    <p:extLst>
      <p:ext uri="{BB962C8B-B14F-4D97-AF65-F5344CB8AC3E}">
        <p14:creationId xmlns:p14="http://schemas.microsoft.com/office/powerpoint/2010/main" val="1293051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F33A-51AF-45EC-A71F-2E1FF375739C}"/>
              </a:ext>
            </a:extLst>
          </p:cNvPr>
          <p:cNvSpPr>
            <a:spLocks noGrp="1"/>
          </p:cNvSpPr>
          <p:nvPr>
            <p:ph type="title"/>
          </p:nvPr>
        </p:nvSpPr>
        <p:spPr/>
        <p:txBody>
          <a:bodyPr/>
          <a:lstStyle/>
          <a:p>
            <a:r>
              <a:rPr lang="en-US">
                <a:solidFill>
                  <a:srgbClr val="149FBE"/>
                </a:solidFill>
              </a:rPr>
              <a:t>Reminder: Using EXCEPTION Items</a:t>
            </a:r>
          </a:p>
        </p:txBody>
      </p:sp>
      <p:sp>
        <p:nvSpPr>
          <p:cNvPr id="3" name="Content Placeholder 2">
            <a:extLst>
              <a:ext uri="{FF2B5EF4-FFF2-40B4-BE49-F238E27FC236}">
                <a16:creationId xmlns:a16="http://schemas.microsoft.com/office/drawing/2014/main" id="{11F620BB-F848-4BA9-B1CB-024387C371D5}"/>
              </a:ext>
            </a:extLst>
          </p:cNvPr>
          <p:cNvSpPr>
            <a:spLocks noGrp="1"/>
          </p:cNvSpPr>
          <p:nvPr>
            <p:ph sz="quarter" idx="13"/>
          </p:nvPr>
        </p:nvSpPr>
        <p:spPr/>
        <p:txBody>
          <a:bodyPr/>
          <a:lstStyle/>
          <a:p>
            <a:r>
              <a:rPr lang="en-US"/>
              <a:t>EXCEPTION appears as the last item on every level of every PECFAS subscale.  Use EXCEPTION when the child exhibits a behavior at a level of impairment where no items describe the behavior.  </a:t>
            </a:r>
          </a:p>
          <a:p>
            <a:r>
              <a:rPr lang="en-US"/>
              <a:t>After choosing the EXCEPTION item number, explain the reason for your rating in the box labeled “Explanation:.”   </a:t>
            </a:r>
          </a:p>
          <a:p>
            <a:r>
              <a:rPr lang="en-US">
                <a:solidFill>
                  <a:srgbClr val="92D050"/>
                </a:solidFill>
              </a:rPr>
              <a:t>Use EXCEPTION cautiously because it may jeopardize reliability.</a:t>
            </a:r>
          </a:p>
          <a:p>
            <a:r>
              <a:rPr lang="en-US"/>
              <a:t>Another use of the EXCEPTION items is to provide additional context and balance to understanding items that were selected.  </a:t>
            </a:r>
          </a:p>
          <a:p>
            <a:endParaRPr lang="en-US"/>
          </a:p>
        </p:txBody>
      </p:sp>
      <p:pic>
        <p:nvPicPr>
          <p:cNvPr id="4" name="Picture 3">
            <a:extLst>
              <a:ext uri="{FF2B5EF4-FFF2-40B4-BE49-F238E27FC236}">
                <a16:creationId xmlns:a16="http://schemas.microsoft.com/office/drawing/2014/main" id="{F6192D5E-F722-4814-B64A-98A889706A1E}"/>
              </a:ext>
            </a:extLst>
          </p:cNvPr>
          <p:cNvPicPr>
            <a:picLocks noChangeAspect="1"/>
          </p:cNvPicPr>
          <p:nvPr/>
        </p:nvPicPr>
        <p:blipFill>
          <a:blip r:embed="rId3"/>
          <a:stretch>
            <a:fillRect/>
          </a:stretch>
        </p:blipFill>
        <p:spPr>
          <a:xfrm>
            <a:off x="8777290" y="4207227"/>
            <a:ext cx="2830816" cy="2830816"/>
          </a:xfrm>
          <a:prstGeom prst="rect">
            <a:avLst/>
          </a:prstGeom>
        </p:spPr>
      </p:pic>
      <p:sp>
        <p:nvSpPr>
          <p:cNvPr id="5" name="TextBox 4">
            <a:extLst>
              <a:ext uri="{FF2B5EF4-FFF2-40B4-BE49-F238E27FC236}">
                <a16:creationId xmlns:a16="http://schemas.microsoft.com/office/drawing/2014/main" id="{5F4DC5DC-8CB1-4D54-AF84-12815318BCEA}"/>
              </a:ext>
            </a:extLst>
          </p:cNvPr>
          <p:cNvSpPr txBox="1"/>
          <p:nvPr/>
        </p:nvSpPr>
        <p:spPr>
          <a:xfrm rot="20992667">
            <a:off x="9211671" y="4907446"/>
            <a:ext cx="170345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Encopresis is always scored as a “30” 085-Exception </a:t>
            </a:r>
          </a:p>
        </p:txBody>
      </p:sp>
    </p:spTree>
    <p:extLst>
      <p:ext uri="{BB962C8B-B14F-4D97-AF65-F5344CB8AC3E}">
        <p14:creationId xmlns:p14="http://schemas.microsoft.com/office/powerpoint/2010/main" val="338495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down)">
                                      <p:cBhvr>
                                        <p:cTn id="25" dur="580">
                                          <p:stCondLst>
                                            <p:cond delay="0"/>
                                          </p:stCondLst>
                                        </p:cTn>
                                        <p:tgtEl>
                                          <p:spTgt spid="5">
                                            <p:txEl>
                                              <p:pRg st="0" end="0"/>
                                            </p:txEl>
                                          </p:spTgt>
                                        </p:tgtEl>
                                      </p:cBhvr>
                                    </p:animEffect>
                                    <p:anim calcmode="lin" valueType="num">
                                      <p:cBhvr>
                                        <p:cTn id="26"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0" end="0"/>
                                            </p:txEl>
                                          </p:spTgt>
                                        </p:tgtEl>
                                      </p:cBhvr>
                                      <p:to x="100000" y="60000"/>
                                    </p:animScale>
                                    <p:animScale>
                                      <p:cBhvr>
                                        <p:cTn id="32" dur="166" decel="50000">
                                          <p:stCondLst>
                                            <p:cond delay="676"/>
                                          </p:stCondLst>
                                        </p:cTn>
                                        <p:tgtEl>
                                          <p:spTgt spid="5">
                                            <p:txEl>
                                              <p:pRg st="0" end="0"/>
                                            </p:txEl>
                                          </p:spTgt>
                                        </p:tgtEl>
                                      </p:cBhvr>
                                      <p:to x="100000" y="100000"/>
                                    </p:animScale>
                                    <p:animScale>
                                      <p:cBhvr>
                                        <p:cTn id="33" dur="26">
                                          <p:stCondLst>
                                            <p:cond delay="1312"/>
                                          </p:stCondLst>
                                        </p:cTn>
                                        <p:tgtEl>
                                          <p:spTgt spid="5">
                                            <p:txEl>
                                              <p:pRg st="0" end="0"/>
                                            </p:txEl>
                                          </p:spTgt>
                                        </p:tgtEl>
                                      </p:cBhvr>
                                      <p:to x="100000" y="80000"/>
                                    </p:animScale>
                                    <p:animScale>
                                      <p:cBhvr>
                                        <p:cTn id="34" dur="166" decel="50000">
                                          <p:stCondLst>
                                            <p:cond delay="1338"/>
                                          </p:stCondLst>
                                        </p:cTn>
                                        <p:tgtEl>
                                          <p:spTgt spid="5">
                                            <p:txEl>
                                              <p:pRg st="0" end="0"/>
                                            </p:txEl>
                                          </p:spTgt>
                                        </p:tgtEl>
                                      </p:cBhvr>
                                      <p:to x="100000" y="100000"/>
                                    </p:animScale>
                                    <p:animScale>
                                      <p:cBhvr>
                                        <p:cTn id="35" dur="26">
                                          <p:stCondLst>
                                            <p:cond delay="1642"/>
                                          </p:stCondLst>
                                        </p:cTn>
                                        <p:tgtEl>
                                          <p:spTgt spid="5">
                                            <p:txEl>
                                              <p:pRg st="0" end="0"/>
                                            </p:txEl>
                                          </p:spTgt>
                                        </p:tgtEl>
                                      </p:cBhvr>
                                      <p:to x="100000" y="90000"/>
                                    </p:animScale>
                                    <p:animScale>
                                      <p:cBhvr>
                                        <p:cTn id="36" dur="166" decel="50000">
                                          <p:stCondLst>
                                            <p:cond delay="1668"/>
                                          </p:stCondLst>
                                        </p:cTn>
                                        <p:tgtEl>
                                          <p:spTgt spid="5">
                                            <p:txEl>
                                              <p:pRg st="0" end="0"/>
                                            </p:txEl>
                                          </p:spTgt>
                                        </p:tgtEl>
                                      </p:cBhvr>
                                      <p:to x="100000" y="100000"/>
                                    </p:animScale>
                                    <p:animScale>
                                      <p:cBhvr>
                                        <p:cTn id="37" dur="26">
                                          <p:stCondLst>
                                            <p:cond delay="1808"/>
                                          </p:stCondLst>
                                        </p:cTn>
                                        <p:tgtEl>
                                          <p:spTgt spid="5">
                                            <p:txEl>
                                              <p:pRg st="0" end="0"/>
                                            </p:txEl>
                                          </p:spTgt>
                                        </p:tgtEl>
                                      </p:cBhvr>
                                      <p:to x="100000" y="95000"/>
                                    </p:animScale>
                                    <p:animScale>
                                      <p:cBhvr>
                                        <p:cTn id="38"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7563305" y="-367335"/>
            <a:ext cx="6748440" cy="6748440"/>
          </a:xfrm>
          <a:prstGeom prst="ellipse">
            <a:avLst/>
          </a:prstGeom>
          <a:solidFill>
            <a:schemeClr val="accent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1368439" y="157655"/>
            <a:ext cx="6015724" cy="6015724"/>
          </a:xfrm>
          <a:prstGeom prst="ellipse">
            <a:avLst/>
          </a:prstGeom>
          <a:solidFill>
            <a:schemeClr val="accent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4B0CF2C-D6BD-48C3-AAC1-48B61353090A}"/>
              </a:ext>
            </a:extLst>
          </p:cNvPr>
          <p:cNvGrpSpPr/>
          <p:nvPr/>
        </p:nvGrpSpPr>
        <p:grpSpPr>
          <a:xfrm>
            <a:off x="4473699" y="658406"/>
            <a:ext cx="8278138" cy="6229400"/>
            <a:chOff x="789710" y="1052948"/>
            <a:chExt cx="16856558" cy="12684764"/>
          </a:xfrm>
        </p:grpSpPr>
        <p:grpSp>
          <p:nvGrpSpPr>
            <p:cNvPr id="5" name="Group 4">
              <a:extLst>
                <a:ext uri="{FF2B5EF4-FFF2-40B4-BE49-F238E27FC236}">
                  <a16:creationId xmlns:a16="http://schemas.microsoft.com/office/drawing/2014/main" id="{1DE60927-D77E-47B2-A297-D38392A9B1E2}"/>
                </a:ext>
              </a:extLst>
            </p:cNvPr>
            <p:cNvGrpSpPr/>
            <p:nvPr/>
          </p:nvGrpSpPr>
          <p:grpSpPr>
            <a:xfrm>
              <a:off x="789710" y="1052948"/>
              <a:ext cx="16856558" cy="12684764"/>
              <a:chOff x="789710" y="1052948"/>
              <a:chExt cx="16856558" cy="12684764"/>
            </a:xfrm>
          </p:grpSpPr>
          <p:sp>
            <p:nvSpPr>
              <p:cNvPr id="2" name="Rounded Rectangular Callout 1"/>
              <p:cNvSpPr/>
              <p:nvPr/>
            </p:nvSpPr>
            <p:spPr>
              <a:xfrm>
                <a:off x="789710" y="1052948"/>
                <a:ext cx="6691744" cy="4765964"/>
              </a:xfrm>
              <a:prstGeom prst="wedgeRoundRectCallout">
                <a:avLst>
                  <a:gd name="adj1" fmla="val 80531"/>
                  <a:gd name="adj2" fmla="val 83665"/>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E9948D3-DCF6-41B3-BD65-ACBE2E3FE5A4}"/>
                  </a:ext>
                </a:extLst>
              </p:cNvPr>
              <p:cNvSpPr/>
              <p:nvPr/>
            </p:nvSpPr>
            <p:spPr>
              <a:xfrm>
                <a:off x="7212984" y="5450507"/>
                <a:ext cx="10433284" cy="82872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B30DF982-9AEC-4483-95DD-DAD5E692052B}"/>
                </a:ext>
              </a:extLst>
            </p:cNvPr>
            <p:cNvSpPr txBox="1"/>
            <p:nvPr/>
          </p:nvSpPr>
          <p:spPr>
            <a:xfrm>
              <a:off x="1119163" y="1455615"/>
              <a:ext cx="6030310" cy="4067858"/>
            </a:xfrm>
            <a:prstGeom prst="rect">
              <a:avLst/>
            </a:prstGeom>
            <a:noFill/>
          </p:spPr>
          <p:txBody>
            <a:bodyPr wrap="square" lIns="0" tIns="0" rIns="0" bIns="0" rtlCol="0" anchor="ctr" anchorCtr="0">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Calibri" charset="0"/>
                  <a:cs typeface="Calibri" charset="0"/>
                </a:rPr>
                <a:t>A child does not need to be depressed to have a self-harm impairment. Any statements or actions that would typically prompt supervision for safety would be rated here.</a:t>
              </a:r>
            </a:p>
          </p:txBody>
        </p:sp>
      </p:grpSp>
      <p:sp>
        <p:nvSpPr>
          <p:cNvPr id="14" name="Freeform 9"/>
          <p:cNvSpPr>
            <a:spLocks/>
          </p:cNvSpPr>
          <p:nvPr/>
        </p:nvSpPr>
        <p:spPr bwMode="auto">
          <a:xfrm flipH="1">
            <a:off x="8616902" y="277092"/>
            <a:ext cx="5123713" cy="6263690"/>
          </a:xfrm>
          <a:custGeom>
            <a:avLst/>
            <a:gdLst>
              <a:gd name="connsiteX0" fmla="*/ 3386945 w 5671892"/>
              <a:gd name="connsiteY0" fmla="*/ 619 h 5739881"/>
              <a:gd name="connsiteX1" fmla="*/ 4491969 w 5671892"/>
              <a:gd name="connsiteY1" fmla="*/ 221341 h 5739881"/>
              <a:gd name="connsiteX2" fmla="*/ 5032085 w 5671892"/>
              <a:gd name="connsiteY2" fmla="*/ 545416 h 5739881"/>
              <a:gd name="connsiteX3" fmla="*/ 5662221 w 5671892"/>
              <a:gd name="connsiteY3" fmla="*/ 2036163 h 5739881"/>
              <a:gd name="connsiteX4" fmla="*/ 5527192 w 5671892"/>
              <a:gd name="connsiteY4" fmla="*/ 1675050 h 5739881"/>
              <a:gd name="connsiteX5" fmla="*/ 5563199 w 5671892"/>
              <a:gd name="connsiteY5" fmla="*/ 2063941 h 5739881"/>
              <a:gd name="connsiteX6" fmla="*/ 5518190 w 5671892"/>
              <a:gd name="connsiteY6" fmla="*/ 1934311 h 5739881"/>
              <a:gd name="connsiteX7" fmla="*/ 5392163 w 5671892"/>
              <a:gd name="connsiteY7" fmla="*/ 2619498 h 5739881"/>
              <a:gd name="connsiteX8" fmla="*/ 5563199 w 5671892"/>
              <a:gd name="connsiteY8" fmla="*/ 3091723 h 5739881"/>
              <a:gd name="connsiteX9" fmla="*/ 5518190 w 5671892"/>
              <a:gd name="connsiteY9" fmla="*/ 3415798 h 5739881"/>
              <a:gd name="connsiteX10" fmla="*/ 5473180 w 5671892"/>
              <a:gd name="connsiteY10" fmla="*/ 3739873 h 5739881"/>
              <a:gd name="connsiteX11" fmla="*/ 5374159 w 5671892"/>
              <a:gd name="connsiteY11" fmla="*/ 3878763 h 5739881"/>
              <a:gd name="connsiteX12" fmla="*/ 5401165 w 5671892"/>
              <a:gd name="connsiteY12" fmla="*/ 3989874 h 5739881"/>
              <a:gd name="connsiteX13" fmla="*/ 5347153 w 5671892"/>
              <a:gd name="connsiteY13" fmla="*/ 4091727 h 5739881"/>
              <a:gd name="connsiteX14" fmla="*/ 5212124 w 5671892"/>
              <a:gd name="connsiteY14" fmla="*/ 4221357 h 5739881"/>
              <a:gd name="connsiteX15" fmla="*/ 5131106 w 5671892"/>
              <a:gd name="connsiteY15" fmla="*/ 4462098 h 5739881"/>
              <a:gd name="connsiteX16" fmla="*/ 4780031 w 5671892"/>
              <a:gd name="connsiteY16" fmla="*/ 4776914 h 5739881"/>
              <a:gd name="connsiteX17" fmla="*/ 4221910 w 5671892"/>
              <a:gd name="connsiteY17" fmla="*/ 4573210 h 5739881"/>
              <a:gd name="connsiteX18" fmla="*/ 3888838 w 5671892"/>
              <a:gd name="connsiteY18" fmla="*/ 4739877 h 5739881"/>
              <a:gd name="connsiteX19" fmla="*/ 3854104 w 5671892"/>
              <a:gd name="connsiteY19" fmla="*/ 5599396 h 5739881"/>
              <a:gd name="connsiteX20" fmla="*/ 3242943 w 5671892"/>
              <a:gd name="connsiteY20" fmla="*/ 5601938 h 5739881"/>
              <a:gd name="connsiteX21" fmla="*/ 2241979 w 5671892"/>
              <a:gd name="connsiteY21" fmla="*/ 5599396 h 5739881"/>
              <a:gd name="connsiteX22" fmla="*/ 2421522 w 5671892"/>
              <a:gd name="connsiteY22" fmla="*/ 4730618 h 5739881"/>
              <a:gd name="connsiteX23" fmla="*/ 2169468 w 5671892"/>
              <a:gd name="connsiteY23" fmla="*/ 3832466 h 5739881"/>
              <a:gd name="connsiteX24" fmla="*/ 1530330 w 5671892"/>
              <a:gd name="connsiteY24" fmla="*/ 5508399 h 5739881"/>
              <a:gd name="connsiteX25" fmla="*/ 1917413 w 5671892"/>
              <a:gd name="connsiteY25" fmla="*/ 3971356 h 5739881"/>
              <a:gd name="connsiteX26" fmla="*/ 0 w 5671892"/>
              <a:gd name="connsiteY26" fmla="*/ 5739881 h 5739881"/>
              <a:gd name="connsiteX27" fmla="*/ 927200 w 5671892"/>
              <a:gd name="connsiteY27" fmla="*/ 4295431 h 5739881"/>
              <a:gd name="connsiteX28" fmla="*/ 144031 w 5671892"/>
              <a:gd name="connsiteY28" fmla="*/ 5313954 h 5739881"/>
              <a:gd name="connsiteX29" fmla="*/ 837180 w 5671892"/>
              <a:gd name="connsiteY29" fmla="*/ 3721355 h 5739881"/>
              <a:gd name="connsiteX30" fmla="*/ 1323285 w 5671892"/>
              <a:gd name="connsiteY30" fmla="*/ 443564 h 5739881"/>
              <a:gd name="connsiteX31" fmla="*/ 2610563 w 5671892"/>
              <a:gd name="connsiteY31" fmla="*/ 138007 h 5739881"/>
              <a:gd name="connsiteX32" fmla="*/ 2637569 w 5671892"/>
              <a:gd name="connsiteY32" fmla="*/ 147266 h 5739881"/>
              <a:gd name="connsiteX33" fmla="*/ 2655573 w 5671892"/>
              <a:gd name="connsiteY33" fmla="*/ 147266 h 5739881"/>
              <a:gd name="connsiteX34" fmla="*/ 3386945 w 5671892"/>
              <a:gd name="connsiteY34" fmla="*/ 619 h 5739881"/>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241979 w 5671892"/>
              <a:gd name="connsiteY21" fmla="*/ 5599396 h 7099266"/>
              <a:gd name="connsiteX22" fmla="*/ 2421522 w 5671892"/>
              <a:gd name="connsiteY22" fmla="*/ 4730618 h 7099266"/>
              <a:gd name="connsiteX23" fmla="*/ 2169468 w 5671892"/>
              <a:gd name="connsiteY23" fmla="*/ 3832466 h 7099266"/>
              <a:gd name="connsiteX24" fmla="*/ 1530330 w 5671892"/>
              <a:gd name="connsiteY24" fmla="*/ 5508399 h 7099266"/>
              <a:gd name="connsiteX25" fmla="*/ 1917413 w 5671892"/>
              <a:gd name="connsiteY25" fmla="*/ 3971356 h 7099266"/>
              <a:gd name="connsiteX26" fmla="*/ 0 w 5671892"/>
              <a:gd name="connsiteY26" fmla="*/ 5739881 h 7099266"/>
              <a:gd name="connsiteX27" fmla="*/ 927200 w 5671892"/>
              <a:gd name="connsiteY27" fmla="*/ 4295431 h 7099266"/>
              <a:gd name="connsiteX28" fmla="*/ 144031 w 5671892"/>
              <a:gd name="connsiteY28" fmla="*/ 5313954 h 7099266"/>
              <a:gd name="connsiteX29" fmla="*/ 837180 w 5671892"/>
              <a:gd name="connsiteY29" fmla="*/ 3721355 h 7099266"/>
              <a:gd name="connsiteX30" fmla="*/ 1323285 w 5671892"/>
              <a:gd name="connsiteY30" fmla="*/ 443564 h 7099266"/>
              <a:gd name="connsiteX31" fmla="*/ 2610563 w 5671892"/>
              <a:gd name="connsiteY31" fmla="*/ 138007 h 7099266"/>
              <a:gd name="connsiteX32" fmla="*/ 2637569 w 5671892"/>
              <a:gd name="connsiteY32" fmla="*/ 147266 h 7099266"/>
              <a:gd name="connsiteX33" fmla="*/ 2655573 w 5671892"/>
              <a:gd name="connsiteY33" fmla="*/ 147266 h 7099266"/>
              <a:gd name="connsiteX34" fmla="*/ 3386945 w 5671892"/>
              <a:gd name="connsiteY34" fmla="*/ 619 h 7099266"/>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384856 w 5671892"/>
              <a:gd name="connsiteY21" fmla="*/ 5674624 h 7099266"/>
              <a:gd name="connsiteX22" fmla="*/ 2241979 w 5671892"/>
              <a:gd name="connsiteY22" fmla="*/ 5599396 h 7099266"/>
              <a:gd name="connsiteX23" fmla="*/ 2421522 w 5671892"/>
              <a:gd name="connsiteY23" fmla="*/ 4730618 h 7099266"/>
              <a:gd name="connsiteX24" fmla="*/ 2169468 w 5671892"/>
              <a:gd name="connsiteY24" fmla="*/ 3832466 h 7099266"/>
              <a:gd name="connsiteX25" fmla="*/ 1530330 w 5671892"/>
              <a:gd name="connsiteY25" fmla="*/ 5508399 h 7099266"/>
              <a:gd name="connsiteX26" fmla="*/ 1917413 w 5671892"/>
              <a:gd name="connsiteY26" fmla="*/ 3971356 h 7099266"/>
              <a:gd name="connsiteX27" fmla="*/ 0 w 5671892"/>
              <a:gd name="connsiteY27" fmla="*/ 5739881 h 7099266"/>
              <a:gd name="connsiteX28" fmla="*/ 927200 w 5671892"/>
              <a:gd name="connsiteY28" fmla="*/ 4295431 h 7099266"/>
              <a:gd name="connsiteX29" fmla="*/ 144031 w 5671892"/>
              <a:gd name="connsiteY29" fmla="*/ 5313954 h 7099266"/>
              <a:gd name="connsiteX30" fmla="*/ 837180 w 5671892"/>
              <a:gd name="connsiteY30" fmla="*/ 3721355 h 7099266"/>
              <a:gd name="connsiteX31" fmla="*/ 1323285 w 5671892"/>
              <a:gd name="connsiteY31" fmla="*/ 443564 h 7099266"/>
              <a:gd name="connsiteX32" fmla="*/ 2610563 w 5671892"/>
              <a:gd name="connsiteY32" fmla="*/ 138007 h 7099266"/>
              <a:gd name="connsiteX33" fmla="*/ 2637569 w 5671892"/>
              <a:gd name="connsiteY33" fmla="*/ 147266 h 7099266"/>
              <a:gd name="connsiteX34" fmla="*/ 2655573 w 5671892"/>
              <a:gd name="connsiteY34" fmla="*/ 147266 h 7099266"/>
              <a:gd name="connsiteX35" fmla="*/ 3386945 w 5671892"/>
              <a:gd name="connsiteY35" fmla="*/ 619 h 7099266"/>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035804 w 5671892"/>
              <a:gd name="connsiteY21" fmla="*/ 7070191 h 7099266"/>
              <a:gd name="connsiteX22" fmla="*/ 2241979 w 5671892"/>
              <a:gd name="connsiteY22" fmla="*/ 5599396 h 7099266"/>
              <a:gd name="connsiteX23" fmla="*/ 2421522 w 5671892"/>
              <a:gd name="connsiteY23" fmla="*/ 4730618 h 7099266"/>
              <a:gd name="connsiteX24" fmla="*/ 2169468 w 5671892"/>
              <a:gd name="connsiteY24" fmla="*/ 3832466 h 7099266"/>
              <a:gd name="connsiteX25" fmla="*/ 1530330 w 5671892"/>
              <a:gd name="connsiteY25" fmla="*/ 5508399 h 7099266"/>
              <a:gd name="connsiteX26" fmla="*/ 1917413 w 5671892"/>
              <a:gd name="connsiteY26" fmla="*/ 3971356 h 7099266"/>
              <a:gd name="connsiteX27" fmla="*/ 0 w 5671892"/>
              <a:gd name="connsiteY27" fmla="*/ 5739881 h 7099266"/>
              <a:gd name="connsiteX28" fmla="*/ 927200 w 5671892"/>
              <a:gd name="connsiteY28" fmla="*/ 4295431 h 7099266"/>
              <a:gd name="connsiteX29" fmla="*/ 144031 w 5671892"/>
              <a:gd name="connsiteY29" fmla="*/ 5313954 h 7099266"/>
              <a:gd name="connsiteX30" fmla="*/ 837180 w 5671892"/>
              <a:gd name="connsiteY30" fmla="*/ 3721355 h 7099266"/>
              <a:gd name="connsiteX31" fmla="*/ 1323285 w 5671892"/>
              <a:gd name="connsiteY31" fmla="*/ 443564 h 7099266"/>
              <a:gd name="connsiteX32" fmla="*/ 2610563 w 5671892"/>
              <a:gd name="connsiteY32" fmla="*/ 138007 h 7099266"/>
              <a:gd name="connsiteX33" fmla="*/ 2637569 w 5671892"/>
              <a:gd name="connsiteY33" fmla="*/ 147266 h 7099266"/>
              <a:gd name="connsiteX34" fmla="*/ 2655573 w 5671892"/>
              <a:gd name="connsiteY34" fmla="*/ 147266 h 7099266"/>
              <a:gd name="connsiteX35" fmla="*/ 3386945 w 5671892"/>
              <a:gd name="connsiteY35" fmla="*/ 619 h 7099266"/>
              <a:gd name="connsiteX0" fmla="*/ 3386945 w 5671892"/>
              <a:gd name="connsiteY0" fmla="*/ 619 h 7099266"/>
              <a:gd name="connsiteX1" fmla="*/ 4491969 w 5671892"/>
              <a:gd name="connsiteY1" fmla="*/ 221341 h 7099266"/>
              <a:gd name="connsiteX2" fmla="*/ 5032085 w 5671892"/>
              <a:gd name="connsiteY2" fmla="*/ 545416 h 7099266"/>
              <a:gd name="connsiteX3" fmla="*/ 5662221 w 5671892"/>
              <a:gd name="connsiteY3" fmla="*/ 2036163 h 7099266"/>
              <a:gd name="connsiteX4" fmla="*/ 5527192 w 5671892"/>
              <a:gd name="connsiteY4" fmla="*/ 1675050 h 7099266"/>
              <a:gd name="connsiteX5" fmla="*/ 5563199 w 5671892"/>
              <a:gd name="connsiteY5" fmla="*/ 2063941 h 7099266"/>
              <a:gd name="connsiteX6" fmla="*/ 5518190 w 5671892"/>
              <a:gd name="connsiteY6" fmla="*/ 1934311 h 7099266"/>
              <a:gd name="connsiteX7" fmla="*/ 5392163 w 5671892"/>
              <a:gd name="connsiteY7" fmla="*/ 2619498 h 7099266"/>
              <a:gd name="connsiteX8" fmla="*/ 5563199 w 5671892"/>
              <a:gd name="connsiteY8" fmla="*/ 3091723 h 7099266"/>
              <a:gd name="connsiteX9" fmla="*/ 5518190 w 5671892"/>
              <a:gd name="connsiteY9" fmla="*/ 3415798 h 7099266"/>
              <a:gd name="connsiteX10" fmla="*/ 5473180 w 5671892"/>
              <a:gd name="connsiteY10" fmla="*/ 3739873 h 7099266"/>
              <a:gd name="connsiteX11" fmla="*/ 5374159 w 5671892"/>
              <a:gd name="connsiteY11" fmla="*/ 3878763 h 7099266"/>
              <a:gd name="connsiteX12" fmla="*/ 5401165 w 5671892"/>
              <a:gd name="connsiteY12" fmla="*/ 3989874 h 7099266"/>
              <a:gd name="connsiteX13" fmla="*/ 5347153 w 5671892"/>
              <a:gd name="connsiteY13" fmla="*/ 4091727 h 7099266"/>
              <a:gd name="connsiteX14" fmla="*/ 5212124 w 5671892"/>
              <a:gd name="connsiteY14" fmla="*/ 4221357 h 7099266"/>
              <a:gd name="connsiteX15" fmla="*/ 5131106 w 5671892"/>
              <a:gd name="connsiteY15" fmla="*/ 4462098 h 7099266"/>
              <a:gd name="connsiteX16" fmla="*/ 4780031 w 5671892"/>
              <a:gd name="connsiteY16" fmla="*/ 4776914 h 7099266"/>
              <a:gd name="connsiteX17" fmla="*/ 4221910 w 5671892"/>
              <a:gd name="connsiteY17" fmla="*/ 4573210 h 7099266"/>
              <a:gd name="connsiteX18" fmla="*/ 3888838 w 5671892"/>
              <a:gd name="connsiteY18" fmla="*/ 4739877 h 7099266"/>
              <a:gd name="connsiteX19" fmla="*/ 3854104 w 5671892"/>
              <a:gd name="connsiteY19" fmla="*/ 5599396 h 7099266"/>
              <a:gd name="connsiteX20" fmla="*/ 4682784 w 5671892"/>
              <a:gd name="connsiteY20" fmla="*/ 7099266 h 7099266"/>
              <a:gd name="connsiteX21" fmla="*/ 2064892 w 5671892"/>
              <a:gd name="connsiteY21" fmla="*/ 7070192 h 7099266"/>
              <a:gd name="connsiteX22" fmla="*/ 2241979 w 5671892"/>
              <a:gd name="connsiteY22" fmla="*/ 5599396 h 7099266"/>
              <a:gd name="connsiteX23" fmla="*/ 2421522 w 5671892"/>
              <a:gd name="connsiteY23" fmla="*/ 4730618 h 7099266"/>
              <a:gd name="connsiteX24" fmla="*/ 2169468 w 5671892"/>
              <a:gd name="connsiteY24" fmla="*/ 3832466 h 7099266"/>
              <a:gd name="connsiteX25" fmla="*/ 1530330 w 5671892"/>
              <a:gd name="connsiteY25" fmla="*/ 5508399 h 7099266"/>
              <a:gd name="connsiteX26" fmla="*/ 1917413 w 5671892"/>
              <a:gd name="connsiteY26" fmla="*/ 3971356 h 7099266"/>
              <a:gd name="connsiteX27" fmla="*/ 0 w 5671892"/>
              <a:gd name="connsiteY27" fmla="*/ 5739881 h 7099266"/>
              <a:gd name="connsiteX28" fmla="*/ 927200 w 5671892"/>
              <a:gd name="connsiteY28" fmla="*/ 4295431 h 7099266"/>
              <a:gd name="connsiteX29" fmla="*/ 144031 w 5671892"/>
              <a:gd name="connsiteY29" fmla="*/ 5313954 h 7099266"/>
              <a:gd name="connsiteX30" fmla="*/ 837180 w 5671892"/>
              <a:gd name="connsiteY30" fmla="*/ 3721355 h 7099266"/>
              <a:gd name="connsiteX31" fmla="*/ 1323285 w 5671892"/>
              <a:gd name="connsiteY31" fmla="*/ 443564 h 7099266"/>
              <a:gd name="connsiteX32" fmla="*/ 2610563 w 5671892"/>
              <a:gd name="connsiteY32" fmla="*/ 138007 h 7099266"/>
              <a:gd name="connsiteX33" fmla="*/ 2637569 w 5671892"/>
              <a:gd name="connsiteY33" fmla="*/ 147266 h 7099266"/>
              <a:gd name="connsiteX34" fmla="*/ 2655573 w 5671892"/>
              <a:gd name="connsiteY34" fmla="*/ 147266 h 7099266"/>
              <a:gd name="connsiteX35" fmla="*/ 3386945 w 5671892"/>
              <a:gd name="connsiteY35" fmla="*/ 619 h 7099266"/>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3"/>
              <a:gd name="connsiteX1" fmla="*/ 4491969 w 5671892"/>
              <a:gd name="connsiteY1" fmla="*/ 221341 h 7113803"/>
              <a:gd name="connsiteX2" fmla="*/ 5032085 w 5671892"/>
              <a:gd name="connsiteY2" fmla="*/ 545416 h 7113803"/>
              <a:gd name="connsiteX3" fmla="*/ 5662221 w 5671892"/>
              <a:gd name="connsiteY3" fmla="*/ 2036163 h 7113803"/>
              <a:gd name="connsiteX4" fmla="*/ 5527192 w 5671892"/>
              <a:gd name="connsiteY4" fmla="*/ 1675050 h 7113803"/>
              <a:gd name="connsiteX5" fmla="*/ 5563199 w 5671892"/>
              <a:gd name="connsiteY5" fmla="*/ 2063941 h 7113803"/>
              <a:gd name="connsiteX6" fmla="*/ 5518190 w 5671892"/>
              <a:gd name="connsiteY6" fmla="*/ 1934311 h 7113803"/>
              <a:gd name="connsiteX7" fmla="*/ 5392163 w 5671892"/>
              <a:gd name="connsiteY7" fmla="*/ 2619498 h 7113803"/>
              <a:gd name="connsiteX8" fmla="*/ 5563199 w 5671892"/>
              <a:gd name="connsiteY8" fmla="*/ 3091723 h 7113803"/>
              <a:gd name="connsiteX9" fmla="*/ 5518190 w 5671892"/>
              <a:gd name="connsiteY9" fmla="*/ 3415798 h 7113803"/>
              <a:gd name="connsiteX10" fmla="*/ 5473180 w 5671892"/>
              <a:gd name="connsiteY10" fmla="*/ 3739873 h 7113803"/>
              <a:gd name="connsiteX11" fmla="*/ 5374159 w 5671892"/>
              <a:gd name="connsiteY11" fmla="*/ 3878763 h 7113803"/>
              <a:gd name="connsiteX12" fmla="*/ 5401165 w 5671892"/>
              <a:gd name="connsiteY12" fmla="*/ 3989874 h 7113803"/>
              <a:gd name="connsiteX13" fmla="*/ 5347153 w 5671892"/>
              <a:gd name="connsiteY13" fmla="*/ 4091727 h 7113803"/>
              <a:gd name="connsiteX14" fmla="*/ 5212124 w 5671892"/>
              <a:gd name="connsiteY14" fmla="*/ 4221357 h 7113803"/>
              <a:gd name="connsiteX15" fmla="*/ 5131106 w 5671892"/>
              <a:gd name="connsiteY15" fmla="*/ 4462098 h 7113803"/>
              <a:gd name="connsiteX16" fmla="*/ 4780031 w 5671892"/>
              <a:gd name="connsiteY16" fmla="*/ 4776914 h 7113803"/>
              <a:gd name="connsiteX17" fmla="*/ 4221910 w 5671892"/>
              <a:gd name="connsiteY17" fmla="*/ 4573210 h 7113803"/>
              <a:gd name="connsiteX18" fmla="*/ 3888838 w 5671892"/>
              <a:gd name="connsiteY18" fmla="*/ 4739877 h 7113803"/>
              <a:gd name="connsiteX19" fmla="*/ 3854104 w 5671892"/>
              <a:gd name="connsiteY19" fmla="*/ 5599396 h 7113803"/>
              <a:gd name="connsiteX20" fmla="*/ 4682784 w 5671892"/>
              <a:gd name="connsiteY20" fmla="*/ 7099266 h 7113803"/>
              <a:gd name="connsiteX21" fmla="*/ 2079436 w 5671892"/>
              <a:gd name="connsiteY21" fmla="*/ 7113803 h 7113803"/>
              <a:gd name="connsiteX22" fmla="*/ 2241979 w 5671892"/>
              <a:gd name="connsiteY22" fmla="*/ 5599396 h 7113803"/>
              <a:gd name="connsiteX23" fmla="*/ 2421522 w 5671892"/>
              <a:gd name="connsiteY23" fmla="*/ 4730618 h 7113803"/>
              <a:gd name="connsiteX24" fmla="*/ 2169468 w 5671892"/>
              <a:gd name="connsiteY24" fmla="*/ 3832466 h 7113803"/>
              <a:gd name="connsiteX25" fmla="*/ 1530330 w 5671892"/>
              <a:gd name="connsiteY25" fmla="*/ 5508399 h 7113803"/>
              <a:gd name="connsiteX26" fmla="*/ 1917413 w 5671892"/>
              <a:gd name="connsiteY26" fmla="*/ 3971356 h 7113803"/>
              <a:gd name="connsiteX27" fmla="*/ 0 w 5671892"/>
              <a:gd name="connsiteY27" fmla="*/ 5739881 h 7113803"/>
              <a:gd name="connsiteX28" fmla="*/ 927200 w 5671892"/>
              <a:gd name="connsiteY28" fmla="*/ 4295431 h 7113803"/>
              <a:gd name="connsiteX29" fmla="*/ 144031 w 5671892"/>
              <a:gd name="connsiteY29" fmla="*/ 5313954 h 7113803"/>
              <a:gd name="connsiteX30" fmla="*/ 837180 w 5671892"/>
              <a:gd name="connsiteY30" fmla="*/ 3721355 h 7113803"/>
              <a:gd name="connsiteX31" fmla="*/ 1323285 w 5671892"/>
              <a:gd name="connsiteY31" fmla="*/ 443564 h 7113803"/>
              <a:gd name="connsiteX32" fmla="*/ 2610563 w 5671892"/>
              <a:gd name="connsiteY32" fmla="*/ 138007 h 7113803"/>
              <a:gd name="connsiteX33" fmla="*/ 2637569 w 5671892"/>
              <a:gd name="connsiteY33" fmla="*/ 147266 h 7113803"/>
              <a:gd name="connsiteX34" fmla="*/ 2655573 w 5671892"/>
              <a:gd name="connsiteY34" fmla="*/ 147266 h 7113803"/>
              <a:gd name="connsiteX35" fmla="*/ 3386945 w 5671892"/>
              <a:gd name="connsiteY35" fmla="*/ 619 h 7113803"/>
              <a:gd name="connsiteX0" fmla="*/ 3386945 w 5671892"/>
              <a:gd name="connsiteY0" fmla="*/ 619 h 7113804"/>
              <a:gd name="connsiteX1" fmla="*/ 4491969 w 5671892"/>
              <a:gd name="connsiteY1" fmla="*/ 221341 h 7113804"/>
              <a:gd name="connsiteX2" fmla="*/ 5032085 w 5671892"/>
              <a:gd name="connsiteY2" fmla="*/ 545416 h 7113804"/>
              <a:gd name="connsiteX3" fmla="*/ 5662221 w 5671892"/>
              <a:gd name="connsiteY3" fmla="*/ 2036163 h 7113804"/>
              <a:gd name="connsiteX4" fmla="*/ 5527192 w 5671892"/>
              <a:gd name="connsiteY4" fmla="*/ 1675050 h 7113804"/>
              <a:gd name="connsiteX5" fmla="*/ 5563199 w 5671892"/>
              <a:gd name="connsiteY5" fmla="*/ 2063941 h 7113804"/>
              <a:gd name="connsiteX6" fmla="*/ 5518190 w 5671892"/>
              <a:gd name="connsiteY6" fmla="*/ 1934311 h 7113804"/>
              <a:gd name="connsiteX7" fmla="*/ 5392163 w 5671892"/>
              <a:gd name="connsiteY7" fmla="*/ 2619498 h 7113804"/>
              <a:gd name="connsiteX8" fmla="*/ 5563199 w 5671892"/>
              <a:gd name="connsiteY8" fmla="*/ 3091723 h 7113804"/>
              <a:gd name="connsiteX9" fmla="*/ 5518190 w 5671892"/>
              <a:gd name="connsiteY9" fmla="*/ 3415798 h 7113804"/>
              <a:gd name="connsiteX10" fmla="*/ 5473180 w 5671892"/>
              <a:gd name="connsiteY10" fmla="*/ 3739873 h 7113804"/>
              <a:gd name="connsiteX11" fmla="*/ 5374159 w 5671892"/>
              <a:gd name="connsiteY11" fmla="*/ 3878763 h 7113804"/>
              <a:gd name="connsiteX12" fmla="*/ 5401165 w 5671892"/>
              <a:gd name="connsiteY12" fmla="*/ 3989874 h 7113804"/>
              <a:gd name="connsiteX13" fmla="*/ 5347153 w 5671892"/>
              <a:gd name="connsiteY13" fmla="*/ 4091727 h 7113804"/>
              <a:gd name="connsiteX14" fmla="*/ 5212124 w 5671892"/>
              <a:gd name="connsiteY14" fmla="*/ 4221357 h 7113804"/>
              <a:gd name="connsiteX15" fmla="*/ 5131106 w 5671892"/>
              <a:gd name="connsiteY15" fmla="*/ 4462098 h 7113804"/>
              <a:gd name="connsiteX16" fmla="*/ 4780031 w 5671892"/>
              <a:gd name="connsiteY16" fmla="*/ 4776914 h 7113804"/>
              <a:gd name="connsiteX17" fmla="*/ 4221910 w 5671892"/>
              <a:gd name="connsiteY17" fmla="*/ 4573210 h 7113804"/>
              <a:gd name="connsiteX18" fmla="*/ 3888838 w 5671892"/>
              <a:gd name="connsiteY18" fmla="*/ 4739877 h 7113804"/>
              <a:gd name="connsiteX19" fmla="*/ 3854104 w 5671892"/>
              <a:gd name="connsiteY19" fmla="*/ 5599396 h 7113804"/>
              <a:gd name="connsiteX20" fmla="*/ 4217381 w 5671892"/>
              <a:gd name="connsiteY20" fmla="*/ 7113804 h 7113804"/>
              <a:gd name="connsiteX21" fmla="*/ 2079436 w 5671892"/>
              <a:gd name="connsiteY21" fmla="*/ 7113803 h 7113804"/>
              <a:gd name="connsiteX22" fmla="*/ 2241979 w 5671892"/>
              <a:gd name="connsiteY22" fmla="*/ 5599396 h 7113804"/>
              <a:gd name="connsiteX23" fmla="*/ 2421522 w 5671892"/>
              <a:gd name="connsiteY23" fmla="*/ 4730618 h 7113804"/>
              <a:gd name="connsiteX24" fmla="*/ 2169468 w 5671892"/>
              <a:gd name="connsiteY24" fmla="*/ 3832466 h 7113804"/>
              <a:gd name="connsiteX25" fmla="*/ 1530330 w 5671892"/>
              <a:gd name="connsiteY25" fmla="*/ 5508399 h 7113804"/>
              <a:gd name="connsiteX26" fmla="*/ 1917413 w 5671892"/>
              <a:gd name="connsiteY26" fmla="*/ 3971356 h 7113804"/>
              <a:gd name="connsiteX27" fmla="*/ 0 w 5671892"/>
              <a:gd name="connsiteY27" fmla="*/ 5739881 h 7113804"/>
              <a:gd name="connsiteX28" fmla="*/ 927200 w 5671892"/>
              <a:gd name="connsiteY28" fmla="*/ 4295431 h 7113804"/>
              <a:gd name="connsiteX29" fmla="*/ 144031 w 5671892"/>
              <a:gd name="connsiteY29" fmla="*/ 5313954 h 7113804"/>
              <a:gd name="connsiteX30" fmla="*/ 837180 w 5671892"/>
              <a:gd name="connsiteY30" fmla="*/ 3721355 h 7113804"/>
              <a:gd name="connsiteX31" fmla="*/ 1323285 w 5671892"/>
              <a:gd name="connsiteY31" fmla="*/ 443564 h 7113804"/>
              <a:gd name="connsiteX32" fmla="*/ 2610563 w 5671892"/>
              <a:gd name="connsiteY32" fmla="*/ 138007 h 7113804"/>
              <a:gd name="connsiteX33" fmla="*/ 2637569 w 5671892"/>
              <a:gd name="connsiteY33" fmla="*/ 147266 h 7113804"/>
              <a:gd name="connsiteX34" fmla="*/ 2655573 w 5671892"/>
              <a:gd name="connsiteY34" fmla="*/ 147266 h 7113804"/>
              <a:gd name="connsiteX35" fmla="*/ 3386945 w 5671892"/>
              <a:gd name="connsiteY35" fmla="*/ 619 h 7113804"/>
              <a:gd name="connsiteX0" fmla="*/ 3386945 w 5671892"/>
              <a:gd name="connsiteY0" fmla="*/ 619 h 7113804"/>
              <a:gd name="connsiteX1" fmla="*/ 4491969 w 5671892"/>
              <a:gd name="connsiteY1" fmla="*/ 221341 h 7113804"/>
              <a:gd name="connsiteX2" fmla="*/ 5032085 w 5671892"/>
              <a:gd name="connsiteY2" fmla="*/ 545416 h 7113804"/>
              <a:gd name="connsiteX3" fmla="*/ 5662221 w 5671892"/>
              <a:gd name="connsiteY3" fmla="*/ 2036163 h 7113804"/>
              <a:gd name="connsiteX4" fmla="*/ 5527192 w 5671892"/>
              <a:gd name="connsiteY4" fmla="*/ 1675050 h 7113804"/>
              <a:gd name="connsiteX5" fmla="*/ 5563199 w 5671892"/>
              <a:gd name="connsiteY5" fmla="*/ 2063941 h 7113804"/>
              <a:gd name="connsiteX6" fmla="*/ 5518190 w 5671892"/>
              <a:gd name="connsiteY6" fmla="*/ 1934311 h 7113804"/>
              <a:gd name="connsiteX7" fmla="*/ 5392163 w 5671892"/>
              <a:gd name="connsiteY7" fmla="*/ 2619498 h 7113804"/>
              <a:gd name="connsiteX8" fmla="*/ 5563199 w 5671892"/>
              <a:gd name="connsiteY8" fmla="*/ 3091723 h 7113804"/>
              <a:gd name="connsiteX9" fmla="*/ 5518190 w 5671892"/>
              <a:gd name="connsiteY9" fmla="*/ 3415798 h 7113804"/>
              <a:gd name="connsiteX10" fmla="*/ 5473180 w 5671892"/>
              <a:gd name="connsiteY10" fmla="*/ 3739873 h 7113804"/>
              <a:gd name="connsiteX11" fmla="*/ 5374159 w 5671892"/>
              <a:gd name="connsiteY11" fmla="*/ 3878763 h 7113804"/>
              <a:gd name="connsiteX12" fmla="*/ 5401165 w 5671892"/>
              <a:gd name="connsiteY12" fmla="*/ 3989874 h 7113804"/>
              <a:gd name="connsiteX13" fmla="*/ 5347153 w 5671892"/>
              <a:gd name="connsiteY13" fmla="*/ 4091727 h 7113804"/>
              <a:gd name="connsiteX14" fmla="*/ 5212124 w 5671892"/>
              <a:gd name="connsiteY14" fmla="*/ 4221357 h 7113804"/>
              <a:gd name="connsiteX15" fmla="*/ 5131106 w 5671892"/>
              <a:gd name="connsiteY15" fmla="*/ 4462098 h 7113804"/>
              <a:gd name="connsiteX16" fmla="*/ 4780031 w 5671892"/>
              <a:gd name="connsiteY16" fmla="*/ 4776914 h 7113804"/>
              <a:gd name="connsiteX17" fmla="*/ 4221910 w 5671892"/>
              <a:gd name="connsiteY17" fmla="*/ 4573210 h 7113804"/>
              <a:gd name="connsiteX18" fmla="*/ 3888838 w 5671892"/>
              <a:gd name="connsiteY18" fmla="*/ 4739877 h 7113804"/>
              <a:gd name="connsiteX19" fmla="*/ 3854104 w 5671892"/>
              <a:gd name="connsiteY19" fmla="*/ 5599396 h 7113804"/>
              <a:gd name="connsiteX20" fmla="*/ 4217381 w 5671892"/>
              <a:gd name="connsiteY20" fmla="*/ 7113804 h 7113804"/>
              <a:gd name="connsiteX21" fmla="*/ 2079436 w 5671892"/>
              <a:gd name="connsiteY21" fmla="*/ 7113803 h 7113804"/>
              <a:gd name="connsiteX22" fmla="*/ 2241979 w 5671892"/>
              <a:gd name="connsiteY22" fmla="*/ 5599396 h 7113804"/>
              <a:gd name="connsiteX23" fmla="*/ 2421522 w 5671892"/>
              <a:gd name="connsiteY23" fmla="*/ 4730618 h 7113804"/>
              <a:gd name="connsiteX24" fmla="*/ 2169468 w 5671892"/>
              <a:gd name="connsiteY24" fmla="*/ 3832466 h 7113804"/>
              <a:gd name="connsiteX25" fmla="*/ 1530330 w 5671892"/>
              <a:gd name="connsiteY25" fmla="*/ 5508399 h 7113804"/>
              <a:gd name="connsiteX26" fmla="*/ 1917413 w 5671892"/>
              <a:gd name="connsiteY26" fmla="*/ 3971356 h 7113804"/>
              <a:gd name="connsiteX27" fmla="*/ 0 w 5671892"/>
              <a:gd name="connsiteY27" fmla="*/ 5739881 h 7113804"/>
              <a:gd name="connsiteX28" fmla="*/ 927200 w 5671892"/>
              <a:gd name="connsiteY28" fmla="*/ 4295431 h 7113804"/>
              <a:gd name="connsiteX29" fmla="*/ 144031 w 5671892"/>
              <a:gd name="connsiteY29" fmla="*/ 5313954 h 7113804"/>
              <a:gd name="connsiteX30" fmla="*/ 837180 w 5671892"/>
              <a:gd name="connsiteY30" fmla="*/ 3721355 h 7113804"/>
              <a:gd name="connsiteX31" fmla="*/ 1323285 w 5671892"/>
              <a:gd name="connsiteY31" fmla="*/ 443564 h 7113804"/>
              <a:gd name="connsiteX32" fmla="*/ 2610563 w 5671892"/>
              <a:gd name="connsiteY32" fmla="*/ 138007 h 7113804"/>
              <a:gd name="connsiteX33" fmla="*/ 2637569 w 5671892"/>
              <a:gd name="connsiteY33" fmla="*/ 147266 h 7113804"/>
              <a:gd name="connsiteX34" fmla="*/ 2655573 w 5671892"/>
              <a:gd name="connsiteY34" fmla="*/ 147266 h 7113804"/>
              <a:gd name="connsiteX35" fmla="*/ 3386945 w 5671892"/>
              <a:gd name="connsiteY35" fmla="*/ 619 h 7113804"/>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599396 h 7128342"/>
              <a:gd name="connsiteX23" fmla="*/ 2421522 w 5671892"/>
              <a:gd name="connsiteY23" fmla="*/ 4730618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599396 h 7128342"/>
              <a:gd name="connsiteX23" fmla="*/ 2421522 w 5671892"/>
              <a:gd name="connsiteY23" fmla="*/ 4730618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861065 h 7128342"/>
              <a:gd name="connsiteX23" fmla="*/ 2421522 w 5671892"/>
              <a:gd name="connsiteY23" fmla="*/ 4730618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079436 w 5671892"/>
              <a:gd name="connsiteY21" fmla="*/ 7113803 h 7128342"/>
              <a:gd name="connsiteX22" fmla="*/ 2241979 w 5671892"/>
              <a:gd name="connsiteY22" fmla="*/ 5861065 h 7128342"/>
              <a:gd name="connsiteX23" fmla="*/ 2494241 w 5671892"/>
              <a:gd name="connsiteY23" fmla="*/ 4701544 h 7128342"/>
              <a:gd name="connsiteX24" fmla="*/ 2169468 w 5671892"/>
              <a:gd name="connsiteY24" fmla="*/ 3832466 h 7128342"/>
              <a:gd name="connsiteX25" fmla="*/ 1530330 w 5671892"/>
              <a:gd name="connsiteY25" fmla="*/ 5508399 h 7128342"/>
              <a:gd name="connsiteX26" fmla="*/ 1917413 w 5671892"/>
              <a:gd name="connsiteY26" fmla="*/ 3971356 h 7128342"/>
              <a:gd name="connsiteX27" fmla="*/ 0 w 5671892"/>
              <a:gd name="connsiteY27" fmla="*/ 5739881 h 7128342"/>
              <a:gd name="connsiteX28" fmla="*/ 927200 w 5671892"/>
              <a:gd name="connsiteY28" fmla="*/ 4295431 h 7128342"/>
              <a:gd name="connsiteX29" fmla="*/ 144031 w 5671892"/>
              <a:gd name="connsiteY29" fmla="*/ 5313954 h 7128342"/>
              <a:gd name="connsiteX30" fmla="*/ 837180 w 5671892"/>
              <a:gd name="connsiteY30" fmla="*/ 3721355 h 7128342"/>
              <a:gd name="connsiteX31" fmla="*/ 1323285 w 5671892"/>
              <a:gd name="connsiteY31" fmla="*/ 443564 h 7128342"/>
              <a:gd name="connsiteX32" fmla="*/ 2610563 w 5671892"/>
              <a:gd name="connsiteY32" fmla="*/ 138007 h 7128342"/>
              <a:gd name="connsiteX33" fmla="*/ 2637569 w 5671892"/>
              <a:gd name="connsiteY33" fmla="*/ 147266 h 7128342"/>
              <a:gd name="connsiteX34" fmla="*/ 2655573 w 5671892"/>
              <a:gd name="connsiteY34" fmla="*/ 147266 h 7128342"/>
              <a:gd name="connsiteX35" fmla="*/ 3386945 w 5671892"/>
              <a:gd name="connsiteY35" fmla="*/ 619 h 7128342"/>
              <a:gd name="connsiteX0" fmla="*/ 3386945 w 5671892"/>
              <a:gd name="connsiteY0" fmla="*/ 619 h 7128342"/>
              <a:gd name="connsiteX1" fmla="*/ 4491969 w 5671892"/>
              <a:gd name="connsiteY1" fmla="*/ 221341 h 7128342"/>
              <a:gd name="connsiteX2" fmla="*/ 5032085 w 5671892"/>
              <a:gd name="connsiteY2" fmla="*/ 545416 h 7128342"/>
              <a:gd name="connsiteX3" fmla="*/ 5662221 w 5671892"/>
              <a:gd name="connsiteY3" fmla="*/ 2036163 h 7128342"/>
              <a:gd name="connsiteX4" fmla="*/ 5527192 w 5671892"/>
              <a:gd name="connsiteY4" fmla="*/ 1675050 h 7128342"/>
              <a:gd name="connsiteX5" fmla="*/ 5563199 w 5671892"/>
              <a:gd name="connsiteY5" fmla="*/ 2063941 h 7128342"/>
              <a:gd name="connsiteX6" fmla="*/ 5518190 w 5671892"/>
              <a:gd name="connsiteY6" fmla="*/ 1934311 h 7128342"/>
              <a:gd name="connsiteX7" fmla="*/ 5392163 w 5671892"/>
              <a:gd name="connsiteY7" fmla="*/ 2619498 h 7128342"/>
              <a:gd name="connsiteX8" fmla="*/ 5563199 w 5671892"/>
              <a:gd name="connsiteY8" fmla="*/ 3091723 h 7128342"/>
              <a:gd name="connsiteX9" fmla="*/ 5518190 w 5671892"/>
              <a:gd name="connsiteY9" fmla="*/ 3415798 h 7128342"/>
              <a:gd name="connsiteX10" fmla="*/ 5473180 w 5671892"/>
              <a:gd name="connsiteY10" fmla="*/ 3739873 h 7128342"/>
              <a:gd name="connsiteX11" fmla="*/ 5374159 w 5671892"/>
              <a:gd name="connsiteY11" fmla="*/ 3878763 h 7128342"/>
              <a:gd name="connsiteX12" fmla="*/ 5401165 w 5671892"/>
              <a:gd name="connsiteY12" fmla="*/ 3989874 h 7128342"/>
              <a:gd name="connsiteX13" fmla="*/ 5347153 w 5671892"/>
              <a:gd name="connsiteY13" fmla="*/ 4091727 h 7128342"/>
              <a:gd name="connsiteX14" fmla="*/ 5212124 w 5671892"/>
              <a:gd name="connsiteY14" fmla="*/ 4221357 h 7128342"/>
              <a:gd name="connsiteX15" fmla="*/ 5131106 w 5671892"/>
              <a:gd name="connsiteY15" fmla="*/ 4462098 h 7128342"/>
              <a:gd name="connsiteX16" fmla="*/ 4780031 w 5671892"/>
              <a:gd name="connsiteY16" fmla="*/ 4776914 h 7128342"/>
              <a:gd name="connsiteX17" fmla="*/ 4221910 w 5671892"/>
              <a:gd name="connsiteY17" fmla="*/ 4573210 h 7128342"/>
              <a:gd name="connsiteX18" fmla="*/ 3888838 w 5671892"/>
              <a:gd name="connsiteY18" fmla="*/ 4739877 h 7128342"/>
              <a:gd name="connsiteX19" fmla="*/ 3854104 w 5671892"/>
              <a:gd name="connsiteY19" fmla="*/ 5599396 h 7128342"/>
              <a:gd name="connsiteX20" fmla="*/ 4391908 w 5671892"/>
              <a:gd name="connsiteY20" fmla="*/ 7128342 h 7128342"/>
              <a:gd name="connsiteX21" fmla="*/ 2241979 w 5671892"/>
              <a:gd name="connsiteY21" fmla="*/ 5861065 h 7128342"/>
              <a:gd name="connsiteX22" fmla="*/ 2494241 w 5671892"/>
              <a:gd name="connsiteY22" fmla="*/ 4701544 h 7128342"/>
              <a:gd name="connsiteX23" fmla="*/ 2169468 w 5671892"/>
              <a:gd name="connsiteY23" fmla="*/ 3832466 h 7128342"/>
              <a:gd name="connsiteX24" fmla="*/ 1530330 w 5671892"/>
              <a:gd name="connsiteY24" fmla="*/ 5508399 h 7128342"/>
              <a:gd name="connsiteX25" fmla="*/ 1917413 w 5671892"/>
              <a:gd name="connsiteY25" fmla="*/ 3971356 h 7128342"/>
              <a:gd name="connsiteX26" fmla="*/ 0 w 5671892"/>
              <a:gd name="connsiteY26" fmla="*/ 5739881 h 7128342"/>
              <a:gd name="connsiteX27" fmla="*/ 927200 w 5671892"/>
              <a:gd name="connsiteY27" fmla="*/ 4295431 h 7128342"/>
              <a:gd name="connsiteX28" fmla="*/ 144031 w 5671892"/>
              <a:gd name="connsiteY28" fmla="*/ 5313954 h 7128342"/>
              <a:gd name="connsiteX29" fmla="*/ 837180 w 5671892"/>
              <a:gd name="connsiteY29" fmla="*/ 3721355 h 7128342"/>
              <a:gd name="connsiteX30" fmla="*/ 1323285 w 5671892"/>
              <a:gd name="connsiteY30" fmla="*/ 443564 h 7128342"/>
              <a:gd name="connsiteX31" fmla="*/ 2610563 w 5671892"/>
              <a:gd name="connsiteY31" fmla="*/ 138007 h 7128342"/>
              <a:gd name="connsiteX32" fmla="*/ 2637569 w 5671892"/>
              <a:gd name="connsiteY32" fmla="*/ 147266 h 7128342"/>
              <a:gd name="connsiteX33" fmla="*/ 2655573 w 5671892"/>
              <a:gd name="connsiteY33" fmla="*/ 147266 h 7128342"/>
              <a:gd name="connsiteX34" fmla="*/ 3386945 w 5671892"/>
              <a:gd name="connsiteY34" fmla="*/ 619 h 7128342"/>
              <a:gd name="connsiteX0" fmla="*/ 3386945 w 5671892"/>
              <a:gd name="connsiteY0" fmla="*/ 619 h 6930641"/>
              <a:gd name="connsiteX1" fmla="*/ 4491969 w 5671892"/>
              <a:gd name="connsiteY1" fmla="*/ 221341 h 6930641"/>
              <a:gd name="connsiteX2" fmla="*/ 5032085 w 5671892"/>
              <a:gd name="connsiteY2" fmla="*/ 545416 h 6930641"/>
              <a:gd name="connsiteX3" fmla="*/ 5662221 w 5671892"/>
              <a:gd name="connsiteY3" fmla="*/ 2036163 h 6930641"/>
              <a:gd name="connsiteX4" fmla="*/ 5527192 w 5671892"/>
              <a:gd name="connsiteY4" fmla="*/ 1675050 h 6930641"/>
              <a:gd name="connsiteX5" fmla="*/ 5563199 w 5671892"/>
              <a:gd name="connsiteY5" fmla="*/ 2063941 h 6930641"/>
              <a:gd name="connsiteX6" fmla="*/ 5518190 w 5671892"/>
              <a:gd name="connsiteY6" fmla="*/ 1934311 h 6930641"/>
              <a:gd name="connsiteX7" fmla="*/ 5392163 w 5671892"/>
              <a:gd name="connsiteY7" fmla="*/ 2619498 h 6930641"/>
              <a:gd name="connsiteX8" fmla="*/ 5563199 w 5671892"/>
              <a:gd name="connsiteY8" fmla="*/ 3091723 h 6930641"/>
              <a:gd name="connsiteX9" fmla="*/ 5518190 w 5671892"/>
              <a:gd name="connsiteY9" fmla="*/ 3415798 h 6930641"/>
              <a:gd name="connsiteX10" fmla="*/ 5473180 w 5671892"/>
              <a:gd name="connsiteY10" fmla="*/ 3739873 h 6930641"/>
              <a:gd name="connsiteX11" fmla="*/ 5374159 w 5671892"/>
              <a:gd name="connsiteY11" fmla="*/ 3878763 h 6930641"/>
              <a:gd name="connsiteX12" fmla="*/ 5401165 w 5671892"/>
              <a:gd name="connsiteY12" fmla="*/ 3989874 h 6930641"/>
              <a:gd name="connsiteX13" fmla="*/ 5347153 w 5671892"/>
              <a:gd name="connsiteY13" fmla="*/ 4091727 h 6930641"/>
              <a:gd name="connsiteX14" fmla="*/ 5212124 w 5671892"/>
              <a:gd name="connsiteY14" fmla="*/ 4221357 h 6930641"/>
              <a:gd name="connsiteX15" fmla="*/ 5131106 w 5671892"/>
              <a:gd name="connsiteY15" fmla="*/ 4462098 h 6930641"/>
              <a:gd name="connsiteX16" fmla="*/ 4780031 w 5671892"/>
              <a:gd name="connsiteY16" fmla="*/ 4776914 h 6930641"/>
              <a:gd name="connsiteX17" fmla="*/ 4221910 w 5671892"/>
              <a:gd name="connsiteY17" fmla="*/ 4573210 h 6930641"/>
              <a:gd name="connsiteX18" fmla="*/ 3888838 w 5671892"/>
              <a:gd name="connsiteY18" fmla="*/ 4739877 h 6930641"/>
              <a:gd name="connsiteX19" fmla="*/ 3854104 w 5671892"/>
              <a:gd name="connsiteY19" fmla="*/ 5599396 h 6930641"/>
              <a:gd name="connsiteX20" fmla="*/ 4298831 w 5671892"/>
              <a:gd name="connsiteY20" fmla="*/ 6930641 h 6930641"/>
              <a:gd name="connsiteX21" fmla="*/ 2241979 w 5671892"/>
              <a:gd name="connsiteY21" fmla="*/ 5861065 h 6930641"/>
              <a:gd name="connsiteX22" fmla="*/ 2494241 w 5671892"/>
              <a:gd name="connsiteY22" fmla="*/ 4701544 h 6930641"/>
              <a:gd name="connsiteX23" fmla="*/ 2169468 w 5671892"/>
              <a:gd name="connsiteY23" fmla="*/ 3832466 h 6930641"/>
              <a:gd name="connsiteX24" fmla="*/ 1530330 w 5671892"/>
              <a:gd name="connsiteY24" fmla="*/ 5508399 h 6930641"/>
              <a:gd name="connsiteX25" fmla="*/ 1917413 w 5671892"/>
              <a:gd name="connsiteY25" fmla="*/ 3971356 h 6930641"/>
              <a:gd name="connsiteX26" fmla="*/ 0 w 5671892"/>
              <a:gd name="connsiteY26" fmla="*/ 5739881 h 6930641"/>
              <a:gd name="connsiteX27" fmla="*/ 927200 w 5671892"/>
              <a:gd name="connsiteY27" fmla="*/ 4295431 h 6930641"/>
              <a:gd name="connsiteX28" fmla="*/ 144031 w 5671892"/>
              <a:gd name="connsiteY28" fmla="*/ 5313954 h 6930641"/>
              <a:gd name="connsiteX29" fmla="*/ 837180 w 5671892"/>
              <a:gd name="connsiteY29" fmla="*/ 3721355 h 6930641"/>
              <a:gd name="connsiteX30" fmla="*/ 1323285 w 5671892"/>
              <a:gd name="connsiteY30" fmla="*/ 443564 h 6930641"/>
              <a:gd name="connsiteX31" fmla="*/ 2610563 w 5671892"/>
              <a:gd name="connsiteY31" fmla="*/ 138007 h 6930641"/>
              <a:gd name="connsiteX32" fmla="*/ 2637569 w 5671892"/>
              <a:gd name="connsiteY32" fmla="*/ 147266 h 6930641"/>
              <a:gd name="connsiteX33" fmla="*/ 2655573 w 5671892"/>
              <a:gd name="connsiteY33" fmla="*/ 147266 h 6930641"/>
              <a:gd name="connsiteX34" fmla="*/ 3386945 w 5671892"/>
              <a:gd name="connsiteY34" fmla="*/ 619 h 69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71892" h="6930641">
                <a:moveTo>
                  <a:pt x="3386945" y="619"/>
                </a:moveTo>
                <a:cubicBezTo>
                  <a:pt x="3792208" y="-8695"/>
                  <a:pt x="4182527" y="88238"/>
                  <a:pt x="4491969" y="221341"/>
                </a:cubicBezTo>
                <a:cubicBezTo>
                  <a:pt x="4681009" y="295415"/>
                  <a:pt x="4861048" y="397267"/>
                  <a:pt x="5032085" y="545416"/>
                </a:cubicBezTo>
                <a:cubicBezTo>
                  <a:pt x="5392163" y="878751"/>
                  <a:pt x="5734236" y="1388012"/>
                  <a:pt x="5662221" y="2036163"/>
                </a:cubicBezTo>
                <a:cubicBezTo>
                  <a:pt x="5680225" y="1860236"/>
                  <a:pt x="5599207" y="1767643"/>
                  <a:pt x="5527192" y="1675050"/>
                </a:cubicBezTo>
                <a:cubicBezTo>
                  <a:pt x="5599207" y="1767643"/>
                  <a:pt x="5545196" y="2008385"/>
                  <a:pt x="5563199" y="2063941"/>
                </a:cubicBezTo>
                <a:cubicBezTo>
                  <a:pt x="5563199" y="2091719"/>
                  <a:pt x="5545196" y="2008385"/>
                  <a:pt x="5518190" y="1934311"/>
                </a:cubicBezTo>
                <a:cubicBezTo>
                  <a:pt x="5491184" y="2286164"/>
                  <a:pt x="5374159" y="2471350"/>
                  <a:pt x="5392163" y="2619498"/>
                </a:cubicBezTo>
                <a:cubicBezTo>
                  <a:pt x="5410166" y="2869499"/>
                  <a:pt x="5482182" y="3008389"/>
                  <a:pt x="5563199" y="3091723"/>
                </a:cubicBezTo>
                <a:cubicBezTo>
                  <a:pt x="5716232" y="3239871"/>
                  <a:pt x="5671223" y="3378761"/>
                  <a:pt x="5518190" y="3415798"/>
                </a:cubicBezTo>
                <a:cubicBezTo>
                  <a:pt x="5374159" y="3452835"/>
                  <a:pt x="5455176" y="3600984"/>
                  <a:pt x="5473180" y="3739873"/>
                </a:cubicBezTo>
                <a:cubicBezTo>
                  <a:pt x="5482182" y="3823207"/>
                  <a:pt x="5428170" y="3832466"/>
                  <a:pt x="5374159" y="3878763"/>
                </a:cubicBezTo>
                <a:cubicBezTo>
                  <a:pt x="5401165" y="3915800"/>
                  <a:pt x="5401165" y="3943578"/>
                  <a:pt x="5401165" y="3989874"/>
                </a:cubicBezTo>
                <a:cubicBezTo>
                  <a:pt x="5401165" y="4026911"/>
                  <a:pt x="5383161" y="4054689"/>
                  <a:pt x="5347153" y="4091727"/>
                </a:cubicBezTo>
                <a:cubicBezTo>
                  <a:pt x="5293141" y="4165801"/>
                  <a:pt x="5230128" y="4184320"/>
                  <a:pt x="5212124" y="4221357"/>
                </a:cubicBezTo>
                <a:cubicBezTo>
                  <a:pt x="5194120" y="4276913"/>
                  <a:pt x="5131106" y="4369505"/>
                  <a:pt x="5131106" y="4462098"/>
                </a:cubicBezTo>
                <a:cubicBezTo>
                  <a:pt x="5131106" y="4619506"/>
                  <a:pt x="5005079" y="4776914"/>
                  <a:pt x="4780031" y="4776914"/>
                </a:cubicBezTo>
                <a:cubicBezTo>
                  <a:pt x="4672007" y="4776914"/>
                  <a:pt x="4473965" y="4656544"/>
                  <a:pt x="4221910" y="4573210"/>
                </a:cubicBezTo>
                <a:cubicBezTo>
                  <a:pt x="4113887" y="4536173"/>
                  <a:pt x="3933848" y="4684322"/>
                  <a:pt x="3888838" y="4739877"/>
                </a:cubicBezTo>
                <a:cubicBezTo>
                  <a:pt x="3818384" y="4840218"/>
                  <a:pt x="3785772" y="5234269"/>
                  <a:pt x="3854104" y="5599396"/>
                </a:cubicBezTo>
                <a:cubicBezTo>
                  <a:pt x="3922436" y="5964523"/>
                  <a:pt x="4168044" y="6416146"/>
                  <a:pt x="4298831" y="6930641"/>
                </a:cubicBezTo>
                <a:cubicBezTo>
                  <a:pt x="3582188" y="6508215"/>
                  <a:pt x="2958622" y="6283491"/>
                  <a:pt x="2241979" y="5861065"/>
                </a:cubicBezTo>
                <a:cubicBezTo>
                  <a:pt x="2311113" y="5459022"/>
                  <a:pt x="2506326" y="4996032"/>
                  <a:pt x="2494241" y="4701544"/>
                </a:cubicBezTo>
                <a:cubicBezTo>
                  <a:pt x="2620268" y="4118208"/>
                  <a:pt x="2385514" y="4045430"/>
                  <a:pt x="2169468" y="3832466"/>
                </a:cubicBezTo>
                <a:cubicBezTo>
                  <a:pt x="2070446" y="4276913"/>
                  <a:pt x="1944419" y="5230620"/>
                  <a:pt x="1530330" y="5508399"/>
                </a:cubicBezTo>
                <a:cubicBezTo>
                  <a:pt x="1674361" y="5212101"/>
                  <a:pt x="1944419" y="4600988"/>
                  <a:pt x="1917413" y="3971356"/>
                </a:cubicBezTo>
                <a:cubicBezTo>
                  <a:pt x="1755378" y="4841730"/>
                  <a:pt x="1593344" y="5452843"/>
                  <a:pt x="0" y="5739881"/>
                </a:cubicBezTo>
                <a:cubicBezTo>
                  <a:pt x="882190" y="5165805"/>
                  <a:pt x="864186" y="4471358"/>
                  <a:pt x="927200" y="4295431"/>
                </a:cubicBezTo>
                <a:cubicBezTo>
                  <a:pt x="720155" y="4906545"/>
                  <a:pt x="585126" y="5082471"/>
                  <a:pt x="144031" y="5313954"/>
                </a:cubicBezTo>
                <a:cubicBezTo>
                  <a:pt x="405087" y="5073212"/>
                  <a:pt x="720155" y="4841730"/>
                  <a:pt x="837180" y="3721355"/>
                </a:cubicBezTo>
                <a:cubicBezTo>
                  <a:pt x="963208" y="2610239"/>
                  <a:pt x="810175" y="850973"/>
                  <a:pt x="1323285" y="443564"/>
                </a:cubicBezTo>
                <a:cubicBezTo>
                  <a:pt x="1827394" y="26896"/>
                  <a:pt x="2277491" y="-56438"/>
                  <a:pt x="2610563" y="138007"/>
                </a:cubicBezTo>
                <a:cubicBezTo>
                  <a:pt x="2619565" y="147266"/>
                  <a:pt x="2628567" y="147266"/>
                  <a:pt x="2637569" y="147266"/>
                </a:cubicBezTo>
                <a:lnTo>
                  <a:pt x="2655573" y="147266"/>
                </a:lnTo>
                <a:cubicBezTo>
                  <a:pt x="2895249" y="50044"/>
                  <a:pt x="3143787" y="6207"/>
                  <a:pt x="3386945" y="6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5">
            <a:extLst>
              <a:ext uri="{FF2B5EF4-FFF2-40B4-BE49-F238E27FC236}">
                <a16:creationId xmlns:a16="http://schemas.microsoft.com/office/drawing/2014/main" id="{53317EB9-471B-4CBA-A207-0CD523EC78E7}"/>
              </a:ext>
            </a:extLst>
          </p:cNvPr>
          <p:cNvSpPr>
            <a:spLocks/>
          </p:cNvSpPr>
          <p:nvPr/>
        </p:nvSpPr>
        <p:spPr bwMode="auto">
          <a:xfrm flipH="1">
            <a:off x="-579850" y="567560"/>
            <a:ext cx="4343473" cy="5979238"/>
          </a:xfrm>
          <a:custGeom>
            <a:avLst/>
            <a:gdLst>
              <a:gd name="connsiteX0" fmla="*/ 3091084 w 6299413"/>
              <a:gd name="connsiteY0" fmla="*/ 67 h 6668809"/>
              <a:gd name="connsiteX1" fmla="*/ 2878915 w 6299413"/>
              <a:gd name="connsiteY1" fmla="*/ 9414 h 6668809"/>
              <a:gd name="connsiteX2" fmla="*/ 2467103 w 6299413"/>
              <a:gd name="connsiteY2" fmla="*/ 63455 h 6668809"/>
              <a:gd name="connsiteX3" fmla="*/ 1991260 w 6299413"/>
              <a:gd name="connsiteY3" fmla="*/ 167582 h 6668809"/>
              <a:gd name="connsiteX4" fmla="*/ 66543 w 6299413"/>
              <a:gd name="connsiteY4" fmla="*/ 1555508 h 6668809"/>
              <a:gd name="connsiteX5" fmla="*/ 534853 w 6299413"/>
              <a:gd name="connsiteY5" fmla="*/ 1152179 h 6668809"/>
              <a:gd name="connsiteX6" fmla="*/ 0 w 6299413"/>
              <a:gd name="connsiteY6" fmla="*/ 1924567 h 6668809"/>
              <a:gd name="connsiteX7" fmla="*/ 583818 w 6299413"/>
              <a:gd name="connsiteY7" fmla="*/ 1469833 h 6668809"/>
              <a:gd name="connsiteX8" fmla="*/ 518531 w 6299413"/>
              <a:gd name="connsiteY8" fmla="*/ 2820853 h 6668809"/>
              <a:gd name="connsiteX9" fmla="*/ 534853 w 6299413"/>
              <a:gd name="connsiteY9" fmla="*/ 3611694 h 6668809"/>
              <a:gd name="connsiteX10" fmla="*/ 468310 w 6299413"/>
              <a:gd name="connsiteY10" fmla="*/ 4349812 h 6668809"/>
              <a:gd name="connsiteX11" fmla="*/ 468310 w 6299413"/>
              <a:gd name="connsiteY11" fmla="*/ 4754459 h 6668809"/>
              <a:gd name="connsiteX12" fmla="*/ 685516 w 6299413"/>
              <a:gd name="connsiteY12" fmla="*/ 5018072 h 6668809"/>
              <a:gd name="connsiteX13" fmla="*/ 602651 w 6299413"/>
              <a:gd name="connsiteY13" fmla="*/ 5281686 h 6668809"/>
              <a:gd name="connsiteX14" fmla="*/ 753314 w 6299413"/>
              <a:gd name="connsiteY14" fmla="*/ 5686333 h 6668809"/>
              <a:gd name="connsiteX15" fmla="*/ 1137504 w 6299413"/>
              <a:gd name="connsiteY15" fmla="*/ 6230695 h 6668809"/>
              <a:gd name="connsiteX16" fmla="*/ 2460826 w 6299413"/>
              <a:gd name="connsiteY16" fmla="*/ 6230695 h 6668809"/>
              <a:gd name="connsiteX17" fmla="*/ 2587891 w 6299413"/>
              <a:gd name="connsiteY17" fmla="*/ 6668106 h 6668809"/>
              <a:gd name="connsiteX18" fmla="*/ 3257742 w 6299413"/>
              <a:gd name="connsiteY18" fmla="*/ 6668809 h 6668809"/>
              <a:gd name="connsiteX19" fmla="*/ 5079165 w 6299413"/>
              <a:gd name="connsiteY19" fmla="*/ 6668106 h 6668809"/>
              <a:gd name="connsiteX20" fmla="*/ 4921652 w 6299413"/>
              <a:gd name="connsiteY20" fmla="*/ 6177972 h 6668809"/>
              <a:gd name="connsiteX21" fmla="*/ 4988194 w 6299413"/>
              <a:gd name="connsiteY21" fmla="*/ 5228963 h 6668809"/>
              <a:gd name="connsiteX22" fmla="*/ 6293939 w 6299413"/>
              <a:gd name="connsiteY22" fmla="*/ 2715407 h 6668809"/>
              <a:gd name="connsiteX23" fmla="*/ 6293939 w 6299413"/>
              <a:gd name="connsiteY23" fmla="*/ 2559875 h 6668809"/>
              <a:gd name="connsiteX24" fmla="*/ 6298961 w 6299413"/>
              <a:gd name="connsiteY24" fmla="*/ 2462338 h 6668809"/>
              <a:gd name="connsiteX25" fmla="*/ 5976291 w 6299413"/>
              <a:gd name="connsiteY25" fmla="*/ 1274759 h 6668809"/>
              <a:gd name="connsiteX26" fmla="*/ 6025257 w 6299413"/>
              <a:gd name="connsiteY26" fmla="*/ 1584505 h 6668809"/>
              <a:gd name="connsiteX27" fmla="*/ 3091084 w 6299413"/>
              <a:gd name="connsiteY27" fmla="*/ 67 h 6668809"/>
              <a:gd name="connsiteX0" fmla="*/ 3091084 w 6299413"/>
              <a:gd name="connsiteY0" fmla="*/ 67 h 8671793"/>
              <a:gd name="connsiteX1" fmla="*/ 2878915 w 6299413"/>
              <a:gd name="connsiteY1" fmla="*/ 9414 h 8671793"/>
              <a:gd name="connsiteX2" fmla="*/ 2467103 w 6299413"/>
              <a:gd name="connsiteY2" fmla="*/ 63455 h 8671793"/>
              <a:gd name="connsiteX3" fmla="*/ 1991260 w 6299413"/>
              <a:gd name="connsiteY3" fmla="*/ 167582 h 8671793"/>
              <a:gd name="connsiteX4" fmla="*/ 66543 w 6299413"/>
              <a:gd name="connsiteY4" fmla="*/ 1555508 h 8671793"/>
              <a:gd name="connsiteX5" fmla="*/ 534853 w 6299413"/>
              <a:gd name="connsiteY5" fmla="*/ 1152179 h 8671793"/>
              <a:gd name="connsiteX6" fmla="*/ 0 w 6299413"/>
              <a:gd name="connsiteY6" fmla="*/ 1924567 h 8671793"/>
              <a:gd name="connsiteX7" fmla="*/ 583818 w 6299413"/>
              <a:gd name="connsiteY7" fmla="*/ 1469833 h 8671793"/>
              <a:gd name="connsiteX8" fmla="*/ 518531 w 6299413"/>
              <a:gd name="connsiteY8" fmla="*/ 2820853 h 8671793"/>
              <a:gd name="connsiteX9" fmla="*/ 534853 w 6299413"/>
              <a:gd name="connsiteY9" fmla="*/ 3611694 h 8671793"/>
              <a:gd name="connsiteX10" fmla="*/ 468310 w 6299413"/>
              <a:gd name="connsiteY10" fmla="*/ 4349812 h 8671793"/>
              <a:gd name="connsiteX11" fmla="*/ 468310 w 6299413"/>
              <a:gd name="connsiteY11" fmla="*/ 4754459 h 8671793"/>
              <a:gd name="connsiteX12" fmla="*/ 685516 w 6299413"/>
              <a:gd name="connsiteY12" fmla="*/ 5018072 h 8671793"/>
              <a:gd name="connsiteX13" fmla="*/ 602651 w 6299413"/>
              <a:gd name="connsiteY13" fmla="*/ 5281686 h 8671793"/>
              <a:gd name="connsiteX14" fmla="*/ 753314 w 6299413"/>
              <a:gd name="connsiteY14" fmla="*/ 5686333 h 8671793"/>
              <a:gd name="connsiteX15" fmla="*/ 1137504 w 6299413"/>
              <a:gd name="connsiteY15" fmla="*/ 6230695 h 8671793"/>
              <a:gd name="connsiteX16" fmla="*/ 2460826 w 6299413"/>
              <a:gd name="connsiteY16" fmla="*/ 6230695 h 8671793"/>
              <a:gd name="connsiteX17" fmla="*/ 2587891 w 6299413"/>
              <a:gd name="connsiteY17" fmla="*/ 6668106 h 8671793"/>
              <a:gd name="connsiteX18" fmla="*/ 2149709 w 6299413"/>
              <a:gd name="connsiteY18" fmla="*/ 8671793 h 8671793"/>
              <a:gd name="connsiteX19" fmla="*/ 5079165 w 6299413"/>
              <a:gd name="connsiteY19" fmla="*/ 6668106 h 8671793"/>
              <a:gd name="connsiteX20" fmla="*/ 4921652 w 6299413"/>
              <a:gd name="connsiteY20" fmla="*/ 6177972 h 8671793"/>
              <a:gd name="connsiteX21" fmla="*/ 4988194 w 6299413"/>
              <a:gd name="connsiteY21" fmla="*/ 5228963 h 8671793"/>
              <a:gd name="connsiteX22" fmla="*/ 6293939 w 6299413"/>
              <a:gd name="connsiteY22" fmla="*/ 2715407 h 8671793"/>
              <a:gd name="connsiteX23" fmla="*/ 6293939 w 6299413"/>
              <a:gd name="connsiteY23" fmla="*/ 2559875 h 8671793"/>
              <a:gd name="connsiteX24" fmla="*/ 6298961 w 6299413"/>
              <a:gd name="connsiteY24" fmla="*/ 2462338 h 8671793"/>
              <a:gd name="connsiteX25" fmla="*/ 5976291 w 6299413"/>
              <a:gd name="connsiteY25" fmla="*/ 1274759 h 8671793"/>
              <a:gd name="connsiteX26" fmla="*/ 6025257 w 6299413"/>
              <a:gd name="connsiteY26" fmla="*/ 1584505 h 8671793"/>
              <a:gd name="connsiteX27" fmla="*/ 3091084 w 6299413"/>
              <a:gd name="connsiteY27" fmla="*/ 67 h 8671793"/>
              <a:gd name="connsiteX0" fmla="*/ 3091084 w 6299413"/>
              <a:gd name="connsiteY0" fmla="*/ 67 h 8671793"/>
              <a:gd name="connsiteX1" fmla="*/ 2878915 w 6299413"/>
              <a:gd name="connsiteY1" fmla="*/ 9414 h 8671793"/>
              <a:gd name="connsiteX2" fmla="*/ 2467103 w 6299413"/>
              <a:gd name="connsiteY2" fmla="*/ 63455 h 8671793"/>
              <a:gd name="connsiteX3" fmla="*/ 1991260 w 6299413"/>
              <a:gd name="connsiteY3" fmla="*/ 167582 h 8671793"/>
              <a:gd name="connsiteX4" fmla="*/ 66543 w 6299413"/>
              <a:gd name="connsiteY4" fmla="*/ 1555508 h 8671793"/>
              <a:gd name="connsiteX5" fmla="*/ 534853 w 6299413"/>
              <a:gd name="connsiteY5" fmla="*/ 1152179 h 8671793"/>
              <a:gd name="connsiteX6" fmla="*/ 0 w 6299413"/>
              <a:gd name="connsiteY6" fmla="*/ 1924567 h 8671793"/>
              <a:gd name="connsiteX7" fmla="*/ 583818 w 6299413"/>
              <a:gd name="connsiteY7" fmla="*/ 1469833 h 8671793"/>
              <a:gd name="connsiteX8" fmla="*/ 518531 w 6299413"/>
              <a:gd name="connsiteY8" fmla="*/ 2820853 h 8671793"/>
              <a:gd name="connsiteX9" fmla="*/ 534853 w 6299413"/>
              <a:gd name="connsiteY9" fmla="*/ 3611694 h 8671793"/>
              <a:gd name="connsiteX10" fmla="*/ 468310 w 6299413"/>
              <a:gd name="connsiteY10" fmla="*/ 4349812 h 8671793"/>
              <a:gd name="connsiteX11" fmla="*/ 468310 w 6299413"/>
              <a:gd name="connsiteY11" fmla="*/ 4754459 h 8671793"/>
              <a:gd name="connsiteX12" fmla="*/ 685516 w 6299413"/>
              <a:gd name="connsiteY12" fmla="*/ 5018072 h 8671793"/>
              <a:gd name="connsiteX13" fmla="*/ 602651 w 6299413"/>
              <a:gd name="connsiteY13" fmla="*/ 5281686 h 8671793"/>
              <a:gd name="connsiteX14" fmla="*/ 753314 w 6299413"/>
              <a:gd name="connsiteY14" fmla="*/ 5686333 h 8671793"/>
              <a:gd name="connsiteX15" fmla="*/ 1137504 w 6299413"/>
              <a:gd name="connsiteY15" fmla="*/ 6230695 h 8671793"/>
              <a:gd name="connsiteX16" fmla="*/ 2460826 w 6299413"/>
              <a:gd name="connsiteY16" fmla="*/ 6230695 h 8671793"/>
              <a:gd name="connsiteX17" fmla="*/ 2587891 w 6299413"/>
              <a:gd name="connsiteY17" fmla="*/ 6668106 h 8671793"/>
              <a:gd name="connsiteX18" fmla="*/ 2149709 w 6299413"/>
              <a:gd name="connsiteY18" fmla="*/ 8671793 h 8671793"/>
              <a:gd name="connsiteX19" fmla="*/ 5079165 w 6299413"/>
              <a:gd name="connsiteY19" fmla="*/ 6668106 h 8671793"/>
              <a:gd name="connsiteX20" fmla="*/ 4921652 w 6299413"/>
              <a:gd name="connsiteY20" fmla="*/ 6177972 h 8671793"/>
              <a:gd name="connsiteX21" fmla="*/ 4988194 w 6299413"/>
              <a:gd name="connsiteY21" fmla="*/ 5228963 h 8671793"/>
              <a:gd name="connsiteX22" fmla="*/ 6293939 w 6299413"/>
              <a:gd name="connsiteY22" fmla="*/ 2715407 h 8671793"/>
              <a:gd name="connsiteX23" fmla="*/ 6293939 w 6299413"/>
              <a:gd name="connsiteY23" fmla="*/ 2559875 h 8671793"/>
              <a:gd name="connsiteX24" fmla="*/ 6298961 w 6299413"/>
              <a:gd name="connsiteY24" fmla="*/ 2462338 h 8671793"/>
              <a:gd name="connsiteX25" fmla="*/ 5976291 w 6299413"/>
              <a:gd name="connsiteY25" fmla="*/ 1274759 h 8671793"/>
              <a:gd name="connsiteX26" fmla="*/ 6025257 w 6299413"/>
              <a:gd name="connsiteY26" fmla="*/ 1584505 h 8671793"/>
              <a:gd name="connsiteX27" fmla="*/ 3091084 w 6299413"/>
              <a:gd name="connsiteY27" fmla="*/ 67 h 867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99413" h="8671793">
                <a:moveTo>
                  <a:pt x="3091084" y="67"/>
                </a:moveTo>
                <a:cubicBezTo>
                  <a:pt x="3019259" y="548"/>
                  <a:pt x="2948440" y="3647"/>
                  <a:pt x="2878915" y="9414"/>
                </a:cubicBezTo>
                <a:cubicBezTo>
                  <a:pt x="2747085" y="19958"/>
                  <a:pt x="2608978" y="38411"/>
                  <a:pt x="2467103" y="63455"/>
                </a:cubicBezTo>
                <a:cubicBezTo>
                  <a:pt x="2182100" y="109587"/>
                  <a:pt x="1991260" y="167582"/>
                  <a:pt x="1991260" y="167582"/>
                </a:cubicBezTo>
                <a:cubicBezTo>
                  <a:pt x="1155082" y="378473"/>
                  <a:pt x="267426" y="941288"/>
                  <a:pt x="66543" y="1555508"/>
                </a:cubicBezTo>
                <a:cubicBezTo>
                  <a:pt x="66607" y="1555429"/>
                  <a:pt x="283785" y="1291873"/>
                  <a:pt x="534853" y="1152179"/>
                </a:cubicBezTo>
                <a:cubicBezTo>
                  <a:pt x="200884" y="1485650"/>
                  <a:pt x="100442" y="1626683"/>
                  <a:pt x="0" y="1924567"/>
                </a:cubicBezTo>
                <a:cubicBezTo>
                  <a:pt x="8" y="1924557"/>
                  <a:pt x="254876" y="1626681"/>
                  <a:pt x="583818" y="1469833"/>
                </a:cubicBezTo>
                <a:cubicBezTo>
                  <a:pt x="396745" y="1888979"/>
                  <a:pt x="323925" y="2342394"/>
                  <a:pt x="518531" y="2820853"/>
                </a:cubicBezTo>
                <a:cubicBezTo>
                  <a:pt x="645339" y="3134553"/>
                  <a:pt x="753314" y="3383668"/>
                  <a:pt x="534853" y="3611694"/>
                </a:cubicBezTo>
                <a:cubicBezTo>
                  <a:pt x="317647" y="3841038"/>
                  <a:pt x="32644" y="4086198"/>
                  <a:pt x="468310" y="4349812"/>
                </a:cubicBezTo>
                <a:cubicBezTo>
                  <a:pt x="568752" y="4473710"/>
                  <a:pt x="434411" y="4701736"/>
                  <a:pt x="468310" y="4754459"/>
                </a:cubicBezTo>
                <a:cubicBezTo>
                  <a:pt x="502209" y="4807182"/>
                  <a:pt x="568752" y="4948215"/>
                  <a:pt x="685516" y="5018072"/>
                </a:cubicBezTo>
                <a:cubicBezTo>
                  <a:pt x="602651" y="5159106"/>
                  <a:pt x="534853" y="5193375"/>
                  <a:pt x="602651" y="5281686"/>
                </a:cubicBezTo>
                <a:cubicBezTo>
                  <a:pt x="669194" y="5369997"/>
                  <a:pt x="769636" y="5492577"/>
                  <a:pt x="753314" y="5686333"/>
                </a:cubicBezTo>
                <a:cubicBezTo>
                  <a:pt x="735737" y="5878771"/>
                  <a:pt x="819857" y="6125249"/>
                  <a:pt x="1137504" y="6230695"/>
                </a:cubicBezTo>
                <a:cubicBezTo>
                  <a:pt x="1456407" y="6336140"/>
                  <a:pt x="2226043" y="6319005"/>
                  <a:pt x="2460826" y="6230695"/>
                </a:cubicBezTo>
                <a:cubicBezTo>
                  <a:pt x="2498974" y="6400599"/>
                  <a:pt x="2544574" y="6548155"/>
                  <a:pt x="2587891" y="6668106"/>
                </a:cubicBezTo>
                <a:cubicBezTo>
                  <a:pt x="2441830" y="7336002"/>
                  <a:pt x="2189228" y="7577731"/>
                  <a:pt x="2149709" y="8671793"/>
                </a:cubicBezTo>
                <a:lnTo>
                  <a:pt x="5079165" y="6668106"/>
                </a:lnTo>
                <a:cubicBezTo>
                  <a:pt x="4987158" y="6488258"/>
                  <a:pt x="4925563" y="6316954"/>
                  <a:pt x="4921652" y="6177972"/>
                </a:cubicBezTo>
                <a:cubicBezTo>
                  <a:pt x="4904074" y="5598022"/>
                  <a:pt x="4937973" y="5228963"/>
                  <a:pt x="4988194" y="5228963"/>
                </a:cubicBezTo>
                <a:cubicBezTo>
                  <a:pt x="5038415" y="5228963"/>
                  <a:pt x="6227396" y="4490845"/>
                  <a:pt x="6293939" y="2715407"/>
                </a:cubicBezTo>
                <a:cubicBezTo>
                  <a:pt x="6295194" y="2662685"/>
                  <a:pt x="6295194" y="2611280"/>
                  <a:pt x="6293939" y="2559875"/>
                </a:cubicBezTo>
                <a:cubicBezTo>
                  <a:pt x="6298961" y="2525606"/>
                  <a:pt x="6300216" y="2492654"/>
                  <a:pt x="6298961" y="2462338"/>
                </a:cubicBezTo>
                <a:cubicBezTo>
                  <a:pt x="6271339" y="1867890"/>
                  <a:pt x="6126954" y="1521238"/>
                  <a:pt x="5976291" y="1274759"/>
                </a:cubicBezTo>
                <a:cubicBezTo>
                  <a:pt x="5976291" y="1274759"/>
                  <a:pt x="6024001" y="1444790"/>
                  <a:pt x="6025257" y="1584505"/>
                </a:cubicBezTo>
                <a:cubicBezTo>
                  <a:pt x="5472042" y="574947"/>
                  <a:pt x="4168455" y="-7139"/>
                  <a:pt x="3091084" y="6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F89E4A1B-62FA-4E79-AFB9-A03C39897A98}"/>
              </a:ext>
            </a:extLst>
          </p:cNvPr>
          <p:cNvGrpSpPr/>
          <p:nvPr/>
        </p:nvGrpSpPr>
        <p:grpSpPr>
          <a:xfrm flipH="1">
            <a:off x="-1548618" y="2853850"/>
            <a:ext cx="9276233" cy="3136944"/>
            <a:chOff x="789710" y="-568761"/>
            <a:chExt cx="18599505" cy="6387673"/>
          </a:xfrm>
        </p:grpSpPr>
        <p:grpSp>
          <p:nvGrpSpPr>
            <p:cNvPr id="24" name="Group 23">
              <a:extLst>
                <a:ext uri="{FF2B5EF4-FFF2-40B4-BE49-F238E27FC236}">
                  <a16:creationId xmlns:a16="http://schemas.microsoft.com/office/drawing/2014/main" id="{8DD80E4E-9234-437E-9B85-C6174A6BBFDD}"/>
                </a:ext>
              </a:extLst>
            </p:cNvPr>
            <p:cNvGrpSpPr/>
            <p:nvPr/>
          </p:nvGrpSpPr>
          <p:grpSpPr>
            <a:xfrm>
              <a:off x="789710" y="-568761"/>
              <a:ext cx="18599505" cy="6387673"/>
              <a:chOff x="789710" y="-568761"/>
              <a:chExt cx="18599505" cy="6387673"/>
            </a:xfrm>
          </p:grpSpPr>
          <p:sp>
            <p:nvSpPr>
              <p:cNvPr id="26" name="Rounded Rectangular Callout 1">
                <a:extLst>
                  <a:ext uri="{FF2B5EF4-FFF2-40B4-BE49-F238E27FC236}">
                    <a16:creationId xmlns:a16="http://schemas.microsoft.com/office/drawing/2014/main" id="{96C27544-7601-4016-A9D2-2982EA3C0742}"/>
                  </a:ext>
                </a:extLst>
              </p:cNvPr>
              <p:cNvSpPr/>
              <p:nvPr/>
            </p:nvSpPr>
            <p:spPr>
              <a:xfrm>
                <a:off x="789710" y="1052949"/>
                <a:ext cx="6691746" cy="4765963"/>
              </a:xfrm>
              <a:prstGeom prst="wedgeRoundRectCallout">
                <a:avLst>
                  <a:gd name="adj1" fmla="val 76921"/>
                  <a:gd name="adj2" fmla="val -33764"/>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7050314-0BBE-468D-9236-61E5142AFB18}"/>
                  </a:ext>
                </a:extLst>
              </p:cNvPr>
              <p:cNvSpPr/>
              <p:nvPr/>
            </p:nvSpPr>
            <p:spPr>
              <a:xfrm>
                <a:off x="9810496" y="-568761"/>
                <a:ext cx="9578719" cy="414749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9A7414AF-3FD0-434C-BBB4-B3C9BF4F979B}"/>
                </a:ext>
              </a:extLst>
            </p:cNvPr>
            <p:cNvSpPr txBox="1"/>
            <p:nvPr/>
          </p:nvSpPr>
          <p:spPr>
            <a:xfrm>
              <a:off x="1119163" y="1455615"/>
              <a:ext cx="6030309" cy="4067856"/>
            </a:xfrm>
            <a:prstGeom prst="rect">
              <a:avLst/>
            </a:prstGeom>
            <a:noFill/>
          </p:spPr>
          <p:txBody>
            <a:bodyPr wrap="square" lIns="0" tIns="0" rIns="0" bIns="0" rtlCol="0" anchor="ctr" anchorCtr="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Calibri" charset="0"/>
                  <a:cs typeface="Calibri" charset="0"/>
                </a:rPr>
                <a:t>However, don’t rate playful behaviors or accidents.</a:t>
              </a:r>
            </a:p>
          </p:txBody>
        </p:sp>
      </p:grpSp>
    </p:spTree>
    <p:extLst>
      <p:ext uri="{BB962C8B-B14F-4D97-AF65-F5344CB8AC3E}">
        <p14:creationId xmlns:p14="http://schemas.microsoft.com/office/powerpoint/2010/main" val="161225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Self-Harmful Behavior</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143325"/>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spcAft>
                          <a:spcPts val="1200"/>
                        </a:spcAft>
                        <a:buFont typeface="+mj-lt"/>
                        <a:buNone/>
                      </a:pPr>
                      <a:r>
                        <a:rPr lang="en-US">
                          <a:solidFill>
                            <a:srgbClr val="92D050"/>
                          </a:solidFill>
                        </a:rPr>
                        <a:t>150  </a:t>
                      </a:r>
                      <a:r>
                        <a:rPr lang="en-US">
                          <a:solidFill>
                            <a:schemeClr val="bg1"/>
                          </a:solidFill>
                        </a:rPr>
                        <a:t>Non-accidental self-destructive behavior – potential for or did self-injury</a:t>
                      </a:r>
                      <a:br>
                        <a:rPr lang="en-US">
                          <a:solidFill>
                            <a:schemeClr val="bg1"/>
                          </a:solidFill>
                        </a:rPr>
                      </a:br>
                      <a:r>
                        <a:rPr lang="en-US">
                          <a:solidFill>
                            <a:schemeClr val="bg1"/>
                          </a:solidFill>
                        </a:rPr>
                        <a:t>EX: Suicide attempt with intent to die; Persistent head-banging</a:t>
                      </a:r>
                    </a:p>
                    <a:p>
                      <a:pPr marL="91440" indent="0" algn="ctr">
                        <a:spcAft>
                          <a:spcPts val="1200"/>
                        </a:spcAft>
                        <a:buFont typeface="+mj-lt"/>
                        <a:buNone/>
                      </a:pPr>
                      <a:r>
                        <a:rPr lang="en-US">
                          <a:solidFill>
                            <a:srgbClr val="92D050"/>
                          </a:solidFill>
                        </a:rPr>
                        <a:t>151 </a:t>
                      </a:r>
                      <a:r>
                        <a:rPr lang="en-US">
                          <a:solidFill>
                            <a:schemeClr val="bg1"/>
                          </a:solidFill>
                        </a:rPr>
                        <a:t>Seemingly non-intentional self-destructive behavior – potential for or did self-injury and child aware of the danger (for a younger or inarticulate child making suicidal attempts, may use unsophisticated or incompetent methods)</a:t>
                      </a:r>
                    </a:p>
                    <a:p>
                      <a:pPr marL="91440" indent="0" algn="ctr">
                        <a:spcAft>
                          <a:spcPts val="1200"/>
                        </a:spcAft>
                        <a:buFont typeface="+mj-lt"/>
                        <a:buNone/>
                      </a:pPr>
                      <a:r>
                        <a:rPr lang="en-US">
                          <a:solidFill>
                            <a:srgbClr val="92D050"/>
                          </a:solidFill>
                        </a:rPr>
                        <a:t>152 </a:t>
                      </a:r>
                      <a:r>
                        <a:rPr lang="en-US">
                          <a:solidFill>
                            <a:schemeClr val="bg1"/>
                          </a:solidFill>
                        </a:rPr>
                        <a:t>Has a clear plan to hurt self, even if impractical or non-lethal</a:t>
                      </a:r>
                    </a:p>
                  </a:txBody>
                  <a:tcPr>
                    <a:lnL w="12700" cmpd="sng">
                      <a:noFill/>
                    </a:lnL>
                  </a:tcPr>
                </a:tc>
                <a:tc>
                  <a:txBody>
                    <a:bodyPr/>
                    <a:lstStyle/>
                    <a:p>
                      <a:pPr marL="91440" marR="0" lvl="0" indent="0" algn="ctr" defTabSz="914241" rtl="0" eaLnBrk="1" fontAlgn="auto" latinLnBrk="0" hangingPunct="1">
                        <a:lnSpc>
                          <a:spcPct val="100000"/>
                        </a:lnSpc>
                        <a:spcBef>
                          <a:spcPts val="0"/>
                        </a:spcBef>
                        <a:spcAft>
                          <a:spcPts val="0"/>
                        </a:spcAft>
                        <a:buClrTx/>
                        <a:buSzTx/>
                        <a:buFontTx/>
                        <a:buNone/>
                        <a:tabLst/>
                        <a:defRPr/>
                      </a:pPr>
                      <a:r>
                        <a:rPr lang="en-US">
                          <a:solidFill>
                            <a:srgbClr val="92D050"/>
                          </a:solidFill>
                        </a:rPr>
                        <a:t>154 </a:t>
                      </a:r>
                      <a:r>
                        <a:rPr lang="en-US"/>
                        <a:t> </a:t>
                      </a:r>
                      <a:r>
                        <a:rPr kumimoji="0" lang="en-US" sz="1900" b="0" i="0" u="none" strike="noStrike" cap="none" normalizeH="0" baseline="0">
                          <a:ln>
                            <a:noFill/>
                          </a:ln>
                          <a:solidFill>
                            <a:schemeClr val="bg1"/>
                          </a:solidFill>
                          <a:effectLst/>
                          <a:latin typeface="Calibri "/>
                          <a:cs typeface="Times New Roman" pitchFamily="18" charset="0"/>
                        </a:rPr>
                        <a:t>Non-accidental self-harm, mutilation, or injury which is non-life-threatening &amp; non-trivial</a:t>
                      </a:r>
                      <a:br>
                        <a:rPr kumimoji="0" lang="en-US" sz="1900" b="0" i="0" u="none" strike="noStrike" cap="none" normalizeH="0" baseline="0">
                          <a:ln>
                            <a:noFill/>
                          </a:ln>
                          <a:solidFill>
                            <a:schemeClr val="bg1"/>
                          </a:solidFill>
                          <a:effectLst/>
                          <a:latin typeface="Calibri "/>
                          <a:cs typeface="Times New Roman" pitchFamily="18" charset="0"/>
                        </a:rPr>
                      </a:br>
                      <a:r>
                        <a:rPr kumimoji="0" lang="en-US" sz="1900" b="0" i="0" u="none" strike="noStrike" cap="none" normalizeH="0" baseline="0">
                          <a:ln>
                            <a:noFill/>
                          </a:ln>
                          <a:solidFill>
                            <a:schemeClr val="bg1"/>
                          </a:solidFill>
                          <a:effectLst/>
                          <a:latin typeface="Calibri "/>
                          <a:cs typeface="Times New Roman" pitchFamily="18" charset="0"/>
                        </a:rPr>
                        <a:t>EX: suicidal gestures without intent to die</a:t>
                      </a:r>
                    </a:p>
                    <a:p>
                      <a:pPr marL="91440" marR="0" lvl="0" indent="0" algn="ctr" defTabSz="914241" rtl="0" eaLnBrk="1" fontAlgn="auto" latinLnBrk="0" hangingPunct="1">
                        <a:lnSpc>
                          <a:spcPct val="100000"/>
                        </a:lnSpc>
                        <a:spcBef>
                          <a:spcPts val="0"/>
                        </a:spcBef>
                        <a:spcAft>
                          <a:spcPts val="0"/>
                        </a:spcAft>
                        <a:buClrTx/>
                        <a:buSzTx/>
                        <a:buFontTx/>
                        <a:buNone/>
                        <a:tabLst/>
                        <a:defRPr/>
                      </a:pPr>
                      <a:endParaRPr kumimoji="0" lang="en-US" sz="2000" b="0" i="0" u="none" strike="noStrike" cap="none" normalizeH="0" baseline="0">
                        <a:ln>
                          <a:noFill/>
                        </a:ln>
                        <a:solidFill>
                          <a:schemeClr val="bg1"/>
                        </a:solidFill>
                        <a:effectLst/>
                        <a:latin typeface="Comic Sans MS" pitchFamily="66" charset="0"/>
                        <a:cs typeface="Times New Roman" pitchFamily="18" charset="0"/>
                      </a:endParaRPr>
                    </a:p>
                    <a:p>
                      <a:pPr marL="91440" algn="ctr"/>
                      <a:r>
                        <a:rPr lang="en-US">
                          <a:solidFill>
                            <a:srgbClr val="92D050"/>
                          </a:solidFill>
                        </a:rPr>
                        <a:t>155</a:t>
                      </a:r>
                      <a:r>
                        <a:rPr lang="en-US">
                          <a:solidFill>
                            <a:schemeClr val="bg1"/>
                          </a:solidFill>
                        </a:rPr>
                        <a:t>  Talks or repeatedly thinks about harming self, killing self, or wanting to die</a:t>
                      </a:r>
                    </a:p>
                    <a:p>
                      <a:pPr marL="91440" algn="ctr"/>
                      <a:endParaRPr lang="en-US"/>
                    </a:p>
                  </a:txBody>
                  <a:tcPr/>
                </a:tc>
                <a:tc>
                  <a:txBody>
                    <a:bodyPr/>
                    <a:lstStyle/>
                    <a:p>
                      <a:pPr marL="91440" algn="ctr"/>
                      <a:r>
                        <a:rPr lang="en-US">
                          <a:solidFill>
                            <a:srgbClr val="92D050"/>
                          </a:solidFill>
                        </a:rPr>
                        <a:t>157</a:t>
                      </a:r>
                      <a:r>
                        <a:rPr lang="en-US">
                          <a:solidFill>
                            <a:schemeClr val="bg1"/>
                          </a:solidFill>
                        </a:rPr>
                        <a:t> Repeated non-accidental behavior suggesting self-harm, yet behavior is very unlikely to cause any serious injury</a:t>
                      </a:r>
                      <a:br>
                        <a:rPr lang="en-US">
                          <a:solidFill>
                            <a:schemeClr val="bg1"/>
                          </a:solidFill>
                        </a:rPr>
                      </a:br>
                      <a:r>
                        <a:rPr lang="en-US">
                          <a:solidFill>
                            <a:schemeClr val="bg1"/>
                          </a:solidFill>
                        </a:rPr>
                        <a:t>EX: repeatedly pinching self</a:t>
                      </a:r>
                      <a:br>
                        <a:rPr lang="en-US">
                          <a:solidFill>
                            <a:schemeClr val="bg1"/>
                          </a:solidFill>
                        </a:rPr>
                      </a:br>
                      <a:r>
                        <a:rPr lang="en-US">
                          <a:solidFill>
                            <a:schemeClr val="bg1"/>
                          </a:solidFill>
                        </a:rPr>
                        <a:t>EX: scratching skin with a dull object</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6" name="Picture 15">
            <a:extLst>
              <a:ext uri="{FF2B5EF4-FFF2-40B4-BE49-F238E27FC236}">
                <a16:creationId xmlns:a16="http://schemas.microsoft.com/office/drawing/2014/main" id="{3272A4DC-EEC1-4E31-BE32-D910582FC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37628">
            <a:off x="7372510" y="4353653"/>
            <a:ext cx="3207402" cy="2946801"/>
          </a:xfrm>
          <a:prstGeom prst="rect">
            <a:avLst/>
          </a:prstGeom>
        </p:spPr>
      </p:pic>
    </p:spTree>
    <p:extLst>
      <p:ext uri="{BB962C8B-B14F-4D97-AF65-F5344CB8AC3E}">
        <p14:creationId xmlns:p14="http://schemas.microsoft.com/office/powerpoint/2010/main" val="38413942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#1</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4 year old boy has talked about wanting to kill himself several times.  Says he doesn't really want to be dead.</a:t>
            </a:r>
          </a:p>
          <a:p>
            <a:pPr marL="0" indent="0" algn="ctr">
              <a:buNone/>
            </a:pPr>
            <a:r>
              <a:rPr lang="en-US" sz="8000"/>
              <a:t>20</a:t>
            </a:r>
          </a:p>
          <a:p>
            <a:pPr marL="0" indent="0">
              <a:buNone/>
            </a:pPr>
            <a:r>
              <a:rPr lang="en-US" sz="3500"/>
              <a:t>Item: 155</a:t>
            </a:r>
          </a:p>
          <a:p>
            <a:pPr marL="0" indent="0">
              <a:buNone/>
            </a:pPr>
            <a:r>
              <a:rPr lang="en-US" sz="3500"/>
              <a:t>Rationale: Talks or repeatedly thinks about harming self, killing self or wanting to die</a:t>
            </a:r>
          </a:p>
          <a:p>
            <a:pPr marL="0" indent="0">
              <a:buNone/>
            </a:pPr>
            <a:endParaRPr lang="en-US"/>
          </a:p>
        </p:txBody>
      </p:sp>
    </p:spTree>
    <p:extLst>
      <p:ext uri="{BB962C8B-B14F-4D97-AF65-F5344CB8AC3E}">
        <p14:creationId xmlns:p14="http://schemas.microsoft.com/office/powerpoint/2010/main" val="386886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#2</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20000"/>
          </a:bodyPr>
          <a:lstStyle/>
          <a:p>
            <a:pPr marL="0" indent="0">
              <a:buNone/>
            </a:pPr>
            <a:r>
              <a:rPr lang="en-US" sz="4000"/>
              <a:t>5 year old girl runs out into the busy street when angry even though parents have made her aware of the danger. </a:t>
            </a:r>
          </a:p>
          <a:p>
            <a:pPr marL="0" indent="0" algn="ctr">
              <a:buNone/>
            </a:pPr>
            <a:r>
              <a:rPr lang="en-US" sz="8000"/>
              <a:t>30</a:t>
            </a:r>
          </a:p>
          <a:p>
            <a:pPr marL="0" indent="0">
              <a:buNone/>
            </a:pPr>
            <a:r>
              <a:rPr lang="en-US" sz="3500"/>
              <a:t>Item: 151</a:t>
            </a:r>
          </a:p>
          <a:p>
            <a:pPr marL="0" indent="0">
              <a:buNone/>
            </a:pPr>
            <a:r>
              <a:rPr lang="en-US" sz="3500"/>
              <a:t>Rationale: Seemingly accidental self-destructive behavior has resulted or could likely result in serious self injury (runs into path of car, opens car door in moving vehicle) and child is aware of the danger.</a:t>
            </a:r>
          </a:p>
          <a:p>
            <a:pPr marL="0" indent="0">
              <a:buNone/>
            </a:pPr>
            <a:endParaRPr lang="en-US"/>
          </a:p>
        </p:txBody>
      </p:sp>
    </p:spTree>
    <p:extLst>
      <p:ext uri="{BB962C8B-B14F-4D97-AF65-F5344CB8AC3E}">
        <p14:creationId xmlns:p14="http://schemas.microsoft.com/office/powerpoint/2010/main" val="105681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#3</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6 year old boy likes to play “Superman” by jumping down a couple of steps with his “cape” flowing behind him. </a:t>
            </a:r>
          </a:p>
          <a:p>
            <a:pPr marL="0" indent="0" algn="ctr">
              <a:buNone/>
            </a:pPr>
            <a:r>
              <a:rPr lang="en-US" sz="8000"/>
              <a:t>0</a:t>
            </a:r>
          </a:p>
          <a:p>
            <a:pPr marL="0" indent="0">
              <a:buNone/>
            </a:pPr>
            <a:r>
              <a:rPr lang="en-US" sz="3500"/>
              <a:t>Item: 159</a:t>
            </a:r>
          </a:p>
          <a:p>
            <a:pPr marL="0" indent="0">
              <a:buNone/>
            </a:pPr>
            <a:r>
              <a:rPr lang="en-US" sz="3500"/>
              <a:t>Rationale: Behavior is not indicative of tendencies toward self-harm.</a:t>
            </a:r>
          </a:p>
          <a:p>
            <a:pPr marL="0" indent="0">
              <a:buNone/>
            </a:pPr>
            <a:endParaRPr lang="en-US"/>
          </a:p>
        </p:txBody>
      </p:sp>
    </p:spTree>
    <p:extLst>
      <p:ext uri="{BB962C8B-B14F-4D97-AF65-F5344CB8AC3E}">
        <p14:creationId xmlns:p14="http://schemas.microsoft.com/office/powerpoint/2010/main" val="25900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#4</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10000"/>
          </a:bodyPr>
          <a:lstStyle/>
          <a:p>
            <a:pPr marL="0" indent="0">
              <a:buNone/>
            </a:pPr>
            <a:r>
              <a:rPr lang="en-US" sz="4000"/>
              <a:t>5-year-old girl used scissors to cut her arm repeatedly after being transferred to a new school. Denied wanting to kill herself. </a:t>
            </a:r>
          </a:p>
          <a:p>
            <a:pPr marL="0" indent="0" algn="ctr">
              <a:buNone/>
            </a:pPr>
            <a:r>
              <a:rPr lang="en-US" sz="8000"/>
              <a:t>20</a:t>
            </a:r>
          </a:p>
          <a:p>
            <a:pPr marL="0" indent="0">
              <a:buNone/>
            </a:pPr>
            <a:r>
              <a:rPr lang="en-US" sz="3500"/>
              <a:t>Item: 154</a:t>
            </a:r>
          </a:p>
          <a:p>
            <a:pPr marL="0" indent="0">
              <a:buNone/>
            </a:pPr>
            <a:r>
              <a:rPr lang="en-US" sz="3500"/>
              <a:t>Rationale: Non-accidental self-harm, mutilation or injury which is not life-threatening but not trivial (suicidal gestures or behavior without intent to die; cuts self)</a:t>
            </a:r>
          </a:p>
          <a:p>
            <a:pPr marL="0" indent="0">
              <a:buNone/>
            </a:pPr>
            <a:endParaRPr lang="en-US"/>
          </a:p>
        </p:txBody>
      </p:sp>
    </p:spTree>
    <p:extLst>
      <p:ext uri="{BB962C8B-B14F-4D97-AF65-F5344CB8AC3E}">
        <p14:creationId xmlns:p14="http://schemas.microsoft.com/office/powerpoint/2010/main" val="330074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#5</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10000"/>
          </a:bodyPr>
          <a:lstStyle/>
          <a:p>
            <a:pPr marL="0" indent="0">
              <a:buNone/>
            </a:pPr>
            <a:r>
              <a:rPr lang="en-US" sz="4000"/>
              <a:t>5 year old has numerous small marks on hands. He indicated that it is from using a paper clip to scratch himself. </a:t>
            </a:r>
          </a:p>
          <a:p>
            <a:pPr marL="0" indent="0" algn="ctr">
              <a:buNone/>
            </a:pPr>
            <a:r>
              <a:rPr lang="en-US" sz="8000"/>
              <a:t>10</a:t>
            </a:r>
          </a:p>
          <a:p>
            <a:pPr marL="0" indent="0">
              <a:buNone/>
            </a:pPr>
            <a:r>
              <a:rPr lang="en-US" sz="3500"/>
              <a:t>Item: 157</a:t>
            </a:r>
          </a:p>
          <a:p>
            <a:pPr marL="0" indent="0">
              <a:buNone/>
            </a:pPr>
            <a:r>
              <a:rPr lang="en-US" sz="3500"/>
              <a:t>Rationale: Repeated non-accidental behavior suggesting self-harm yet behavior is very unlikely to cause any serious injury [pinching or scratching skin with dull object]</a:t>
            </a:r>
          </a:p>
          <a:p>
            <a:pPr marL="0" indent="0">
              <a:buNone/>
            </a:pPr>
            <a:endParaRPr lang="en-US"/>
          </a:p>
        </p:txBody>
      </p:sp>
    </p:spTree>
    <p:extLst>
      <p:ext uri="{BB962C8B-B14F-4D97-AF65-F5344CB8AC3E}">
        <p14:creationId xmlns:p14="http://schemas.microsoft.com/office/powerpoint/2010/main" val="110617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#6</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lnSpcReduction="10000"/>
          </a:bodyPr>
          <a:lstStyle/>
          <a:p>
            <a:pPr marL="0" indent="0">
              <a:buNone/>
            </a:pPr>
            <a:r>
              <a:rPr lang="en-US" sz="4000"/>
              <a:t>5 year old boy repeatedly bangs head hard against the wall despite efforts to stop him. </a:t>
            </a:r>
          </a:p>
          <a:p>
            <a:pPr marL="0" indent="0" algn="ctr">
              <a:buNone/>
            </a:pPr>
            <a:r>
              <a:rPr lang="en-US" sz="8000"/>
              <a:t>30</a:t>
            </a:r>
          </a:p>
          <a:p>
            <a:pPr marL="0" indent="0">
              <a:buNone/>
            </a:pPr>
            <a:r>
              <a:rPr lang="en-US" sz="3500"/>
              <a:t>Item: 150</a:t>
            </a:r>
          </a:p>
          <a:p>
            <a:pPr marL="0" indent="0">
              <a:buNone/>
            </a:pPr>
            <a:r>
              <a:rPr lang="en-US" sz="3500"/>
              <a:t>Rationale: Non-accidental self-destructive behavior has resulted in or is likely to result in serious self-injury or self harm [suicide attempt])</a:t>
            </a:r>
          </a:p>
          <a:p>
            <a:pPr marL="0" indent="0">
              <a:buNone/>
            </a:pPr>
            <a:endParaRPr lang="en-US"/>
          </a:p>
        </p:txBody>
      </p:sp>
    </p:spTree>
    <p:extLst>
      <p:ext uri="{BB962C8B-B14F-4D97-AF65-F5344CB8AC3E}">
        <p14:creationId xmlns:p14="http://schemas.microsoft.com/office/powerpoint/2010/main" val="196090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#7</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a:bodyPr>
          <a:lstStyle/>
          <a:p>
            <a:pPr marL="0" indent="0">
              <a:buNone/>
            </a:pPr>
            <a:r>
              <a:rPr lang="en-US" sz="4000"/>
              <a:t>5-year-old boy says that he is going to kill himself with his toy gun after frequently telling family members that he doesn’t want to live anymore. </a:t>
            </a:r>
          </a:p>
          <a:p>
            <a:pPr marL="0" indent="0" algn="ctr">
              <a:buNone/>
            </a:pPr>
            <a:r>
              <a:rPr lang="en-US" sz="8000"/>
              <a:t>30</a:t>
            </a:r>
          </a:p>
          <a:p>
            <a:pPr marL="0" indent="0">
              <a:buNone/>
            </a:pPr>
            <a:r>
              <a:rPr lang="en-US" sz="3500"/>
              <a:t>Item: 152</a:t>
            </a:r>
          </a:p>
          <a:p>
            <a:pPr marL="0" indent="0">
              <a:buNone/>
            </a:pPr>
            <a:r>
              <a:rPr lang="en-US" sz="3500"/>
              <a:t>Rationale: Has a plan to hurt self, even if impractical or nonlethal</a:t>
            </a:r>
          </a:p>
          <a:p>
            <a:pPr marL="0" indent="0">
              <a:buNone/>
            </a:pPr>
            <a:endParaRPr lang="en-US"/>
          </a:p>
        </p:txBody>
      </p:sp>
    </p:spTree>
    <p:extLst>
      <p:ext uri="{BB962C8B-B14F-4D97-AF65-F5344CB8AC3E}">
        <p14:creationId xmlns:p14="http://schemas.microsoft.com/office/powerpoint/2010/main" val="249890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503349" y="26304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p:cNvSpPr/>
          <p:nvPr/>
        </p:nvSpPr>
        <p:spPr>
          <a:xfrm>
            <a:off x="8581277" y="1010752"/>
            <a:ext cx="5470358" cy="5470358"/>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p:cNvSpPr/>
          <p:nvPr/>
        </p:nvSpPr>
        <p:spPr>
          <a:xfrm>
            <a:off x="1093087" y="-941008"/>
            <a:ext cx="4178733" cy="4178733"/>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771652" y="477168"/>
            <a:ext cx="9634446" cy="833562"/>
          </a:xfrm>
          <a:prstGeom prst="rect">
            <a:avLst/>
          </a:prstGeom>
        </p:spPr>
        <p:txBody>
          <a:bodyPr wrap="square" lIns="0" tIns="0" rIns="0" bIns="0" anchor="ctr" anchorCtr="0">
            <a:noAutofit/>
          </a:bodyPr>
          <a:lstStyle/>
          <a:p>
            <a:pPr marL="0" marR="0" lvl="0" indent="0" algn="l" defTabSz="914400" rtl="0" eaLnBrk="1" fontAlgn="auto" latinLnBrk="0" hangingPunct="1">
              <a:lnSpc>
                <a:spcPct val="231481"/>
              </a:lnSpc>
              <a:spcBef>
                <a:spcPts val="0"/>
              </a:spcBef>
              <a:spcAft>
                <a:spcPts val="0"/>
              </a:spcAft>
              <a:buClrTx/>
              <a:buSzTx/>
              <a:buFontTx/>
              <a:buNone/>
              <a:tabLst/>
              <a:defRPr/>
            </a:pPr>
            <a:r>
              <a:rPr kumimoji="0" lang="en-US" sz="7200" b="0" i="0" u="none" strike="noStrike" kern="1200" cap="none" spc="0" normalizeH="0" baseline="0" noProof="0">
                <a:ln w="0"/>
                <a:solidFill>
                  <a:srgbClr val="FFFFFF"/>
                </a:solidFill>
                <a:effectLst/>
                <a:uLnTx/>
                <a:uFillTx/>
                <a:latin typeface="Calibri "/>
                <a:ea typeface="Calibri Light" charset="0"/>
                <a:cs typeface="Calibri Light" charset="0"/>
              </a:rPr>
              <a:t>Thinking/Communication</a:t>
            </a:r>
            <a:endParaRPr lang="en-US"/>
          </a:p>
        </p:txBody>
      </p:sp>
      <p:sp>
        <p:nvSpPr>
          <p:cNvPr id="29" name="Oval 28"/>
          <p:cNvSpPr/>
          <p:nvPr/>
        </p:nvSpPr>
        <p:spPr>
          <a:xfrm>
            <a:off x="2181679" y="1485847"/>
            <a:ext cx="939799" cy="93979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30</a:t>
            </a:r>
          </a:p>
        </p:txBody>
      </p:sp>
      <p:sp>
        <p:nvSpPr>
          <p:cNvPr id="33" name="Oval 32"/>
          <p:cNvSpPr/>
          <p:nvPr/>
        </p:nvSpPr>
        <p:spPr>
          <a:xfrm>
            <a:off x="4491741" y="1485847"/>
            <a:ext cx="939799" cy="939799"/>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20</a:t>
            </a:r>
          </a:p>
        </p:txBody>
      </p:sp>
      <p:sp>
        <p:nvSpPr>
          <p:cNvPr id="36" name="Oval 35"/>
          <p:cNvSpPr/>
          <p:nvPr/>
        </p:nvSpPr>
        <p:spPr>
          <a:xfrm>
            <a:off x="6853184" y="1485847"/>
            <a:ext cx="939799" cy="93979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
        <p:nvSpPr>
          <p:cNvPr id="39" name="Oval 38"/>
          <p:cNvSpPr/>
          <p:nvPr/>
        </p:nvSpPr>
        <p:spPr>
          <a:xfrm>
            <a:off x="9163246" y="1485847"/>
            <a:ext cx="939799" cy="939799"/>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0</a:t>
            </a:r>
          </a:p>
        </p:txBody>
      </p:sp>
      <p:sp>
        <p:nvSpPr>
          <p:cNvPr id="40" name="TextBox 39">
            <a:extLst>
              <a:ext uri="{FF2B5EF4-FFF2-40B4-BE49-F238E27FC236}">
                <a16:creationId xmlns:a16="http://schemas.microsoft.com/office/drawing/2014/main" id="{CB48D094-4164-461D-AA5A-58D071DC76DE}"/>
              </a:ext>
            </a:extLst>
          </p:cNvPr>
          <p:cNvSpPr txBox="1"/>
          <p:nvPr/>
        </p:nvSpPr>
        <p:spPr>
          <a:xfrm>
            <a:off x="8539090"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MINIMAL/NO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No disruption in functioning</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grpSp>
        <p:nvGrpSpPr>
          <p:cNvPr id="3" name="Group 2">
            <a:extLst>
              <a:ext uri="{FF2B5EF4-FFF2-40B4-BE49-F238E27FC236}">
                <a16:creationId xmlns:a16="http://schemas.microsoft.com/office/drawing/2014/main" id="{33BBE54E-0562-460A-8BD4-1B9DCBC76D6F}"/>
              </a:ext>
            </a:extLst>
          </p:cNvPr>
          <p:cNvGrpSpPr/>
          <p:nvPr/>
        </p:nvGrpSpPr>
        <p:grpSpPr>
          <a:xfrm>
            <a:off x="111125" y="4456384"/>
            <a:ext cx="12065127" cy="2283253"/>
            <a:chOff x="111125" y="4456384"/>
            <a:chExt cx="12065127" cy="2283253"/>
          </a:xfrm>
        </p:grpSpPr>
        <p:grpSp>
          <p:nvGrpSpPr>
            <p:cNvPr id="45" name="Group 44"/>
            <p:cNvGrpSpPr/>
            <p:nvPr/>
          </p:nvGrpSpPr>
          <p:grpSpPr>
            <a:xfrm>
              <a:off x="208089" y="4496499"/>
              <a:ext cx="11968163" cy="2243138"/>
              <a:chOff x="111125" y="4560888"/>
              <a:chExt cx="11968163" cy="2243138"/>
            </a:xfrm>
            <a:solidFill>
              <a:schemeClr val="accent1">
                <a:lumMod val="75000"/>
              </a:schemeClr>
            </a:solidFill>
          </p:grpSpPr>
          <p:sp>
            <p:nvSpPr>
              <p:cNvPr id="46" name="Freeform 4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p:cNvGrpSpPr/>
            <p:nvPr/>
          </p:nvGrpSpPr>
          <p:grpSpPr>
            <a:xfrm>
              <a:off x="111125" y="4456384"/>
              <a:ext cx="11968163" cy="2243138"/>
              <a:chOff x="111125" y="4560888"/>
              <a:chExt cx="11968163" cy="2243138"/>
            </a:xfrm>
          </p:grpSpPr>
          <p:sp>
            <p:nvSpPr>
              <p:cNvPr id="6" name="Freeform 5"/>
              <p:cNvSpPr>
                <a:spLocks/>
              </p:cNvSpPr>
              <p:nvPr/>
            </p:nvSpPr>
            <p:spPr bwMode="auto">
              <a:xfrm>
                <a:off x="6081713" y="4560888"/>
                <a:ext cx="4818063" cy="1779588"/>
              </a:xfrm>
              <a:custGeom>
                <a:avLst/>
                <a:gdLst>
                  <a:gd name="T0" fmla="*/ 0 w 2619"/>
                  <a:gd name="T1" fmla="*/ 898 h 964"/>
                  <a:gd name="T2" fmla="*/ 0 w 2619"/>
                  <a:gd name="T3" fmla="*/ 898 h 964"/>
                  <a:gd name="T4" fmla="*/ 7 w 2619"/>
                  <a:gd name="T5" fmla="*/ 898 h 964"/>
                  <a:gd name="T6" fmla="*/ 221 w 2619"/>
                  <a:gd name="T7" fmla="*/ 916 h 964"/>
                  <a:gd name="T8" fmla="*/ 1354 w 2619"/>
                  <a:gd name="T9" fmla="*/ 822 h 964"/>
                  <a:gd name="T10" fmla="*/ 2619 w 2619"/>
                  <a:gd name="T11" fmla="*/ 964 h 964"/>
                  <a:gd name="T12" fmla="*/ 1649 w 2619"/>
                  <a:gd name="T13" fmla="*/ 261 h 964"/>
                  <a:gd name="T14" fmla="*/ 1073 w 2619"/>
                  <a:gd name="T15" fmla="*/ 188 h 964"/>
                  <a:gd name="T16" fmla="*/ 0 w 2619"/>
                  <a:gd name="T17" fmla="*/ 461 h 964"/>
                  <a:gd name="T18" fmla="*/ 0 w 2619"/>
                  <a:gd name="T19" fmla="*/ 89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964">
                    <a:moveTo>
                      <a:pt x="0" y="898"/>
                    </a:moveTo>
                    <a:lnTo>
                      <a:pt x="0" y="898"/>
                    </a:lnTo>
                    <a:cubicBezTo>
                      <a:pt x="2" y="898"/>
                      <a:pt x="4" y="898"/>
                      <a:pt x="7" y="898"/>
                    </a:cubicBezTo>
                    <a:cubicBezTo>
                      <a:pt x="81" y="897"/>
                      <a:pt x="153" y="903"/>
                      <a:pt x="221" y="916"/>
                    </a:cubicBezTo>
                    <a:cubicBezTo>
                      <a:pt x="385" y="697"/>
                      <a:pt x="756" y="666"/>
                      <a:pt x="1354" y="822"/>
                    </a:cubicBezTo>
                    <a:cubicBezTo>
                      <a:pt x="1701" y="913"/>
                      <a:pt x="2377" y="952"/>
                      <a:pt x="2619" y="964"/>
                    </a:cubicBezTo>
                    <a:lnTo>
                      <a:pt x="1649" y="261"/>
                    </a:lnTo>
                    <a:cubicBezTo>
                      <a:pt x="1462" y="247"/>
                      <a:pt x="1227" y="220"/>
                      <a:pt x="1073" y="188"/>
                    </a:cubicBezTo>
                    <a:cubicBezTo>
                      <a:pt x="830" y="137"/>
                      <a:pt x="181" y="0"/>
                      <a:pt x="0" y="461"/>
                    </a:cubicBezTo>
                    <a:lnTo>
                      <a:pt x="0" y="8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a:spLocks/>
              </p:cNvSpPr>
              <p:nvPr/>
            </p:nvSpPr>
            <p:spPr bwMode="auto">
              <a:xfrm>
                <a:off x="6594475" y="5053013"/>
                <a:ext cx="4845050" cy="1441450"/>
              </a:xfrm>
              <a:custGeom>
                <a:avLst/>
                <a:gdLst>
                  <a:gd name="T0" fmla="*/ 1157 w 2634"/>
                  <a:gd name="T1" fmla="*/ 676 h 780"/>
                  <a:gd name="T2" fmla="*/ 1157 w 2634"/>
                  <a:gd name="T3" fmla="*/ 676 h 780"/>
                  <a:gd name="T4" fmla="*/ 1366 w 2634"/>
                  <a:gd name="T5" fmla="*/ 715 h 780"/>
                  <a:gd name="T6" fmla="*/ 2634 w 2634"/>
                  <a:gd name="T7" fmla="*/ 780 h 780"/>
                  <a:gd name="T8" fmla="*/ 1497 w 2634"/>
                  <a:gd name="T9" fmla="*/ 2 h 780"/>
                  <a:gd name="T10" fmla="*/ 1469 w 2634"/>
                  <a:gd name="T11" fmla="*/ 0 h 780"/>
                  <a:gd name="T12" fmla="*/ 2514 w 2634"/>
                  <a:gd name="T13" fmla="*/ 757 h 780"/>
                  <a:gd name="T14" fmla="*/ 2427 w 2634"/>
                  <a:gd name="T15" fmla="*/ 754 h 780"/>
                  <a:gd name="T16" fmla="*/ 1061 w 2634"/>
                  <a:gd name="T17" fmla="*/ 607 h 780"/>
                  <a:gd name="T18" fmla="*/ 0 w 2634"/>
                  <a:gd name="T19" fmla="*/ 663 h 780"/>
                  <a:gd name="T20" fmla="*/ 130 w 2634"/>
                  <a:gd name="T21" fmla="*/ 709 h 780"/>
                  <a:gd name="T22" fmla="*/ 1157 w 2634"/>
                  <a:gd name="T23" fmla="*/ 6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4" h="780">
                    <a:moveTo>
                      <a:pt x="1157" y="676"/>
                    </a:moveTo>
                    <a:lnTo>
                      <a:pt x="1157" y="676"/>
                    </a:lnTo>
                    <a:cubicBezTo>
                      <a:pt x="1232" y="691"/>
                      <a:pt x="1303" y="704"/>
                      <a:pt x="1366" y="715"/>
                    </a:cubicBezTo>
                    <a:cubicBezTo>
                      <a:pt x="1689" y="768"/>
                      <a:pt x="2389" y="779"/>
                      <a:pt x="2634" y="780"/>
                    </a:cubicBezTo>
                    <a:lnTo>
                      <a:pt x="1497" y="2"/>
                    </a:lnTo>
                    <a:cubicBezTo>
                      <a:pt x="1488" y="1"/>
                      <a:pt x="1479" y="1"/>
                      <a:pt x="1469" y="0"/>
                    </a:cubicBezTo>
                    <a:lnTo>
                      <a:pt x="2514" y="757"/>
                    </a:lnTo>
                    <a:lnTo>
                      <a:pt x="2427" y="754"/>
                    </a:lnTo>
                    <a:cubicBezTo>
                      <a:pt x="2418" y="754"/>
                      <a:pt x="1492" y="719"/>
                      <a:pt x="1061" y="607"/>
                    </a:cubicBezTo>
                    <a:cubicBezTo>
                      <a:pt x="506" y="461"/>
                      <a:pt x="158" y="480"/>
                      <a:pt x="0" y="663"/>
                    </a:cubicBezTo>
                    <a:cubicBezTo>
                      <a:pt x="46" y="675"/>
                      <a:pt x="90" y="691"/>
                      <a:pt x="130" y="709"/>
                    </a:cubicBezTo>
                    <a:cubicBezTo>
                      <a:pt x="218" y="498"/>
                      <a:pt x="737" y="597"/>
                      <a:pt x="1157" y="6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a:spLocks/>
              </p:cNvSpPr>
              <p:nvPr/>
            </p:nvSpPr>
            <p:spPr bwMode="auto">
              <a:xfrm>
                <a:off x="1214438" y="4646613"/>
                <a:ext cx="4770438" cy="1744663"/>
              </a:xfrm>
              <a:custGeom>
                <a:avLst/>
                <a:gdLst>
                  <a:gd name="T0" fmla="*/ 0 w 2593"/>
                  <a:gd name="T1" fmla="*/ 944 h 944"/>
                  <a:gd name="T2" fmla="*/ 0 w 2593"/>
                  <a:gd name="T3" fmla="*/ 944 h 944"/>
                  <a:gd name="T4" fmla="*/ 1266 w 2593"/>
                  <a:gd name="T5" fmla="*/ 802 h 944"/>
                  <a:gd name="T6" fmla="*/ 2390 w 2593"/>
                  <a:gd name="T7" fmla="*/ 885 h 944"/>
                  <a:gd name="T8" fmla="*/ 2593 w 2593"/>
                  <a:gd name="T9" fmla="*/ 853 h 944"/>
                  <a:gd name="T10" fmla="*/ 2593 w 2593"/>
                  <a:gd name="T11" fmla="*/ 416 h 944"/>
                  <a:gd name="T12" fmla="*/ 1706 w 2593"/>
                  <a:gd name="T13" fmla="*/ 114 h 944"/>
                  <a:gd name="T14" fmla="*/ 970 w 2593"/>
                  <a:gd name="T15" fmla="*/ 241 h 944"/>
                  <a:gd name="T16" fmla="*/ 0 w 2593"/>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944">
                    <a:moveTo>
                      <a:pt x="0" y="944"/>
                    </a:moveTo>
                    <a:lnTo>
                      <a:pt x="0" y="944"/>
                    </a:lnTo>
                    <a:cubicBezTo>
                      <a:pt x="242" y="932"/>
                      <a:pt x="919" y="893"/>
                      <a:pt x="1266" y="802"/>
                    </a:cubicBezTo>
                    <a:cubicBezTo>
                      <a:pt x="1853" y="648"/>
                      <a:pt x="2221" y="675"/>
                      <a:pt x="2390" y="885"/>
                    </a:cubicBezTo>
                    <a:cubicBezTo>
                      <a:pt x="2455" y="868"/>
                      <a:pt x="2524" y="857"/>
                      <a:pt x="2593" y="853"/>
                    </a:cubicBezTo>
                    <a:lnTo>
                      <a:pt x="2593" y="416"/>
                    </a:lnTo>
                    <a:cubicBezTo>
                      <a:pt x="2508" y="288"/>
                      <a:pt x="2252" y="0"/>
                      <a:pt x="1706" y="114"/>
                    </a:cubicBezTo>
                    <a:cubicBezTo>
                      <a:pt x="1398" y="179"/>
                      <a:pt x="1150" y="218"/>
                      <a:pt x="970" y="241"/>
                    </a:cubicBezTo>
                    <a:lnTo>
                      <a:pt x="0" y="9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a:spLocks/>
              </p:cNvSpPr>
              <p:nvPr/>
            </p:nvSpPr>
            <p:spPr bwMode="auto">
              <a:xfrm>
                <a:off x="6923088" y="5054601"/>
                <a:ext cx="5156200" cy="1700213"/>
              </a:xfrm>
              <a:custGeom>
                <a:avLst/>
                <a:gdLst>
                  <a:gd name="T0" fmla="*/ 2190 w 2803"/>
                  <a:gd name="T1" fmla="*/ 467 h 920"/>
                  <a:gd name="T2" fmla="*/ 2190 w 2803"/>
                  <a:gd name="T3" fmla="*/ 467 h 920"/>
                  <a:gd name="T4" fmla="*/ 2136 w 2803"/>
                  <a:gd name="T5" fmla="*/ 467 h 920"/>
                  <a:gd name="T6" fmla="*/ 1456 w 2803"/>
                  <a:gd name="T7" fmla="*/ 0 h 920"/>
                  <a:gd name="T8" fmla="*/ 1416 w 2803"/>
                  <a:gd name="T9" fmla="*/ 2 h 920"/>
                  <a:gd name="T10" fmla="*/ 2629 w 2803"/>
                  <a:gd name="T11" fmla="*/ 833 h 920"/>
                  <a:gd name="T12" fmla="*/ 2543 w 2803"/>
                  <a:gd name="T13" fmla="*/ 833 h 920"/>
                  <a:gd name="T14" fmla="*/ 1179 w 2803"/>
                  <a:gd name="T15" fmla="*/ 766 h 920"/>
                  <a:gd name="T16" fmla="*/ 969 w 2803"/>
                  <a:gd name="T17" fmla="*/ 728 h 920"/>
                  <a:gd name="T18" fmla="*/ 0 w 2803"/>
                  <a:gd name="T19" fmla="*/ 733 h 920"/>
                  <a:gd name="T20" fmla="*/ 149 w 2803"/>
                  <a:gd name="T21" fmla="*/ 866 h 920"/>
                  <a:gd name="T22" fmla="*/ 310 w 2803"/>
                  <a:gd name="T23" fmla="*/ 880 h 920"/>
                  <a:gd name="T24" fmla="*/ 2803 w 2803"/>
                  <a:gd name="T25" fmla="*/ 920 h 920"/>
                  <a:gd name="T26" fmla="*/ 2803 w 2803"/>
                  <a:gd name="T27" fmla="*/ 867 h 920"/>
                  <a:gd name="T28" fmla="*/ 2190 w 2803"/>
                  <a:gd name="T29" fmla="*/ 467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3" h="920">
                    <a:moveTo>
                      <a:pt x="2190" y="467"/>
                    </a:moveTo>
                    <a:lnTo>
                      <a:pt x="2190" y="467"/>
                    </a:lnTo>
                    <a:lnTo>
                      <a:pt x="2136" y="467"/>
                    </a:lnTo>
                    <a:cubicBezTo>
                      <a:pt x="2136" y="467"/>
                      <a:pt x="1550" y="13"/>
                      <a:pt x="1456" y="0"/>
                    </a:cubicBezTo>
                    <a:cubicBezTo>
                      <a:pt x="1446" y="1"/>
                      <a:pt x="1432" y="2"/>
                      <a:pt x="1416" y="2"/>
                    </a:cubicBezTo>
                    <a:lnTo>
                      <a:pt x="2629" y="833"/>
                    </a:lnTo>
                    <a:lnTo>
                      <a:pt x="2543" y="833"/>
                    </a:lnTo>
                    <a:cubicBezTo>
                      <a:pt x="2534" y="833"/>
                      <a:pt x="1576" y="832"/>
                      <a:pt x="1179" y="766"/>
                    </a:cubicBezTo>
                    <a:cubicBezTo>
                      <a:pt x="1116" y="756"/>
                      <a:pt x="1045" y="742"/>
                      <a:pt x="969" y="728"/>
                    </a:cubicBezTo>
                    <a:cubicBezTo>
                      <a:pt x="608" y="659"/>
                      <a:pt x="66" y="556"/>
                      <a:pt x="0" y="733"/>
                    </a:cubicBezTo>
                    <a:cubicBezTo>
                      <a:pt x="63" y="770"/>
                      <a:pt x="113" y="814"/>
                      <a:pt x="149" y="866"/>
                    </a:cubicBezTo>
                    <a:cubicBezTo>
                      <a:pt x="186" y="873"/>
                      <a:pt x="241" y="880"/>
                      <a:pt x="310" y="880"/>
                    </a:cubicBezTo>
                    <a:cubicBezTo>
                      <a:pt x="443" y="880"/>
                      <a:pt x="2803" y="920"/>
                      <a:pt x="2803" y="920"/>
                    </a:cubicBezTo>
                    <a:lnTo>
                      <a:pt x="2803" y="867"/>
                    </a:lnTo>
                    <a:lnTo>
                      <a:pt x="2190" y="46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a:spLocks/>
              </p:cNvSpPr>
              <p:nvPr/>
            </p:nvSpPr>
            <p:spPr bwMode="auto">
              <a:xfrm>
                <a:off x="674688" y="5116513"/>
                <a:ext cx="4833938" cy="1427163"/>
              </a:xfrm>
              <a:custGeom>
                <a:avLst/>
                <a:gdLst>
                  <a:gd name="T0" fmla="*/ 1574 w 2628"/>
                  <a:gd name="T1" fmla="*/ 599 h 773"/>
                  <a:gd name="T2" fmla="*/ 1574 w 2628"/>
                  <a:gd name="T3" fmla="*/ 599 h 773"/>
                  <a:gd name="T4" fmla="*/ 208 w 2628"/>
                  <a:gd name="T5" fmla="*/ 747 h 773"/>
                  <a:gd name="T6" fmla="*/ 120 w 2628"/>
                  <a:gd name="T7" fmla="*/ 750 h 773"/>
                  <a:gd name="T8" fmla="*/ 1156 w 2628"/>
                  <a:gd name="T9" fmla="*/ 0 h 773"/>
                  <a:gd name="T10" fmla="*/ 1124 w 2628"/>
                  <a:gd name="T11" fmla="*/ 4 h 773"/>
                  <a:gd name="T12" fmla="*/ 0 w 2628"/>
                  <a:gd name="T13" fmla="*/ 773 h 773"/>
                  <a:gd name="T14" fmla="*/ 1269 w 2628"/>
                  <a:gd name="T15" fmla="*/ 707 h 773"/>
                  <a:gd name="T16" fmla="*/ 1478 w 2628"/>
                  <a:gd name="T17" fmla="*/ 669 h 773"/>
                  <a:gd name="T18" fmla="*/ 2504 w 2628"/>
                  <a:gd name="T19" fmla="*/ 700 h 773"/>
                  <a:gd name="T20" fmla="*/ 2628 w 2628"/>
                  <a:gd name="T21" fmla="*/ 648 h 773"/>
                  <a:gd name="T22" fmla="*/ 1574 w 2628"/>
                  <a:gd name="T23" fmla="*/ 59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8" h="773">
                    <a:moveTo>
                      <a:pt x="1574" y="599"/>
                    </a:moveTo>
                    <a:lnTo>
                      <a:pt x="1574" y="599"/>
                    </a:lnTo>
                    <a:cubicBezTo>
                      <a:pt x="1142" y="712"/>
                      <a:pt x="217" y="746"/>
                      <a:pt x="208" y="747"/>
                    </a:cubicBezTo>
                    <a:lnTo>
                      <a:pt x="120" y="750"/>
                    </a:lnTo>
                    <a:lnTo>
                      <a:pt x="1156" y="0"/>
                    </a:lnTo>
                    <a:cubicBezTo>
                      <a:pt x="1145" y="1"/>
                      <a:pt x="1134" y="3"/>
                      <a:pt x="1124" y="4"/>
                    </a:cubicBezTo>
                    <a:lnTo>
                      <a:pt x="0" y="773"/>
                    </a:lnTo>
                    <a:cubicBezTo>
                      <a:pt x="245" y="771"/>
                      <a:pt x="946" y="761"/>
                      <a:pt x="1269" y="707"/>
                    </a:cubicBezTo>
                    <a:cubicBezTo>
                      <a:pt x="1331" y="697"/>
                      <a:pt x="1403" y="683"/>
                      <a:pt x="1478" y="669"/>
                    </a:cubicBezTo>
                    <a:cubicBezTo>
                      <a:pt x="1896" y="589"/>
                      <a:pt x="2413" y="491"/>
                      <a:pt x="2504" y="700"/>
                    </a:cubicBezTo>
                    <a:cubicBezTo>
                      <a:pt x="2542" y="680"/>
                      <a:pt x="2584" y="662"/>
                      <a:pt x="2628" y="648"/>
                    </a:cubicBezTo>
                    <a:cubicBezTo>
                      <a:pt x="2467" y="472"/>
                      <a:pt x="2121" y="456"/>
                      <a:pt x="1574" y="5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5045075" y="6316663"/>
                <a:ext cx="2063750" cy="487363"/>
              </a:xfrm>
              <a:custGeom>
                <a:avLst/>
                <a:gdLst>
                  <a:gd name="T0" fmla="*/ 584 w 1122"/>
                  <a:gd name="T1" fmla="*/ 0 h 264"/>
                  <a:gd name="T2" fmla="*/ 584 w 1122"/>
                  <a:gd name="T3" fmla="*/ 0 h 264"/>
                  <a:gd name="T4" fmla="*/ 571 w 1122"/>
                  <a:gd name="T5" fmla="*/ 0 h 264"/>
                  <a:gd name="T6" fmla="*/ 303 w 1122"/>
                  <a:gd name="T7" fmla="*/ 35 h 264"/>
                  <a:gd name="T8" fmla="*/ 288 w 1122"/>
                  <a:gd name="T9" fmla="*/ 45 h 264"/>
                  <a:gd name="T10" fmla="*/ 286 w 1122"/>
                  <a:gd name="T11" fmla="*/ 41 h 264"/>
                  <a:gd name="T12" fmla="*/ 0 w 1122"/>
                  <a:gd name="T13" fmla="*/ 227 h 264"/>
                  <a:gd name="T14" fmla="*/ 64 w 1122"/>
                  <a:gd name="T15" fmla="*/ 264 h 264"/>
                  <a:gd name="T16" fmla="*/ 1064 w 1122"/>
                  <a:gd name="T17" fmla="*/ 264 h 264"/>
                  <a:gd name="T18" fmla="*/ 1122 w 1122"/>
                  <a:gd name="T19" fmla="*/ 209 h 264"/>
                  <a:gd name="T20" fmla="*/ 584 w 1122"/>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264">
                    <a:moveTo>
                      <a:pt x="584" y="0"/>
                    </a:moveTo>
                    <a:lnTo>
                      <a:pt x="584" y="0"/>
                    </a:lnTo>
                    <a:cubicBezTo>
                      <a:pt x="580" y="0"/>
                      <a:pt x="576" y="0"/>
                      <a:pt x="571" y="0"/>
                    </a:cubicBezTo>
                    <a:cubicBezTo>
                      <a:pt x="470" y="1"/>
                      <a:pt x="380" y="14"/>
                      <a:pt x="303" y="35"/>
                    </a:cubicBezTo>
                    <a:lnTo>
                      <a:pt x="288" y="45"/>
                    </a:lnTo>
                    <a:cubicBezTo>
                      <a:pt x="288" y="43"/>
                      <a:pt x="287" y="42"/>
                      <a:pt x="286" y="41"/>
                    </a:cubicBezTo>
                    <a:cubicBezTo>
                      <a:pt x="151" y="81"/>
                      <a:pt x="55" y="149"/>
                      <a:pt x="0" y="227"/>
                    </a:cubicBezTo>
                    <a:cubicBezTo>
                      <a:pt x="5" y="244"/>
                      <a:pt x="21" y="264"/>
                      <a:pt x="64" y="264"/>
                    </a:cubicBezTo>
                    <a:lnTo>
                      <a:pt x="1064" y="264"/>
                    </a:lnTo>
                    <a:cubicBezTo>
                      <a:pt x="1108" y="264"/>
                      <a:pt x="1120" y="235"/>
                      <a:pt x="1122" y="209"/>
                    </a:cubicBezTo>
                    <a:cubicBezTo>
                      <a:pt x="1036" y="90"/>
                      <a:pt x="860" y="0"/>
                      <a:pt x="58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111125" y="5141913"/>
                <a:ext cx="5083175" cy="1612900"/>
              </a:xfrm>
              <a:custGeom>
                <a:avLst/>
                <a:gdLst>
                  <a:gd name="T0" fmla="*/ 2763 w 2763"/>
                  <a:gd name="T1" fmla="*/ 714 h 873"/>
                  <a:gd name="T2" fmla="*/ 2763 w 2763"/>
                  <a:gd name="T3" fmla="*/ 714 h 873"/>
                  <a:gd name="T4" fmla="*/ 1794 w 2763"/>
                  <a:gd name="T5" fmla="*/ 707 h 873"/>
                  <a:gd name="T6" fmla="*/ 1584 w 2763"/>
                  <a:gd name="T7" fmla="*/ 746 h 873"/>
                  <a:gd name="T8" fmla="*/ 219 w 2763"/>
                  <a:gd name="T9" fmla="*/ 813 h 873"/>
                  <a:gd name="T10" fmla="*/ 133 w 2763"/>
                  <a:gd name="T11" fmla="*/ 813 h 873"/>
                  <a:gd name="T12" fmla="*/ 1320 w 2763"/>
                  <a:gd name="T13" fmla="*/ 0 h 873"/>
                  <a:gd name="T14" fmla="*/ 1226 w 2763"/>
                  <a:gd name="T15" fmla="*/ 6 h 873"/>
                  <a:gd name="T16" fmla="*/ 599 w 2763"/>
                  <a:gd name="T17" fmla="*/ 446 h 873"/>
                  <a:gd name="T18" fmla="*/ 559 w 2763"/>
                  <a:gd name="T19" fmla="*/ 446 h 873"/>
                  <a:gd name="T20" fmla="*/ 0 w 2763"/>
                  <a:gd name="T21" fmla="*/ 806 h 873"/>
                  <a:gd name="T22" fmla="*/ 0 w 2763"/>
                  <a:gd name="T23" fmla="*/ 873 h 873"/>
                  <a:gd name="T24" fmla="*/ 2635 w 2763"/>
                  <a:gd name="T25" fmla="*/ 834 h 873"/>
                  <a:gd name="T26" fmla="*/ 2763 w 2763"/>
                  <a:gd name="T27" fmla="*/ 714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3" h="873">
                    <a:moveTo>
                      <a:pt x="2763" y="714"/>
                    </a:moveTo>
                    <a:lnTo>
                      <a:pt x="2763" y="714"/>
                    </a:lnTo>
                    <a:cubicBezTo>
                      <a:pt x="2698" y="536"/>
                      <a:pt x="2155" y="639"/>
                      <a:pt x="1794" y="707"/>
                    </a:cubicBezTo>
                    <a:cubicBezTo>
                      <a:pt x="1718" y="722"/>
                      <a:pt x="1647" y="735"/>
                      <a:pt x="1584" y="746"/>
                    </a:cubicBezTo>
                    <a:cubicBezTo>
                      <a:pt x="1186" y="812"/>
                      <a:pt x="229" y="813"/>
                      <a:pt x="219" y="813"/>
                    </a:cubicBezTo>
                    <a:lnTo>
                      <a:pt x="133" y="813"/>
                    </a:lnTo>
                    <a:lnTo>
                      <a:pt x="1320" y="0"/>
                    </a:lnTo>
                    <a:cubicBezTo>
                      <a:pt x="1258" y="5"/>
                      <a:pt x="1226" y="6"/>
                      <a:pt x="1226" y="6"/>
                    </a:cubicBezTo>
                    <a:lnTo>
                      <a:pt x="599" y="446"/>
                    </a:lnTo>
                    <a:lnTo>
                      <a:pt x="559" y="446"/>
                    </a:lnTo>
                    <a:lnTo>
                      <a:pt x="0" y="806"/>
                    </a:lnTo>
                    <a:lnTo>
                      <a:pt x="0" y="873"/>
                    </a:lnTo>
                    <a:lnTo>
                      <a:pt x="2635" y="834"/>
                    </a:lnTo>
                    <a:cubicBezTo>
                      <a:pt x="2667" y="787"/>
                      <a:pt x="2711" y="747"/>
                      <a:pt x="2763" y="71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8" name="TextBox 97">
            <a:extLst>
              <a:ext uri="{FF2B5EF4-FFF2-40B4-BE49-F238E27FC236}">
                <a16:creationId xmlns:a16="http://schemas.microsoft.com/office/drawing/2014/main" id="{9507A697-BD77-4BC1-BA4E-96A81FDA72BD}"/>
              </a:ext>
            </a:extLst>
          </p:cNvPr>
          <p:cNvSpPr txBox="1"/>
          <p:nvPr/>
        </p:nvSpPr>
        <p:spPr>
          <a:xfrm>
            <a:off x="1574641"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Severe disruption or incapacitation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99" name="TextBox 98">
            <a:extLst>
              <a:ext uri="{FF2B5EF4-FFF2-40B4-BE49-F238E27FC236}">
                <a16:creationId xmlns:a16="http://schemas.microsoft.com/office/drawing/2014/main" id="{A833EDF5-881D-494C-9DB3-17EB78BD8955}"/>
              </a:ext>
            </a:extLst>
          </p:cNvPr>
          <p:cNvSpPr txBox="1"/>
          <p:nvPr/>
        </p:nvSpPr>
        <p:spPr>
          <a:xfrm>
            <a:off x="3910724"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Major or persistent disruption</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0" name="TextBox 99">
            <a:extLst>
              <a:ext uri="{FF2B5EF4-FFF2-40B4-BE49-F238E27FC236}">
                <a16:creationId xmlns:a16="http://schemas.microsoft.com/office/drawing/2014/main" id="{4A8FF1EB-EEA5-456C-A7B7-E2C8369C8184}"/>
              </a:ext>
            </a:extLst>
          </p:cNvPr>
          <p:cNvSpPr txBox="1"/>
          <p:nvPr/>
        </p:nvSpPr>
        <p:spPr>
          <a:xfrm>
            <a:off x="6246146" y="2557240"/>
            <a:ext cx="2188107" cy="88782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Significant problems or distress</a:t>
            </a: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B435306-3049-4F3E-A656-43A9CD990BAC}"/>
              </a:ext>
            </a:extLst>
          </p:cNvPr>
          <p:cNvSpPr txBox="1"/>
          <p:nvPr/>
        </p:nvSpPr>
        <p:spPr>
          <a:xfrm>
            <a:off x="5886390" y="4862707"/>
            <a:ext cx="5663979" cy="1846659"/>
          </a:xfrm>
          <a:prstGeom prst="rect">
            <a:avLst/>
          </a:prstGeom>
          <a:noFill/>
        </p:spPr>
        <p:txBody>
          <a:bodyPr wrap="square" rtlCol="0">
            <a:spAutoFit/>
          </a:bodyPr>
          <a:lstStyle/>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Logical thought processes	</a:t>
            </a:r>
          </a:p>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(for age)</a:t>
            </a:r>
          </a:p>
          <a:p>
            <a:pPr marL="5175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Not bizarre in thought or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B7C385A-ABF7-4212-B7AA-64D1B71E6E2D}"/>
              </a:ext>
            </a:extLst>
          </p:cNvPr>
          <p:cNvSpPr/>
          <p:nvPr/>
        </p:nvSpPr>
        <p:spPr>
          <a:xfrm>
            <a:off x="-3350949" y="2782858"/>
            <a:ext cx="7490682" cy="7490682"/>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CA175604-2302-4115-85AD-C014A2AF0131}"/>
              </a:ext>
            </a:extLst>
          </p:cNvPr>
          <p:cNvSpPr txBox="1"/>
          <p:nvPr/>
        </p:nvSpPr>
        <p:spPr>
          <a:xfrm>
            <a:off x="1719944" y="4892978"/>
            <a:ext cx="6585388" cy="1846659"/>
          </a:xfrm>
          <a:prstGeom prst="rect">
            <a:avLst/>
          </a:prstGeom>
          <a:noFill/>
        </p:spPr>
        <p:txBody>
          <a:bodyPr wrap="square" rtlCol="0">
            <a:spAutoFit/>
          </a:bodyPr>
          <a:lstStyle/>
          <a:p>
            <a:pPr marL="1485900" marR="0" lvl="2"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Purposeful behavior</a:t>
            </a:r>
          </a:p>
          <a:p>
            <a:pPr marL="1028700"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Coherent communication</a:t>
            </a:r>
          </a:p>
          <a:p>
            <a:pPr marL="57150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Perceptions based in reality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3B2C90E-2808-4E9D-8B7D-1FF80B0719EA}"/>
              </a:ext>
            </a:extLst>
          </p:cNvPr>
          <p:cNvSpPr/>
          <p:nvPr/>
        </p:nvSpPr>
        <p:spPr>
          <a:xfrm>
            <a:off x="1311402" y="3620181"/>
            <a:ext cx="9634446" cy="833562"/>
          </a:xfrm>
          <a:prstGeom prst="rect">
            <a:avLst/>
          </a:prstGeom>
        </p:spPr>
        <p:txBody>
          <a:bodyPr wrap="square" lIns="0" tIns="0" rIns="0" bIns="0" anchor="ctr" anchorCtr="0">
            <a:normAutofit fontScale="40000" lnSpcReduction="20000"/>
          </a:bodyPr>
          <a:lstStyle/>
          <a:p>
            <a:pPr marL="0" marR="0" lvl="0" indent="0" algn="ctr" defTabSz="914400" rtl="0" eaLnBrk="1" fontAlgn="auto" latinLnBrk="0" hangingPunct="1">
              <a:lnSpc>
                <a:spcPct val="347222"/>
              </a:lnSpc>
              <a:spcBef>
                <a:spcPts val="0"/>
              </a:spcBef>
              <a:spcAft>
                <a:spcPts val="0"/>
              </a:spcAft>
              <a:buClrTx/>
              <a:buSzTx/>
              <a:buFontTx/>
              <a:buNone/>
              <a:tabLst/>
              <a:defRPr/>
            </a:pPr>
            <a:r>
              <a:rPr kumimoji="0" lang="en-US" sz="4800" b="0" i="0" u="none" strike="noStrike" kern="1200" cap="none" spc="0" normalizeH="0" baseline="0" noProof="0">
                <a:ln w="0"/>
                <a:solidFill>
                  <a:srgbClr val="FFFFFF"/>
                </a:solidFill>
                <a:effectLst/>
                <a:uLnTx/>
                <a:uFillTx/>
                <a:latin typeface="Calibri "/>
                <a:ea typeface="Calibri Light" charset="0"/>
                <a:cs typeface="Calibri Light" charset="0"/>
              </a:rPr>
              <a:t>Behaviors to Assess</a:t>
            </a:r>
            <a:endParaRPr lang="en-US"/>
          </a:p>
        </p:txBody>
      </p:sp>
    </p:spTree>
    <p:extLst>
      <p:ext uri="{BB962C8B-B14F-4D97-AF65-F5344CB8AC3E}">
        <p14:creationId xmlns:p14="http://schemas.microsoft.com/office/powerpoint/2010/main" val="1480295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A1A1E-F89E-4C31-AC99-7DFACA1CCA33}"/>
              </a:ext>
            </a:extLst>
          </p:cNvPr>
          <p:cNvSpPr>
            <a:spLocks noGrp="1"/>
          </p:cNvSpPr>
          <p:nvPr>
            <p:ph type="title"/>
          </p:nvPr>
        </p:nvSpPr>
        <p:spPr/>
        <p:txBody>
          <a:bodyPr/>
          <a:lstStyle/>
          <a:p>
            <a:r>
              <a:rPr lang="en-US"/>
              <a:t>Reminder:  Using “Could Not Score”</a:t>
            </a:r>
          </a:p>
        </p:txBody>
      </p:sp>
      <p:sp>
        <p:nvSpPr>
          <p:cNvPr id="3" name="Content Placeholder 2">
            <a:extLst>
              <a:ext uri="{FF2B5EF4-FFF2-40B4-BE49-F238E27FC236}">
                <a16:creationId xmlns:a16="http://schemas.microsoft.com/office/drawing/2014/main" id="{9942969E-7F00-4505-85F8-7450E2B3DEB6}"/>
              </a:ext>
            </a:extLst>
          </p:cNvPr>
          <p:cNvSpPr>
            <a:spLocks noGrp="1"/>
          </p:cNvSpPr>
          <p:nvPr>
            <p:ph sz="quarter" idx="13"/>
          </p:nvPr>
        </p:nvSpPr>
        <p:spPr/>
        <p:txBody>
          <a:bodyPr>
            <a:normAutofit/>
          </a:bodyPr>
          <a:lstStyle/>
          <a:p>
            <a:r>
              <a:rPr lang="en-US" sz="3200" b="1"/>
              <a:t>Appears on every subscale</a:t>
            </a:r>
          </a:p>
          <a:p>
            <a:r>
              <a:rPr lang="en-US" sz="3200" b="1"/>
              <a:t>If under rare circumstances, there is insufficient information to rate the child on a scale, select “Could Not Score”</a:t>
            </a:r>
          </a:p>
          <a:p>
            <a:r>
              <a:rPr lang="en-US" sz="3200" b="1"/>
              <a:t>ALWAYS try to get the information so that you can knowledgeably rate every subscale</a:t>
            </a:r>
          </a:p>
          <a:p>
            <a:r>
              <a:rPr lang="en-US" sz="3200" b="1"/>
              <a:t>Use “Could Not Score” as a last resort</a:t>
            </a:r>
          </a:p>
        </p:txBody>
      </p:sp>
    </p:spTree>
    <p:extLst>
      <p:ext uri="{BB962C8B-B14F-4D97-AF65-F5344CB8AC3E}">
        <p14:creationId xmlns:p14="http://schemas.microsoft.com/office/powerpoint/2010/main" val="9878101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a:xfrm>
            <a:off x="1093087" y="-941008"/>
            <a:ext cx="4178733" cy="4178733"/>
          </a:xfrm>
          <a:prstGeom prst="ellipse">
            <a:avLst/>
          </a:prstGeom>
          <a:solidFill>
            <a:schemeClr val="accent1">
              <a:lumMod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68C7AB-03F4-4B71-8FE5-1FACCFF9D6D1}"/>
              </a:ext>
            </a:extLst>
          </p:cNvPr>
          <p:cNvSpPr/>
          <p:nvPr/>
        </p:nvSpPr>
        <p:spPr>
          <a:xfrm>
            <a:off x="771652" y="477168"/>
            <a:ext cx="9634446" cy="833562"/>
          </a:xfrm>
          <a:prstGeom prst="rect">
            <a:avLst/>
          </a:prstGeom>
        </p:spPr>
        <p:txBody>
          <a:bodyPr wrap="square" lIns="0" tIns="0" rIns="0" bIns="0" anchor="ctr" anchorCtr="0">
            <a:noAutofit/>
          </a:bodyPr>
          <a:lstStyle/>
          <a:p>
            <a:pPr marL="0" marR="0" lvl="0" indent="0" algn="l" defTabSz="914400" rtl="0" eaLnBrk="1" fontAlgn="auto" latinLnBrk="0" hangingPunct="1">
              <a:lnSpc>
                <a:spcPct val="231481"/>
              </a:lnSpc>
              <a:spcBef>
                <a:spcPts val="0"/>
              </a:spcBef>
              <a:spcAft>
                <a:spcPts val="0"/>
              </a:spcAft>
              <a:buClrTx/>
              <a:buSzTx/>
              <a:buFontTx/>
              <a:buNone/>
              <a:tabLst/>
              <a:defRPr/>
            </a:pPr>
            <a:r>
              <a:rPr kumimoji="0" lang="en-US" sz="7200" b="0" i="0" u="none" strike="noStrike" kern="1200" cap="none" spc="0" normalizeH="0" baseline="0" noProof="0">
                <a:ln w="0"/>
                <a:solidFill>
                  <a:srgbClr val="FFFFFF"/>
                </a:solidFill>
                <a:effectLst/>
                <a:uLnTx/>
                <a:uFillTx/>
                <a:latin typeface="Calibri "/>
                <a:ea typeface="Calibri Light" charset="0"/>
                <a:cs typeface="Calibri Light" charset="0"/>
              </a:rPr>
              <a:t>Subscale Structure</a:t>
            </a:r>
            <a:endParaRPr lang="en-US"/>
          </a:p>
        </p:txBody>
      </p:sp>
      <p:sp>
        <p:nvSpPr>
          <p:cNvPr id="29" name="Oval 28"/>
          <p:cNvSpPr/>
          <p:nvPr/>
        </p:nvSpPr>
        <p:spPr>
          <a:xfrm>
            <a:off x="2712553" y="2946306"/>
            <a:ext cx="939799" cy="93979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30</a:t>
            </a:r>
          </a:p>
        </p:txBody>
      </p:sp>
      <p:sp>
        <p:nvSpPr>
          <p:cNvPr id="33" name="Oval 32"/>
          <p:cNvSpPr/>
          <p:nvPr/>
        </p:nvSpPr>
        <p:spPr>
          <a:xfrm>
            <a:off x="5683251" y="2959100"/>
            <a:ext cx="939799" cy="939799"/>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20</a:t>
            </a:r>
          </a:p>
        </p:txBody>
      </p:sp>
      <p:sp>
        <p:nvSpPr>
          <p:cNvPr id="36" name="Oval 35"/>
          <p:cNvSpPr/>
          <p:nvPr/>
        </p:nvSpPr>
        <p:spPr>
          <a:xfrm>
            <a:off x="8316730" y="2959100"/>
            <a:ext cx="939799" cy="93979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
        <p:nvSpPr>
          <p:cNvPr id="98" name="TextBox 97">
            <a:extLst>
              <a:ext uri="{FF2B5EF4-FFF2-40B4-BE49-F238E27FC236}">
                <a16:creationId xmlns:a16="http://schemas.microsoft.com/office/drawing/2014/main" id="{9507A697-BD77-4BC1-BA4E-96A81FDA72BD}"/>
              </a:ext>
            </a:extLst>
          </p:cNvPr>
          <p:cNvSpPr txBox="1"/>
          <p:nvPr/>
        </p:nvSpPr>
        <p:spPr>
          <a:xfrm>
            <a:off x="1814513" y="3911694"/>
            <a:ext cx="2905125" cy="282048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Severe disruption or incapacitation as evidenced by:</a:t>
            </a:r>
          </a:p>
          <a:p>
            <a:pPr marL="91440" marR="0" lvl="0" indent="-18288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Cannot attend a normal school or daycare situation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OR</a:t>
            </a:r>
          </a:p>
          <a:p>
            <a:pPr marL="91440" marR="0" lvl="0" indent="-18288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Does not have normal peer interactions </a:t>
            </a:r>
          </a:p>
          <a:p>
            <a:pPr marL="9144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OR</a:t>
            </a:r>
          </a:p>
          <a:p>
            <a:pPr marL="91440" marR="0" lvl="0" indent="-18288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Cannot interact adequately in the community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99" name="TextBox 98">
            <a:extLst>
              <a:ext uri="{FF2B5EF4-FFF2-40B4-BE49-F238E27FC236}">
                <a16:creationId xmlns:a16="http://schemas.microsoft.com/office/drawing/2014/main" id="{A833EDF5-881D-494C-9DB3-17EB78BD8955}"/>
              </a:ext>
            </a:extLst>
          </p:cNvPr>
          <p:cNvSpPr txBox="1"/>
          <p:nvPr/>
        </p:nvSpPr>
        <p:spPr>
          <a:xfrm>
            <a:off x="4833939" y="3911694"/>
            <a:ext cx="2638425" cy="264150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Major or persistent disruption as evidenced by:</a:t>
            </a:r>
          </a:p>
          <a:p>
            <a:pPr marL="91440" marR="0" lvl="0" indent="-18288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Frequent problematic behavior or difficulty in interaction with others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OR</a:t>
            </a:r>
          </a:p>
          <a:p>
            <a:pPr marL="91440" marR="0" lvl="0" indent="-18288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Specialized setting or supervision needed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0" name="TextBox 99">
            <a:extLst>
              <a:ext uri="{FF2B5EF4-FFF2-40B4-BE49-F238E27FC236}">
                <a16:creationId xmlns:a16="http://schemas.microsoft.com/office/drawing/2014/main" id="{4A8FF1EB-EEA5-456C-A7B7-E2C8369C8184}"/>
              </a:ext>
            </a:extLst>
          </p:cNvPr>
          <p:cNvSpPr txBox="1"/>
          <p:nvPr/>
        </p:nvSpPr>
        <p:spPr>
          <a:xfrm>
            <a:off x="7472364" y="3911694"/>
            <a:ext cx="2638425" cy="2601998"/>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326581">
                    <a:lumMod val="50000"/>
                  </a:srgbClr>
                </a:solidFill>
                <a:effectLst/>
                <a:uLnTx/>
                <a:uFillTx/>
                <a:latin typeface="Calibri" panose="020F0502020204030204"/>
                <a:ea typeface="Calibri" charset="0"/>
                <a:cs typeface="Calibri" charset="0"/>
              </a:rPr>
              <a:t>MILD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Significant problems or distress as evidenced by:</a:t>
            </a:r>
          </a:p>
          <a:p>
            <a:pPr marL="91440" marR="0" lvl="0" indent="-18288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Occasional problematic 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OR </a:t>
            </a:r>
          </a:p>
          <a:p>
            <a:pPr marL="91440" marR="0" lvl="0" indent="-18288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0"/>
                <a:solidFill>
                  <a:srgbClr val="326581">
                    <a:lumMod val="50000"/>
                  </a:srgbClr>
                </a:solidFill>
                <a:effectLst/>
                <a:uLnTx/>
                <a:uFillTx/>
                <a:latin typeface="Calibri "/>
                <a:ea typeface="Calibri Light" charset="0"/>
                <a:cs typeface="+mn-cs"/>
              </a:rPr>
              <a:t>Difficulty in interactions with others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326581">
                  <a:lumMod val="50000"/>
                </a:srgbClr>
              </a:solidFill>
              <a:effectLst/>
              <a:uLnTx/>
              <a:uFillTx/>
              <a:latin typeface="Calibri "/>
              <a:ea typeface="+mn-ea"/>
              <a:cs typeface="+mn-cs"/>
            </a:endParaRPr>
          </a:p>
        </p:txBody>
      </p:sp>
      <p:sp>
        <p:nvSpPr>
          <p:cNvPr id="105" name="Rectangle 104">
            <a:extLst>
              <a:ext uri="{FF2B5EF4-FFF2-40B4-BE49-F238E27FC236}">
                <a16:creationId xmlns:a16="http://schemas.microsoft.com/office/drawing/2014/main" id="{03B2C90E-2808-4E9D-8B7D-1FF80B0719EA}"/>
              </a:ext>
            </a:extLst>
          </p:cNvPr>
          <p:cNvSpPr/>
          <p:nvPr/>
        </p:nvSpPr>
        <p:spPr>
          <a:xfrm>
            <a:off x="1857375" y="1176338"/>
            <a:ext cx="8372476" cy="1659149"/>
          </a:xfrm>
          <a:prstGeom prst="rect">
            <a:avLst/>
          </a:prstGeom>
        </p:spPr>
        <p:txBody>
          <a:bodyPr wrap="square" lIns="0" tIns="0" rIns="0" bIns="0" anchor="ctr" anchorCtr="0">
            <a:normAutofit fontScale="85000" lnSpcReduction="10000"/>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w="0"/>
                <a:solidFill>
                  <a:srgbClr val="FFFFFF"/>
                </a:solidFill>
                <a:effectLst/>
                <a:uLnTx/>
                <a:uFillTx/>
                <a:latin typeface="Calibri "/>
                <a:ea typeface="Calibri Light" charset="0"/>
                <a:cs typeface="Calibri Light" charset="0"/>
              </a:rPr>
              <a:t>Many of the impairments assessed by this subscale are symptoms of diagnoses that may be managed across a life-time (e.g. autism, schizophrenia, bipolar disorder).  To guide taking a fresh look each rating period at how much impairment these symptoms have caused for the youth, the additional severity level criteria must be met for an item to be endorsed.</a:t>
            </a:r>
          </a:p>
        </p:txBody>
      </p:sp>
      <p:pic>
        <p:nvPicPr>
          <p:cNvPr id="4" name="Picture 3">
            <a:extLst>
              <a:ext uri="{FF2B5EF4-FFF2-40B4-BE49-F238E27FC236}">
                <a16:creationId xmlns:a16="http://schemas.microsoft.com/office/drawing/2014/main" id="{0B967403-9A72-4D23-B81B-00AD0EF34789}"/>
              </a:ext>
            </a:extLst>
          </p:cNvPr>
          <p:cNvPicPr>
            <a:picLocks noChangeAspect="1"/>
          </p:cNvPicPr>
          <p:nvPr/>
        </p:nvPicPr>
        <p:blipFill>
          <a:blip r:embed="rId3"/>
          <a:stretch>
            <a:fillRect/>
          </a:stretch>
        </p:blipFill>
        <p:spPr>
          <a:xfrm>
            <a:off x="5895" y="768811"/>
            <a:ext cx="1737511" cy="6053853"/>
          </a:xfrm>
          <a:prstGeom prst="rect">
            <a:avLst/>
          </a:prstGeom>
        </p:spPr>
      </p:pic>
      <p:pic>
        <p:nvPicPr>
          <p:cNvPr id="13" name="Picture 12">
            <a:extLst>
              <a:ext uri="{FF2B5EF4-FFF2-40B4-BE49-F238E27FC236}">
                <a16:creationId xmlns:a16="http://schemas.microsoft.com/office/drawing/2014/main" id="{CAF183D0-C82E-472A-88D9-201780D1874E}"/>
              </a:ext>
            </a:extLst>
          </p:cNvPr>
          <p:cNvPicPr>
            <a:picLocks noChangeAspect="1"/>
          </p:cNvPicPr>
          <p:nvPr/>
        </p:nvPicPr>
        <p:blipFill>
          <a:blip r:embed="rId4"/>
          <a:stretch>
            <a:fillRect/>
          </a:stretch>
        </p:blipFill>
        <p:spPr>
          <a:xfrm>
            <a:off x="10406098" y="477168"/>
            <a:ext cx="2091109" cy="6127011"/>
          </a:xfrm>
          <a:prstGeom prst="rect">
            <a:avLst/>
          </a:prstGeom>
        </p:spPr>
      </p:pic>
    </p:spTree>
    <p:extLst>
      <p:ext uri="{BB962C8B-B14F-4D97-AF65-F5344CB8AC3E}">
        <p14:creationId xmlns:p14="http://schemas.microsoft.com/office/powerpoint/2010/main" val="38506425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Odd Communications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162  </a:t>
                      </a:r>
                      <a:r>
                        <a:rPr lang="en-US">
                          <a:solidFill>
                            <a:schemeClr val="bg1"/>
                          </a:solidFill>
                        </a:rPr>
                        <a:t>Communications which are impossible or extremely difficult to understand due to incoherent thought or language </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163</a:t>
                      </a:r>
                      <a:r>
                        <a:rPr lang="en-US">
                          <a:solidFill>
                            <a:schemeClr val="bg1"/>
                          </a:solidFill>
                        </a:rPr>
                        <a:t> Speech or nonverbal behavior is extremely odd &amp; is non-communicative (echolalia, idiosyncratic language) as seen in autism</a:t>
                      </a:r>
                    </a:p>
                  </a:txBody>
                  <a:tcPr>
                    <a:lnL w="12700" cmpd="sng">
                      <a:noFill/>
                    </a:lnL>
                  </a:tcPr>
                </a:tc>
                <a:tc>
                  <a:txBody>
                    <a:bodyPr/>
                    <a:lstStyle/>
                    <a:p>
                      <a:pPr marL="91440" algn="ctr"/>
                      <a:r>
                        <a:rPr lang="en-US">
                          <a:solidFill>
                            <a:srgbClr val="92D050"/>
                          </a:solidFill>
                        </a:rPr>
                        <a:t>170 </a:t>
                      </a:r>
                      <a:r>
                        <a:rPr lang="en-US"/>
                        <a:t> </a:t>
                      </a:r>
                      <a:r>
                        <a:rPr lang="en-US">
                          <a:solidFill>
                            <a:schemeClr val="bg1"/>
                          </a:solidFill>
                        </a:rPr>
                        <a:t>Communications do not “flow,” are irrelevant, or are disorganized (i.e., more than other children of the same age) </a:t>
                      </a:r>
                    </a:p>
                    <a:p>
                      <a:pPr marL="91440" algn="ctr"/>
                      <a:endParaRPr lang="en-US">
                        <a:solidFill>
                          <a:schemeClr val="bg1"/>
                        </a:solidFill>
                      </a:endParaRPr>
                    </a:p>
                  </a:txBody>
                  <a:tcPr/>
                </a:tc>
                <a:tc>
                  <a:txBody>
                    <a:bodyPr/>
                    <a:lstStyle/>
                    <a:p>
                      <a:pPr marL="91440" algn="ctr"/>
                      <a:r>
                        <a:rPr lang="en-US">
                          <a:solidFill>
                            <a:srgbClr val="92D050"/>
                          </a:solidFill>
                        </a:rPr>
                        <a:t>177</a:t>
                      </a:r>
                      <a:r>
                        <a:rPr lang="en-US">
                          <a:solidFill>
                            <a:schemeClr val="bg1"/>
                          </a:solidFill>
                        </a:rPr>
                        <a:t> Eccentric or odd speech, relative to other children of the same age</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4" name="Picture 13">
            <a:extLst>
              <a:ext uri="{FF2B5EF4-FFF2-40B4-BE49-F238E27FC236}">
                <a16:creationId xmlns:a16="http://schemas.microsoft.com/office/drawing/2014/main" id="{54A20773-D520-4F1A-A5B8-48DEE6F50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442" y="4166449"/>
            <a:ext cx="2419350" cy="2857500"/>
          </a:xfrm>
          <a:prstGeom prst="rect">
            <a:avLst/>
          </a:prstGeom>
        </p:spPr>
      </p:pic>
    </p:spTree>
    <p:extLst>
      <p:ext uri="{BB962C8B-B14F-4D97-AF65-F5344CB8AC3E}">
        <p14:creationId xmlns:p14="http://schemas.microsoft.com/office/powerpoint/2010/main" val="30567881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Limited Communication</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166  </a:t>
                      </a:r>
                      <a:r>
                        <a:rPr lang="en-US">
                          <a:solidFill>
                            <a:schemeClr val="bg1"/>
                          </a:solidFill>
                        </a:rPr>
                        <a:t>Refuses to talk or is selectively mute (and not due to documented physical or sensory disability, etc.)</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167 </a:t>
                      </a:r>
                      <a:r>
                        <a:rPr lang="en-US">
                          <a:solidFill>
                            <a:schemeClr val="bg1"/>
                          </a:solidFill>
                        </a:rPr>
                        <a:t>Does not respond when spoken to (and not due to documented physical or sensory disability, etc.)</a:t>
                      </a:r>
                    </a:p>
                  </a:txBody>
                  <a:tcPr>
                    <a:lnL w="12700" cmpd="sng">
                      <a:noFill/>
                    </a:lnL>
                  </a:tcPr>
                </a:tc>
                <a:tc>
                  <a:txBody>
                    <a:bodyPr/>
                    <a:lstStyle/>
                    <a:p>
                      <a:pPr marL="91440" algn="ctr"/>
                      <a:r>
                        <a:rPr lang="en-US">
                          <a:solidFill>
                            <a:srgbClr val="92D050"/>
                          </a:solidFill>
                        </a:rPr>
                        <a:t>175 </a:t>
                      </a:r>
                      <a:r>
                        <a:rPr lang="en-US"/>
                        <a:t> </a:t>
                      </a:r>
                      <a:r>
                        <a:rPr lang="en-US">
                          <a:solidFill>
                            <a:schemeClr val="bg1"/>
                          </a:solidFill>
                        </a:rPr>
                        <a:t>Extremely limited in expressing self verbally (and not due to documented physical or sensory disability, etc.)</a:t>
                      </a:r>
                    </a:p>
                  </a:txBody>
                  <a:tcPr/>
                </a:tc>
                <a:tc>
                  <a:txBody>
                    <a:bodyPr/>
                    <a:lstStyle/>
                    <a:p>
                      <a:pPr marL="91440" algn="ctr"/>
                      <a:r>
                        <a:rPr lang="en-US">
                          <a:solidFill>
                            <a:srgbClr val="92D050"/>
                          </a:solidFill>
                        </a:rPr>
                        <a:t>180</a:t>
                      </a:r>
                      <a:r>
                        <a:rPr lang="en-US">
                          <a:solidFill>
                            <a:schemeClr val="bg1"/>
                          </a:solidFill>
                        </a:rPr>
                        <a:t> Limited in ability to express self verbally (more than other children of the same age) (and not due to documented physical or sensory disability, etc.)</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9" name="Picture 8">
            <a:extLst>
              <a:ext uri="{FF2B5EF4-FFF2-40B4-BE49-F238E27FC236}">
                <a16:creationId xmlns:a16="http://schemas.microsoft.com/office/drawing/2014/main" id="{ECEC3FCF-F525-470C-B556-458BFC598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6488" y="5000625"/>
            <a:ext cx="1857375" cy="1857375"/>
          </a:xfrm>
          <a:prstGeom prst="rect">
            <a:avLst/>
          </a:prstGeom>
        </p:spPr>
      </p:pic>
      <p:pic>
        <p:nvPicPr>
          <p:cNvPr id="13" name="Picture 12">
            <a:extLst>
              <a:ext uri="{FF2B5EF4-FFF2-40B4-BE49-F238E27FC236}">
                <a16:creationId xmlns:a16="http://schemas.microsoft.com/office/drawing/2014/main" id="{CD25BACC-748D-40B8-AE3F-BC1F6F955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813" y="3838524"/>
            <a:ext cx="2213264" cy="2951018"/>
          </a:xfrm>
          <a:prstGeom prst="rect">
            <a:avLst/>
          </a:prstGeom>
        </p:spPr>
      </p:pic>
      <p:pic>
        <p:nvPicPr>
          <p:cNvPr id="11" name="Picture 10">
            <a:extLst>
              <a:ext uri="{FF2B5EF4-FFF2-40B4-BE49-F238E27FC236}">
                <a16:creationId xmlns:a16="http://schemas.microsoft.com/office/drawing/2014/main" id="{7FF46E19-33E7-49E9-9B79-4433A427F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250" y="3955880"/>
            <a:ext cx="2176590" cy="2902120"/>
          </a:xfrm>
          <a:prstGeom prst="rect">
            <a:avLst/>
          </a:prstGeom>
        </p:spPr>
      </p:pic>
    </p:spTree>
    <p:extLst>
      <p:ext uri="{BB962C8B-B14F-4D97-AF65-F5344CB8AC3E}">
        <p14:creationId xmlns:p14="http://schemas.microsoft.com/office/powerpoint/2010/main" val="22854791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Odd Cognitions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N/A</a:t>
                      </a:r>
                      <a:endParaRPr lang="en-US">
                        <a:solidFill>
                          <a:schemeClr val="bg1"/>
                        </a:solidFill>
                      </a:endParaRPr>
                    </a:p>
                  </a:txBody>
                  <a:tcPr>
                    <a:lnL w="12700" cmpd="sng">
                      <a:noFill/>
                    </a:lnL>
                  </a:tcPr>
                </a:tc>
                <a:tc>
                  <a:txBody>
                    <a:bodyPr/>
                    <a:lstStyle/>
                    <a:p>
                      <a:pPr marL="91440" algn="ctr"/>
                      <a:r>
                        <a:rPr lang="en-US">
                          <a:solidFill>
                            <a:srgbClr val="92D050"/>
                          </a:solidFill>
                        </a:rPr>
                        <a:t>174 </a:t>
                      </a:r>
                      <a:r>
                        <a:rPr lang="en-US"/>
                        <a:t> </a:t>
                      </a:r>
                      <a:r>
                        <a:rPr lang="en-US">
                          <a:solidFill>
                            <a:schemeClr val="bg1"/>
                          </a:solidFill>
                        </a:rPr>
                        <a:t>Preoccupying cognitions or fantasies with bizarre, odd, or gross themes, given child’s age</a:t>
                      </a:r>
                    </a:p>
                  </a:txBody>
                  <a:tcPr/>
                </a:tc>
                <a:tc>
                  <a:txBody>
                    <a:bodyPr/>
                    <a:lstStyle/>
                    <a:p>
                      <a:pPr marL="91440" algn="ctr"/>
                      <a:r>
                        <a:rPr lang="en-US">
                          <a:solidFill>
                            <a:srgbClr val="92D050"/>
                          </a:solidFill>
                        </a:rPr>
                        <a:t>178</a:t>
                      </a:r>
                      <a:r>
                        <a:rPr lang="en-US">
                          <a:solidFill>
                            <a:schemeClr val="bg1"/>
                          </a:solidFill>
                        </a:rPr>
                        <a:t> Often expresses unnatural or strange ideas for his/her age </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4" name="Picture 13">
            <a:extLst>
              <a:ext uri="{FF2B5EF4-FFF2-40B4-BE49-F238E27FC236}">
                <a16:creationId xmlns:a16="http://schemas.microsoft.com/office/drawing/2014/main" id="{FC5E762B-E496-4959-AD88-4C3CF95C5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28613" y="3333648"/>
            <a:ext cx="3062566" cy="3778309"/>
          </a:xfrm>
          <a:prstGeom prst="rect">
            <a:avLst/>
          </a:prstGeom>
        </p:spPr>
      </p:pic>
    </p:spTree>
    <p:extLst>
      <p:ext uri="{BB962C8B-B14F-4D97-AF65-F5344CB8AC3E}">
        <p14:creationId xmlns:p14="http://schemas.microsoft.com/office/powerpoint/2010/main" val="6306868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Non-Purposeful or Odd Behaviors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165  </a:t>
                      </a:r>
                      <a:r>
                        <a:rPr lang="en-US">
                          <a:solidFill>
                            <a:schemeClr val="bg1"/>
                          </a:solidFill>
                        </a:rPr>
                        <a:t>Most of the time involved in aimless, non-purposeful activities </a:t>
                      </a:r>
                    </a:p>
                    <a:p>
                      <a:pPr marL="91440" indent="0" algn="ctr">
                        <a:buFont typeface="+mj-lt"/>
                        <a:buNone/>
                      </a:pPr>
                      <a:endParaRPr lang="en-US">
                        <a:solidFill>
                          <a:schemeClr val="bg1"/>
                        </a:solidFill>
                      </a:endParaRPr>
                    </a:p>
                    <a:p>
                      <a:pPr marL="91440" indent="0" algn="ctr">
                        <a:buFont typeface="+mj-lt"/>
                        <a:buNone/>
                      </a:pPr>
                      <a:r>
                        <a:rPr lang="en-US">
                          <a:solidFill>
                            <a:srgbClr val="92D050"/>
                          </a:solidFill>
                        </a:rPr>
                        <a:t>168</a:t>
                      </a:r>
                      <a:r>
                        <a:rPr lang="en-US">
                          <a:solidFill>
                            <a:schemeClr val="bg1"/>
                          </a:solidFill>
                        </a:rPr>
                        <a:t>  Repeats an idea, thought, or action over and over (e. g., rocking) </a:t>
                      </a:r>
                    </a:p>
                    <a:p>
                      <a:pPr marL="91440" indent="0" algn="ctr">
                        <a:buFont typeface="+mj-lt"/>
                        <a:buNone/>
                      </a:pPr>
                      <a:endParaRPr lang="en-US">
                        <a:solidFill>
                          <a:schemeClr val="bg1"/>
                        </a:solidFill>
                      </a:endParaRPr>
                    </a:p>
                  </a:txBody>
                  <a:tcPr>
                    <a:lnL w="12700" cmpd="sng">
                      <a:noFill/>
                    </a:lnL>
                  </a:tcPr>
                </a:tc>
                <a:tc>
                  <a:txBody>
                    <a:bodyPr/>
                    <a:lstStyle/>
                    <a:p>
                      <a:pPr marL="91440" algn="ctr"/>
                      <a:r>
                        <a:rPr lang="en-US">
                          <a:solidFill>
                            <a:srgbClr val="92D050"/>
                          </a:solidFill>
                        </a:rPr>
                        <a:t>171 </a:t>
                      </a:r>
                      <a:r>
                        <a:rPr lang="en-US"/>
                        <a:t> </a:t>
                      </a:r>
                      <a:r>
                        <a:rPr lang="en-US">
                          <a:solidFill>
                            <a:schemeClr val="bg1"/>
                          </a:solidFill>
                        </a:rPr>
                        <a:t>Frequent and strange or odd behavior (e.g., eats non-food items, smears feces) </a:t>
                      </a:r>
                    </a:p>
                    <a:p>
                      <a:pPr marL="91440" algn="ctr"/>
                      <a:endParaRPr lang="en-US">
                        <a:solidFill>
                          <a:schemeClr val="bg1"/>
                        </a:solidFill>
                      </a:endParaRPr>
                    </a:p>
                    <a:p>
                      <a:pPr marL="91440" algn="ctr"/>
                      <a:r>
                        <a:rPr lang="en-US">
                          <a:solidFill>
                            <a:srgbClr val="92D050"/>
                          </a:solidFill>
                        </a:rPr>
                        <a:t>173</a:t>
                      </a:r>
                      <a:r>
                        <a:rPr lang="en-US">
                          <a:solidFill>
                            <a:schemeClr val="bg1"/>
                          </a:solidFill>
                        </a:rPr>
                        <a:t> Frequently involved in aimless, non-purposeful activities </a:t>
                      </a:r>
                    </a:p>
                    <a:p>
                      <a:pPr marL="91440" algn="ctr"/>
                      <a:endParaRPr lang="en-US">
                        <a:solidFill>
                          <a:schemeClr val="bg1"/>
                        </a:solidFill>
                      </a:endParaRPr>
                    </a:p>
                  </a:txBody>
                  <a:tcPr/>
                </a:tc>
                <a:tc>
                  <a:txBody>
                    <a:bodyPr/>
                    <a:lstStyle/>
                    <a:p>
                      <a:pPr marL="91440" algn="ctr"/>
                      <a:r>
                        <a:rPr lang="en-US">
                          <a:solidFill>
                            <a:srgbClr val="92D050"/>
                          </a:solidFill>
                        </a:rPr>
                        <a:t>N/A</a:t>
                      </a:r>
                      <a:endParaRPr lang="en-US">
                        <a:solidFill>
                          <a:schemeClr val="bg1"/>
                        </a:solidFill>
                      </a:endParaRP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5" name="Picture 4">
            <a:extLst>
              <a:ext uri="{FF2B5EF4-FFF2-40B4-BE49-F238E27FC236}">
                <a16:creationId xmlns:a16="http://schemas.microsoft.com/office/drawing/2014/main" id="{8CF05DD4-9D01-46E8-AA92-03075BA60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990" y="5652654"/>
            <a:ext cx="799812" cy="999765"/>
          </a:xfrm>
          <a:prstGeom prst="rect">
            <a:avLst/>
          </a:prstGeom>
        </p:spPr>
      </p:pic>
      <p:pic>
        <p:nvPicPr>
          <p:cNvPr id="10" name="Picture 9">
            <a:extLst>
              <a:ext uri="{FF2B5EF4-FFF2-40B4-BE49-F238E27FC236}">
                <a16:creationId xmlns:a16="http://schemas.microsoft.com/office/drawing/2014/main" id="{671B1967-B3D4-466F-9B8A-291A003DE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5340" y="4131913"/>
            <a:ext cx="1861374" cy="2707453"/>
          </a:xfrm>
          <a:prstGeom prst="rect">
            <a:avLst/>
          </a:prstGeom>
        </p:spPr>
      </p:pic>
    </p:spTree>
    <p:extLst>
      <p:ext uri="{BB962C8B-B14F-4D97-AF65-F5344CB8AC3E}">
        <p14:creationId xmlns:p14="http://schemas.microsoft.com/office/powerpoint/2010/main" val="9664744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DEA-910C-4F0E-8E5C-5CC034BBB953}"/>
              </a:ext>
            </a:extLst>
          </p:cNvPr>
          <p:cNvSpPr>
            <a:spLocks noGrp="1"/>
          </p:cNvSpPr>
          <p:nvPr>
            <p:ph type="title"/>
          </p:nvPr>
        </p:nvSpPr>
        <p:spPr/>
        <p:txBody>
          <a:bodyPr/>
          <a:lstStyle/>
          <a:p>
            <a:r>
              <a:rPr lang="en-US"/>
              <a:t>Apparent Faulty Sensory Perceptions</a:t>
            </a:r>
          </a:p>
        </p:txBody>
      </p:sp>
      <p:graphicFrame>
        <p:nvGraphicFramePr>
          <p:cNvPr id="4" name="Table 4">
            <a:extLst>
              <a:ext uri="{FF2B5EF4-FFF2-40B4-BE49-F238E27FC236}">
                <a16:creationId xmlns:a16="http://schemas.microsoft.com/office/drawing/2014/main" id="{E6205CB8-5090-4F6E-923F-C925D27D0E23}"/>
              </a:ext>
            </a:extLst>
          </p:cNvPr>
          <p:cNvGraphicFramePr>
            <a:graphicFrameLocks noGrp="1"/>
          </p:cNvGraphicFramePr>
          <p:nvPr>
            <p:ph sz="quarter" idx="13"/>
          </p:nvPr>
        </p:nvGraphicFramePr>
        <p:xfrm>
          <a:off x="391187" y="1360488"/>
          <a:ext cx="11295531" cy="5083434"/>
        </p:xfrm>
        <a:graphic>
          <a:graphicData uri="http://schemas.openxmlformats.org/drawingml/2006/table">
            <a:tbl>
              <a:tblPr firstRow="1" bandRow="1">
                <a:tableStyleId>{8799B23B-EC83-4686-B30A-512413B5E67A}</a:tableStyleId>
              </a:tblPr>
              <a:tblGrid>
                <a:gridCol w="3765177">
                  <a:extLst>
                    <a:ext uri="{9D8B030D-6E8A-4147-A177-3AD203B41FA5}">
                      <a16:colId xmlns:a16="http://schemas.microsoft.com/office/drawing/2014/main" val="4187428561"/>
                    </a:ext>
                  </a:extLst>
                </a:gridCol>
                <a:gridCol w="3765177">
                  <a:extLst>
                    <a:ext uri="{9D8B030D-6E8A-4147-A177-3AD203B41FA5}">
                      <a16:colId xmlns:a16="http://schemas.microsoft.com/office/drawing/2014/main" val="2180924570"/>
                    </a:ext>
                  </a:extLst>
                </a:gridCol>
                <a:gridCol w="3765177">
                  <a:extLst>
                    <a:ext uri="{9D8B030D-6E8A-4147-A177-3AD203B41FA5}">
                      <a16:colId xmlns:a16="http://schemas.microsoft.com/office/drawing/2014/main" val="1425856840"/>
                    </a:ext>
                  </a:extLst>
                </a:gridCol>
              </a:tblGrid>
              <a:tr h="693245">
                <a:tc>
                  <a:txBody>
                    <a:bodyPr/>
                    <a:lstStyle/>
                    <a:p>
                      <a:pPr algn="ctr"/>
                      <a:endParaRPr lang="en-US"/>
                    </a:p>
                  </a:txBody>
                  <a:tcPr>
                    <a:lnL w="12700" cmpd="sng">
                      <a:noFill/>
                    </a:lnL>
                  </a:tcPr>
                </a:tc>
                <a:tc>
                  <a:txBody>
                    <a:bodyPr/>
                    <a:lstStyle/>
                    <a:p>
                      <a:pPr algn="ctr"/>
                      <a:endParaRPr lang="en-US"/>
                    </a:p>
                  </a:txBody>
                  <a:tcPr/>
                </a:tc>
                <a:tc>
                  <a:txBody>
                    <a:bodyPr/>
                    <a:lstStyle/>
                    <a:p>
                      <a:pPr algn="ctr"/>
                      <a:endParaRPr lang="en-US"/>
                    </a:p>
                  </a:txBody>
                  <a:tcPr>
                    <a:lnR w="12700" cmpd="sng">
                      <a:noFill/>
                    </a:lnR>
                  </a:tcPr>
                </a:tc>
                <a:extLst>
                  <a:ext uri="{0D108BD9-81ED-4DB2-BD59-A6C34878D82A}">
                    <a16:rowId xmlns:a16="http://schemas.microsoft.com/office/drawing/2014/main" val="1275202763"/>
                  </a:ext>
                </a:extLst>
              </a:tr>
              <a:tr h="4390189">
                <a:tc>
                  <a:txBody>
                    <a:bodyPr/>
                    <a:lstStyle/>
                    <a:p>
                      <a:pPr marL="91440" indent="0" algn="ctr">
                        <a:buFont typeface="+mj-lt"/>
                        <a:buNone/>
                      </a:pPr>
                      <a:r>
                        <a:rPr lang="en-US">
                          <a:solidFill>
                            <a:srgbClr val="92D050"/>
                          </a:solidFill>
                        </a:rPr>
                        <a:t>164  </a:t>
                      </a:r>
                      <a:r>
                        <a:rPr lang="en-US">
                          <a:solidFill>
                            <a:schemeClr val="bg1"/>
                          </a:solidFill>
                        </a:rPr>
                        <a:t>Strange or bizarre behavior indicating an inability to distinguish fantasy from reality</a:t>
                      </a:r>
                    </a:p>
                  </a:txBody>
                  <a:tcPr>
                    <a:lnL w="12700" cmpd="sng">
                      <a:noFill/>
                    </a:lnL>
                  </a:tcPr>
                </a:tc>
                <a:tc>
                  <a:txBody>
                    <a:bodyPr/>
                    <a:lstStyle/>
                    <a:p>
                      <a:pPr marL="91440" algn="ctr"/>
                      <a:r>
                        <a:rPr lang="en-US">
                          <a:solidFill>
                            <a:srgbClr val="92D050"/>
                          </a:solidFill>
                        </a:rPr>
                        <a:t>172 </a:t>
                      </a:r>
                      <a:r>
                        <a:rPr lang="en-US"/>
                        <a:t> </a:t>
                      </a:r>
                      <a:r>
                        <a:rPr lang="en-US">
                          <a:solidFill>
                            <a:schemeClr val="bg1"/>
                          </a:solidFill>
                        </a:rPr>
                        <a:t>Apparent intermittent hallucinations that interfere with normal functioning</a:t>
                      </a:r>
                    </a:p>
                  </a:txBody>
                  <a:tcPr/>
                </a:tc>
                <a:tc>
                  <a:txBody>
                    <a:bodyPr/>
                    <a:lstStyle/>
                    <a:p>
                      <a:pPr marL="91440" algn="ctr"/>
                      <a:r>
                        <a:rPr lang="en-US">
                          <a:solidFill>
                            <a:srgbClr val="92D050"/>
                          </a:solidFill>
                        </a:rPr>
                        <a:t>179</a:t>
                      </a:r>
                      <a:r>
                        <a:rPr lang="en-US">
                          <a:solidFill>
                            <a:schemeClr val="bg1"/>
                          </a:solidFill>
                        </a:rPr>
                        <a:t> Unusual perceptual experiences that are not pathological hallucinations. EX: sees wolves before going to sleep but knows they are not real </a:t>
                      </a:r>
                    </a:p>
                  </a:txBody>
                  <a:tcPr>
                    <a:lnR w="12700" cmpd="sng">
                      <a:noFill/>
                    </a:lnR>
                  </a:tcPr>
                </a:tc>
                <a:extLst>
                  <a:ext uri="{0D108BD9-81ED-4DB2-BD59-A6C34878D82A}">
                    <a16:rowId xmlns:a16="http://schemas.microsoft.com/office/drawing/2014/main" val="1068748117"/>
                  </a:ext>
                </a:extLst>
              </a:tr>
            </a:tbl>
          </a:graphicData>
        </a:graphic>
      </p:graphicFrame>
      <p:sp>
        <p:nvSpPr>
          <p:cNvPr id="6" name="Oval 5">
            <a:extLst>
              <a:ext uri="{FF2B5EF4-FFF2-40B4-BE49-F238E27FC236}">
                <a16:creationId xmlns:a16="http://schemas.microsoft.com/office/drawing/2014/main" id="{BF0C70E2-E894-41D4-9756-DEEE84F46332}"/>
              </a:ext>
            </a:extLst>
          </p:cNvPr>
          <p:cNvSpPr/>
          <p:nvPr/>
        </p:nvSpPr>
        <p:spPr>
          <a:xfrm>
            <a:off x="1399896" y="1446724"/>
            <a:ext cx="1752323" cy="51898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30</a:t>
            </a:r>
          </a:p>
        </p:txBody>
      </p:sp>
      <p:sp>
        <p:nvSpPr>
          <p:cNvPr id="7" name="Oval 6">
            <a:extLst>
              <a:ext uri="{FF2B5EF4-FFF2-40B4-BE49-F238E27FC236}">
                <a16:creationId xmlns:a16="http://schemas.microsoft.com/office/drawing/2014/main" id="{FAD4700A-B8F5-4B8D-A315-3E00CFCE1131}"/>
              </a:ext>
            </a:extLst>
          </p:cNvPr>
          <p:cNvSpPr/>
          <p:nvPr/>
        </p:nvSpPr>
        <p:spPr>
          <a:xfrm>
            <a:off x="5169300" y="1446724"/>
            <a:ext cx="1698309" cy="518987"/>
          </a:xfrm>
          <a:prstGeom prst="ellipse">
            <a:avLst/>
          </a:prstGeom>
          <a:solidFill>
            <a:srgbClr val="F96B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a:ea typeface="+mn-ea"/>
                <a:cs typeface="+mn-cs"/>
              </a:rPr>
              <a:t>20</a:t>
            </a:r>
          </a:p>
        </p:txBody>
      </p:sp>
      <p:sp>
        <p:nvSpPr>
          <p:cNvPr id="8" name="Oval 7">
            <a:extLst>
              <a:ext uri="{FF2B5EF4-FFF2-40B4-BE49-F238E27FC236}">
                <a16:creationId xmlns:a16="http://schemas.microsoft.com/office/drawing/2014/main" id="{5FBD30BD-5DF0-4E75-BBFD-68926571A99A}"/>
              </a:ext>
            </a:extLst>
          </p:cNvPr>
          <p:cNvSpPr/>
          <p:nvPr/>
        </p:nvSpPr>
        <p:spPr>
          <a:xfrm>
            <a:off x="8976212" y="1407600"/>
            <a:ext cx="1698308" cy="558111"/>
          </a:xfrm>
          <a:prstGeom prst="ellipse">
            <a:avLst/>
          </a:prstGeom>
          <a:solidFill>
            <a:srgbClr val="FFCA09"/>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10</a:t>
            </a:r>
          </a:p>
        </p:txBody>
      </p:sp>
      <p:pic>
        <p:nvPicPr>
          <p:cNvPr id="10" name="Picture 9">
            <a:extLst>
              <a:ext uri="{FF2B5EF4-FFF2-40B4-BE49-F238E27FC236}">
                <a16:creationId xmlns:a16="http://schemas.microsoft.com/office/drawing/2014/main" id="{7281EFCD-A5FE-4AE4-90E6-36054E22572B}"/>
              </a:ext>
            </a:extLst>
          </p:cNvPr>
          <p:cNvPicPr>
            <a:picLocks noChangeAspect="1"/>
          </p:cNvPicPr>
          <p:nvPr/>
        </p:nvPicPr>
        <p:blipFill>
          <a:blip r:embed="rId2"/>
          <a:stretch>
            <a:fillRect/>
          </a:stretch>
        </p:blipFill>
        <p:spPr>
          <a:xfrm>
            <a:off x="8064420" y="4732009"/>
            <a:ext cx="3036071" cy="1938696"/>
          </a:xfrm>
          <a:prstGeom prst="rect">
            <a:avLst/>
          </a:prstGeom>
        </p:spPr>
      </p:pic>
      <p:pic>
        <p:nvPicPr>
          <p:cNvPr id="12" name="Picture 11">
            <a:extLst>
              <a:ext uri="{FF2B5EF4-FFF2-40B4-BE49-F238E27FC236}">
                <a16:creationId xmlns:a16="http://schemas.microsoft.com/office/drawing/2014/main" id="{F8D2F31E-D882-4E59-81E4-444BFBED9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509" y="3902205"/>
            <a:ext cx="2428875" cy="2857500"/>
          </a:xfrm>
          <a:prstGeom prst="rect">
            <a:avLst/>
          </a:prstGeom>
        </p:spPr>
      </p:pic>
    </p:spTree>
    <p:extLst>
      <p:ext uri="{BB962C8B-B14F-4D97-AF65-F5344CB8AC3E}">
        <p14:creationId xmlns:p14="http://schemas.microsoft.com/office/powerpoint/2010/main" val="6930730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#1</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85000" lnSpcReduction="20000"/>
          </a:bodyPr>
          <a:lstStyle/>
          <a:p>
            <a:pPr marL="0" indent="0">
              <a:buNone/>
            </a:pPr>
            <a:r>
              <a:rPr lang="en-US" sz="4000"/>
              <a:t>4 year old child sometimes pretends to talk to “imaginary friends”(i.e., pretends that friends are in the car or at the restaurant with family). Mother reports that her brother did the same thing at her age.</a:t>
            </a:r>
          </a:p>
          <a:p>
            <a:pPr marL="0" indent="0" algn="ctr">
              <a:buNone/>
            </a:pPr>
            <a:r>
              <a:rPr lang="en-US" sz="8000"/>
              <a:t>0</a:t>
            </a:r>
          </a:p>
          <a:p>
            <a:pPr marL="0" indent="0">
              <a:buNone/>
            </a:pPr>
            <a:r>
              <a:rPr lang="en-US" sz="3500"/>
              <a:t>Item: 182</a:t>
            </a:r>
          </a:p>
          <a:p>
            <a:pPr marL="0" indent="0">
              <a:buNone/>
            </a:pPr>
            <a:r>
              <a:rPr lang="en-US" sz="3500"/>
              <a:t>Rationale: Thought, as reflected by communication, is not disordered or eccentric when compared to other children of same age</a:t>
            </a:r>
          </a:p>
          <a:p>
            <a:pPr marL="0" indent="0">
              <a:buNone/>
            </a:pPr>
            <a:endParaRPr lang="en-US"/>
          </a:p>
        </p:txBody>
      </p:sp>
    </p:spTree>
    <p:extLst>
      <p:ext uri="{BB962C8B-B14F-4D97-AF65-F5344CB8AC3E}">
        <p14:creationId xmlns:p14="http://schemas.microsoft.com/office/powerpoint/2010/main" val="44960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#2</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92500" lnSpcReduction="10000"/>
          </a:bodyPr>
          <a:lstStyle/>
          <a:p>
            <a:pPr marL="0" indent="0">
              <a:buNone/>
            </a:pPr>
            <a:r>
              <a:rPr lang="en-US" sz="4000"/>
              <a:t>6 year old boy constantly rocks back and forth in his seat, humming loudly. He has been removed from specialized preschool classroom for the disruption that he caused to the classroom environment. </a:t>
            </a:r>
          </a:p>
          <a:p>
            <a:pPr marL="0" indent="0" algn="ctr">
              <a:buNone/>
            </a:pPr>
            <a:r>
              <a:rPr lang="en-US" sz="8000"/>
              <a:t>30</a:t>
            </a:r>
          </a:p>
          <a:p>
            <a:pPr marL="0" indent="0">
              <a:buNone/>
            </a:pPr>
            <a:r>
              <a:rPr lang="en-US" sz="3500"/>
              <a:t>Item: 168</a:t>
            </a:r>
          </a:p>
          <a:p>
            <a:pPr marL="0" indent="0">
              <a:buNone/>
            </a:pPr>
            <a:r>
              <a:rPr lang="en-US" sz="3500"/>
              <a:t>Rationale: Repeats an idea thought or action over and over [e.g., repeatedly rocks body or head</a:t>
            </a:r>
          </a:p>
          <a:p>
            <a:pPr marL="0" indent="0">
              <a:buNone/>
            </a:pPr>
            <a:endParaRPr lang="en-US"/>
          </a:p>
        </p:txBody>
      </p:sp>
    </p:spTree>
    <p:extLst>
      <p:ext uri="{BB962C8B-B14F-4D97-AF65-F5344CB8AC3E}">
        <p14:creationId xmlns:p14="http://schemas.microsoft.com/office/powerpoint/2010/main" val="126643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#3</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85000" lnSpcReduction="20000"/>
          </a:bodyPr>
          <a:lstStyle/>
          <a:p>
            <a:pPr marL="0" indent="0">
              <a:buNone/>
            </a:pPr>
            <a:r>
              <a:rPr lang="en-US" sz="4000"/>
              <a:t>Teacher reports that a 5 year old is preoccupied with death; he is constantly drawing pictures of dead people and animals.  His interest in this, as reflected in writing and artwork, is much more than is typical for kids his age. Referred to counselor for these concerns.</a:t>
            </a:r>
          </a:p>
          <a:p>
            <a:pPr marL="0" indent="0" algn="ctr">
              <a:buNone/>
            </a:pPr>
            <a:r>
              <a:rPr lang="en-US" sz="8000"/>
              <a:t>20</a:t>
            </a:r>
          </a:p>
          <a:p>
            <a:pPr marL="0" indent="0">
              <a:buNone/>
            </a:pPr>
            <a:r>
              <a:rPr lang="en-US" sz="3500"/>
              <a:t>Item: 174</a:t>
            </a:r>
          </a:p>
          <a:p>
            <a:pPr marL="0" indent="0">
              <a:buNone/>
            </a:pPr>
            <a:r>
              <a:rPr lang="en-US" sz="3500"/>
              <a:t>Rationale: Preoccupying cognitions or fantasies with bizarre, odd or gross themes</a:t>
            </a:r>
          </a:p>
          <a:p>
            <a:pPr marL="0" indent="0">
              <a:buNone/>
            </a:pPr>
            <a:endParaRPr lang="en-US"/>
          </a:p>
        </p:txBody>
      </p:sp>
    </p:spTree>
    <p:extLst>
      <p:ext uri="{BB962C8B-B14F-4D97-AF65-F5344CB8AC3E}">
        <p14:creationId xmlns:p14="http://schemas.microsoft.com/office/powerpoint/2010/main" val="13096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5E0-8E4E-4E1C-ABCD-D82905F8F59F}"/>
              </a:ext>
            </a:extLst>
          </p:cNvPr>
          <p:cNvSpPr>
            <a:spLocks noGrp="1"/>
          </p:cNvSpPr>
          <p:nvPr>
            <p:ph type="title"/>
          </p:nvPr>
        </p:nvSpPr>
        <p:spPr/>
        <p:txBody>
          <a:bodyPr/>
          <a:lstStyle/>
          <a:p>
            <a:r>
              <a:rPr lang="en-US"/>
              <a:t>Subscale Review Question #4</a:t>
            </a:r>
          </a:p>
        </p:txBody>
      </p:sp>
      <p:sp>
        <p:nvSpPr>
          <p:cNvPr id="3" name="Content Placeholder 2">
            <a:extLst>
              <a:ext uri="{FF2B5EF4-FFF2-40B4-BE49-F238E27FC236}">
                <a16:creationId xmlns:a16="http://schemas.microsoft.com/office/drawing/2014/main" id="{4E2FC159-064A-4BCE-BB9F-5046ACB8E249}"/>
              </a:ext>
            </a:extLst>
          </p:cNvPr>
          <p:cNvSpPr>
            <a:spLocks noGrp="1"/>
          </p:cNvSpPr>
          <p:nvPr>
            <p:ph sz="quarter" idx="13"/>
          </p:nvPr>
        </p:nvSpPr>
        <p:spPr/>
        <p:txBody>
          <a:bodyPr>
            <a:normAutofit fontScale="85000" lnSpcReduction="20000"/>
          </a:bodyPr>
          <a:lstStyle/>
          <a:p>
            <a:pPr marL="0" indent="0">
              <a:buNone/>
            </a:pPr>
            <a:r>
              <a:rPr lang="en-US" sz="4000"/>
              <a:t>4 year old won’t talk to others outside of his family, despite being capable of doing so; he hasn’t been diagnosed with any physical or sensory disability. Mother says that this is unusual for her family/culture.</a:t>
            </a:r>
          </a:p>
          <a:p>
            <a:pPr marL="0" indent="0" algn="ctr">
              <a:buNone/>
            </a:pPr>
            <a:r>
              <a:rPr lang="en-US" sz="8000"/>
              <a:t>30</a:t>
            </a:r>
          </a:p>
          <a:p>
            <a:pPr marL="0" indent="0">
              <a:buNone/>
            </a:pPr>
            <a:r>
              <a:rPr lang="en-US" sz="3500"/>
              <a:t>Item: 166</a:t>
            </a:r>
          </a:p>
          <a:p>
            <a:pPr marL="0" indent="0">
              <a:buNone/>
            </a:pPr>
            <a:r>
              <a:rPr lang="en-US" sz="3500"/>
              <a:t>Rationale: Refuses to talk is selectively mute – NOT due to physical or sensory disability, speech impediment or lack of familiarity with English)</a:t>
            </a:r>
          </a:p>
          <a:p>
            <a:pPr marL="0" indent="0">
              <a:buNone/>
            </a:pPr>
            <a:endParaRPr lang="en-US"/>
          </a:p>
        </p:txBody>
      </p:sp>
    </p:spTree>
    <p:extLst>
      <p:ext uri="{BB962C8B-B14F-4D97-AF65-F5344CB8AC3E}">
        <p14:creationId xmlns:p14="http://schemas.microsoft.com/office/powerpoint/2010/main" val="370504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1_Office Theme">
  <a:themeElements>
    <a:clrScheme name="addiction_recovery">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326581"/>
      </a:accent5>
      <a:accent6>
        <a:srgbClr val="BFBFBF"/>
      </a:accent6>
      <a:hlink>
        <a:srgbClr val="3F3F3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addiction_recovery">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326581"/>
      </a:accent5>
      <a:accent6>
        <a:srgbClr val="BFBFBF"/>
      </a:accent6>
      <a:hlink>
        <a:srgbClr val="3F3F3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CC3AB39DD50E459E586BDBC6C196FC" ma:contentTypeVersion="13" ma:contentTypeDescription="Create a new document." ma:contentTypeScope="" ma:versionID="a85c98f9b5c5bc932a844d33d0401c21">
  <xsd:schema xmlns:xsd="http://www.w3.org/2001/XMLSchema" xmlns:xs="http://www.w3.org/2001/XMLSchema" xmlns:p="http://schemas.microsoft.com/office/2006/metadata/properties" xmlns:ns3="fde674c2-100d-459c-8c56-6dc3eee98195" xmlns:ns4="b32e5dd6-cb96-4379-9b52-659aa758ade2" targetNamespace="http://schemas.microsoft.com/office/2006/metadata/properties" ma:root="true" ma:fieldsID="f21966e0cfe6a172605bff319f1b56f7" ns3:_="" ns4:_="">
    <xsd:import namespace="fde674c2-100d-459c-8c56-6dc3eee98195"/>
    <xsd:import namespace="b32e5dd6-cb96-4379-9b52-659aa758ade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e674c2-100d-459c-8c56-6dc3eee98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2e5dd6-cb96-4379-9b52-659aa758ade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25B8F2-94AE-4613-A2E4-0C3BB819F222}">
  <ds:schemaRefs>
    <ds:schemaRef ds:uri="b32e5dd6-cb96-4379-9b52-659aa758ade2"/>
    <ds:schemaRef ds:uri="fde674c2-100d-459c-8c56-6dc3eee981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C804A86-C82B-457B-9A9F-691DA13A581E}">
  <ds:schemaRefs>
    <ds:schemaRef ds:uri="http://schemas.microsoft.com/sharepoint/v3/contenttype/forms"/>
  </ds:schemaRefs>
</ds:datastoreItem>
</file>

<file path=customXml/itemProps3.xml><?xml version="1.0" encoding="utf-8"?>
<ds:datastoreItem xmlns:ds="http://schemas.openxmlformats.org/officeDocument/2006/customXml" ds:itemID="{D7E7D8FA-9FF5-44EE-8B44-83C5A8187428}">
  <ds:schemaRefs>
    <ds:schemaRef ds:uri="b32e5dd6-cb96-4379-9b52-659aa758ade2"/>
    <ds:schemaRef ds:uri="fde674c2-100d-459c-8c56-6dc3eee981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1093</TotalTime>
  <Words>8072</Words>
  <Application>Microsoft Office PowerPoint</Application>
  <PresentationFormat>Widescreen</PresentationFormat>
  <Paragraphs>1019</Paragraphs>
  <Slides>118</Slides>
  <Notes>16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118</vt:i4>
      </vt:variant>
    </vt:vector>
  </HeadingPairs>
  <TitlesOfParts>
    <vt:vector size="131" baseType="lpstr">
      <vt:lpstr>Arial</vt:lpstr>
      <vt:lpstr>Calibri</vt:lpstr>
      <vt:lpstr>Calibri </vt:lpstr>
      <vt:lpstr>Calibri Light</vt:lpstr>
      <vt:lpstr>Comic Sans MS</vt:lpstr>
      <vt:lpstr>Franklin Gothic Heavy</vt:lpstr>
      <vt:lpstr>Ink Free</vt:lpstr>
      <vt:lpstr>Verdana</vt:lpstr>
      <vt:lpstr>Office Theme</vt:lpstr>
      <vt:lpstr>3_Office Theme</vt:lpstr>
      <vt:lpstr>1_Office Theme</vt:lpstr>
      <vt:lpstr>1_PresenterMedia.com Animated Theme</vt:lpstr>
      <vt:lpstr>2_Office Theme</vt:lpstr>
      <vt:lpstr>PECFAS® Reliability Booster Training</vt:lpstr>
      <vt:lpstr>Welcome and Housekeeping Items</vt:lpstr>
      <vt:lpstr>Training Objectives </vt:lpstr>
      <vt:lpstr>PowerPoint Presentation</vt:lpstr>
      <vt:lpstr>Reminder: PECFAS is used…</vt:lpstr>
      <vt:lpstr>PowerPoint Presentation</vt:lpstr>
      <vt:lpstr>PECFAS Subscale Refresher</vt:lpstr>
      <vt:lpstr>Reminder: Using EXCEPTION Items</vt:lpstr>
      <vt:lpstr>Reminder:  Using “Could Not Score”</vt:lpstr>
      <vt:lpstr>PowerPoint Presentation</vt:lpstr>
      <vt:lpstr>PowerPoint Presentation</vt:lpstr>
      <vt:lpstr>Learning</vt:lpstr>
      <vt:lpstr>Learning Consideration</vt:lpstr>
      <vt:lpstr>Attendance</vt:lpstr>
      <vt:lpstr>Problematic Behavior</vt:lpstr>
      <vt:lpstr>School Rating: Remote Learning</vt:lpstr>
      <vt:lpstr>Subscale Review Question #1</vt:lpstr>
      <vt:lpstr>Subscale Review Question #2</vt:lpstr>
      <vt:lpstr>Subscale Review Question #3</vt:lpstr>
      <vt:lpstr>Subscale Review Question #4</vt:lpstr>
      <vt:lpstr>Subscale Review Question #5</vt:lpstr>
      <vt:lpstr>Subscale Review Question #6</vt:lpstr>
      <vt:lpstr>Subscale Review Question #7</vt:lpstr>
      <vt:lpstr>PowerPoint Presentation</vt:lpstr>
      <vt:lpstr>Helpful Hints:  Terms Referring to Frequency</vt:lpstr>
      <vt:lpstr>Safety</vt:lpstr>
      <vt:lpstr>Compliance: Rules, Routines, Chores</vt:lpstr>
      <vt:lpstr>Notes on Compliance</vt:lpstr>
      <vt:lpstr>Runaway Behavior</vt:lpstr>
      <vt:lpstr>Eating/Mealtime</vt:lpstr>
      <vt:lpstr>Subscale Review Question #1</vt:lpstr>
      <vt:lpstr>Subscale Review Question #2</vt:lpstr>
      <vt:lpstr>Subscale Review Question #3</vt:lpstr>
      <vt:lpstr>Subscale Review Question #4</vt:lpstr>
      <vt:lpstr>Subscale Review Question #5</vt:lpstr>
      <vt:lpstr>Subscale Review Question #6</vt:lpstr>
      <vt:lpstr>Subscale Review Question #7</vt:lpstr>
      <vt:lpstr>PowerPoint Presentation</vt:lpstr>
      <vt:lpstr>Important Considerations: Community</vt:lpstr>
      <vt:lpstr>Obeys Laws</vt:lpstr>
      <vt:lpstr>Respects Property Outside of the Home</vt:lpstr>
      <vt:lpstr>Appropriate Peers</vt:lpstr>
      <vt:lpstr>Sexual Misconduct/Mistrust</vt:lpstr>
      <vt:lpstr>Fire-setting Behavior</vt:lpstr>
      <vt:lpstr>Subscale Review Question #1</vt:lpstr>
      <vt:lpstr>Subscale Review Question #2</vt:lpstr>
      <vt:lpstr>Subscale Review Question #3</vt:lpstr>
      <vt:lpstr>Subscale Review Question #4</vt:lpstr>
      <vt:lpstr>Subscale Review Question #5</vt:lpstr>
      <vt:lpstr>Subscale Review Question #6</vt:lpstr>
      <vt:lpstr>Subscale Review Question #7</vt:lpstr>
      <vt:lpstr>PowerPoint Presentation</vt:lpstr>
      <vt:lpstr>PowerPoint Presentation</vt:lpstr>
      <vt:lpstr>Detached and Unrelatable Behaviors</vt:lpstr>
      <vt:lpstr>Assaultive or Victimizing Behaviors</vt:lpstr>
      <vt:lpstr>Chronic Conflict Behaviors</vt:lpstr>
      <vt:lpstr>Subscale Review Question #1</vt:lpstr>
      <vt:lpstr>Subscale Review Question #2</vt:lpstr>
      <vt:lpstr>Subscale Review Question #3</vt:lpstr>
      <vt:lpstr>Subscale Review Question #4</vt:lpstr>
      <vt:lpstr>Subscale Review Question #5</vt:lpstr>
      <vt:lpstr>Subscale Review Question #6</vt:lpstr>
      <vt:lpstr>Subscale Review Question #7</vt:lpstr>
      <vt:lpstr>PowerPoint Presentation</vt:lpstr>
      <vt:lpstr>PowerPoint Presentation</vt:lpstr>
      <vt:lpstr>Emotional Disconnect</vt:lpstr>
      <vt:lpstr>High Reactivity</vt:lpstr>
      <vt:lpstr>Preamble to Rating Depression</vt:lpstr>
      <vt:lpstr>Preamble to Rating Depression</vt:lpstr>
      <vt:lpstr>Depression</vt:lpstr>
      <vt:lpstr>Anxiety</vt:lpstr>
      <vt:lpstr>Subscale Review Question #1</vt:lpstr>
      <vt:lpstr>Subscale Review Question #2</vt:lpstr>
      <vt:lpstr>Subscale Review Question #3</vt:lpstr>
      <vt:lpstr>Subscale Review Question #4</vt:lpstr>
      <vt:lpstr>Subscale Review Question #5</vt:lpstr>
      <vt:lpstr>Subscale Review Question #6</vt:lpstr>
      <vt:lpstr>Subscale Review Question #7</vt:lpstr>
      <vt:lpstr>PowerPoint Presentation</vt:lpstr>
      <vt:lpstr>PowerPoint Presentation</vt:lpstr>
      <vt:lpstr>Self-Harmful Behavior</vt:lpstr>
      <vt:lpstr>Subscale Review Question #1</vt:lpstr>
      <vt:lpstr>Subscale Review Question #2</vt:lpstr>
      <vt:lpstr>Subscale Review Question #3</vt:lpstr>
      <vt:lpstr>Subscale Review Question #4</vt:lpstr>
      <vt:lpstr>Subscale Review Question #5</vt:lpstr>
      <vt:lpstr>Subscale Review Question #6</vt:lpstr>
      <vt:lpstr>Subscale Review Question #7</vt:lpstr>
      <vt:lpstr>PowerPoint Presentation</vt:lpstr>
      <vt:lpstr>PowerPoint Presentation</vt:lpstr>
      <vt:lpstr>Odd Communications</vt:lpstr>
      <vt:lpstr>Limited Communication</vt:lpstr>
      <vt:lpstr>Odd Cognitions</vt:lpstr>
      <vt:lpstr>Non-Purposeful or Odd Behaviors</vt:lpstr>
      <vt:lpstr>Apparent Faulty Sensory Perceptions</vt:lpstr>
      <vt:lpstr>Subscale Review Question #1</vt:lpstr>
      <vt:lpstr>Subscale Review Question #2</vt:lpstr>
      <vt:lpstr>Subscale Review Question #3</vt:lpstr>
      <vt:lpstr>Subscale Review Question #4</vt:lpstr>
      <vt:lpstr>Subscale Review Question #5</vt:lpstr>
      <vt:lpstr>Subscale Review Question #6</vt:lpstr>
      <vt:lpstr>Subscale Review Question #7</vt:lpstr>
      <vt:lpstr>PowerPoint Presentation</vt:lpstr>
      <vt:lpstr>Preamble – Caregiver Scales</vt:lpstr>
      <vt:lpstr>PowerPoint Presentation</vt:lpstr>
      <vt:lpstr>Preamble – Caregiver Material Needs</vt:lpstr>
      <vt:lpstr>Caregiver: Material Needs</vt:lpstr>
      <vt:lpstr>PowerPoint Presentation</vt:lpstr>
      <vt:lpstr>Preamble – Caregiver Family/Social Support</vt:lpstr>
      <vt:lpstr>Developmental Support</vt:lpstr>
      <vt:lpstr>Parental Judgment and Functioning</vt:lpstr>
      <vt:lpstr>Supervised Home</vt:lpstr>
      <vt:lpstr>Safe Home Environment</vt:lpstr>
      <vt:lpstr>Family Violence or Conflict Management</vt:lpstr>
      <vt:lpstr>The Reliability Test: Vignettes</vt:lpstr>
      <vt:lpstr>The “Test” Instructions</vt:lpstr>
      <vt:lpstr>The Reliability Test: Vignettes</vt:lpstr>
      <vt:lpstr>Where is My Certificate?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PECFAS® Reliability Booster Training</dc:title>
  <dc:creator>Marika Orme</dc:creator>
  <cp:lastModifiedBy>Ebony Redding</cp:lastModifiedBy>
  <cp:revision>2</cp:revision>
  <dcterms:created xsi:type="dcterms:W3CDTF">2020-09-29T20:23:22Z</dcterms:created>
  <dcterms:modified xsi:type="dcterms:W3CDTF">2024-12-13T13:54:31Z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0x01010036CC3AB39DD50E459E586BDBC6C196FC</vt:lpwstr>
  </property>
</Properties>
</file>