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sldIdLst>
    <p:sldId id="256" r:id="rId5"/>
    <p:sldId id="302" r:id="rId6"/>
    <p:sldId id="284" r:id="rId7"/>
    <p:sldId id="304" r:id="rId8"/>
    <p:sldId id="306" r:id="rId9"/>
    <p:sldId id="301" r:id="rId10"/>
    <p:sldId id="300" r:id="rId11"/>
    <p:sldId id="298" r:id="rId12"/>
    <p:sldId id="305" r:id="rId13"/>
    <p:sldId id="299" r:id="rId14"/>
    <p:sldId id="303" r:id="rId15"/>
    <p:sldId id="297" r:id="rId16"/>
    <p:sldId id="285" r:id="rId17"/>
    <p:sldId id="286" r:id="rId18"/>
    <p:sldId id="289" r:id="rId19"/>
    <p:sldId id="290" r:id="rId20"/>
    <p:sldId id="291" r:id="rId21"/>
    <p:sldId id="292" r:id="rId22"/>
    <p:sldId id="293" r:id="rId23"/>
    <p:sldId id="294" r:id="rId24"/>
    <p:sldId id="295" r:id="rId25"/>
    <p:sldId id="296" r:id="rId26"/>
    <p:sldId id="288" r:id="rId27"/>
    <p:sldId id="30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66"/>
    <a:srgbClr val="F7F9E5"/>
    <a:srgbClr val="33CC3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TOTAL SUICIDES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939134531236611"/>
          <c:y val="5.6755464389297794E-2"/>
          <c:w val="0.65422608785225911"/>
          <c:h val="0.94324453561070221"/>
        </c:manualLayout>
      </c:layout>
      <c:pie3DChart>
        <c:varyColors val="1"/>
        <c:ser>
          <c:idx val="0"/>
          <c:order val="0"/>
          <c:tx>
            <c:strRef>
              <c:f>Sheet1!$B$20</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9C3-407A-B8F1-A22CA6B3B79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9C3-407A-B8F1-A22CA6B3B797}"/>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extLst>
                <c:ext xmlns:c15="http://schemas.microsoft.com/office/drawing/2012/chart" uri="{CE6537A1-D6FC-4f65-9D91-7224C49458BB}">
                  <c15:layout>
                    <c:manualLayout>
                      <c:w val="0.20539686965664436"/>
                      <c:h val="8.369671354578645E-2"/>
                    </c:manualLayout>
                  </c15:layout>
                </c:ext>
                <c:ext xmlns:c16="http://schemas.microsoft.com/office/drawing/2014/chart" uri="{C3380CC4-5D6E-409C-BE32-E72D297353CC}">
                  <c16:uniqueId val="{00000001-49C3-407A-B8F1-A22CA6B3B797}"/>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extLst>
                <c:ext xmlns:c15="http://schemas.microsoft.com/office/drawing/2012/chart" uri="{CE6537A1-D6FC-4f65-9D91-7224C49458BB}">
                  <c15:layout>
                    <c:manualLayout>
                      <c:w val="0.23655178262446758"/>
                      <c:h val="0.19788161346400493"/>
                    </c:manualLayout>
                  </c15:layout>
                </c:ext>
                <c:ext xmlns:c16="http://schemas.microsoft.com/office/drawing/2014/chart" uri="{C3380CC4-5D6E-409C-BE32-E72D297353CC}">
                  <c16:uniqueId val="{00000003-49C3-407A-B8F1-A22CA6B3B79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Sheet1!$A$21:$A$22</c:f>
              <c:strCache>
                <c:ptCount val="2"/>
                <c:pt idx="0">
                  <c:v>Suicide</c:v>
                </c:pt>
                <c:pt idx="1">
                  <c:v>Suicide Attempts</c:v>
                </c:pt>
              </c:strCache>
            </c:strRef>
          </c:cat>
          <c:val>
            <c:numRef>
              <c:f>Sheet1!$B$21:$B$22</c:f>
              <c:numCache>
                <c:formatCode>General</c:formatCode>
                <c:ptCount val="2"/>
                <c:pt idx="0">
                  <c:v>8</c:v>
                </c:pt>
                <c:pt idx="1">
                  <c:v>116</c:v>
                </c:pt>
              </c:numCache>
            </c:numRef>
          </c:val>
          <c:extLst>
            <c:ext xmlns:c16="http://schemas.microsoft.com/office/drawing/2014/chart" uri="{C3380CC4-5D6E-409C-BE32-E72D297353CC}">
              <c16:uniqueId val="{00000004-49C3-407A-B8F1-A22CA6B3B797}"/>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b="1">
                <a:solidFill>
                  <a:schemeClr val="bg1"/>
                </a:solidFill>
              </a:rPr>
              <a:t>SUICIDE BY CRSP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Sheet3!$B$5</c:f>
              <c:strCache>
                <c:ptCount val="1"/>
                <c:pt idx="0">
                  <c:v>Male</c:v>
                </c:pt>
              </c:strCache>
            </c:strRef>
          </c:tx>
          <c:spPr>
            <a:solidFill>
              <a:srgbClr val="00B0F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Sheet3!$A$6:$A$8</c:f>
              <c:strCache>
                <c:ptCount val="3"/>
                <c:pt idx="0">
                  <c:v>Hegira</c:v>
                </c:pt>
                <c:pt idx="1">
                  <c:v>Team</c:v>
                </c:pt>
                <c:pt idx="2">
                  <c:v>The Guidance Center</c:v>
                </c:pt>
              </c:strCache>
            </c:strRef>
          </c:cat>
          <c:val>
            <c:numRef>
              <c:f>Sheet3!$B$6:$B$8</c:f>
              <c:numCache>
                <c:formatCode>General</c:formatCode>
                <c:ptCount val="3"/>
                <c:pt idx="0">
                  <c:v>1</c:v>
                </c:pt>
                <c:pt idx="1">
                  <c:v>2</c:v>
                </c:pt>
                <c:pt idx="2">
                  <c:v>1</c:v>
                </c:pt>
              </c:numCache>
            </c:numRef>
          </c:val>
          <c:extLst>
            <c:ext xmlns:c16="http://schemas.microsoft.com/office/drawing/2014/chart" uri="{C3380CC4-5D6E-409C-BE32-E72D297353CC}">
              <c16:uniqueId val="{00000000-8819-49DD-B5BE-E562539EDFC2}"/>
            </c:ext>
          </c:extLst>
        </c:ser>
        <c:ser>
          <c:idx val="1"/>
          <c:order val="1"/>
          <c:tx>
            <c:strRef>
              <c:f>Sheet3!$C$5</c:f>
              <c:strCache>
                <c:ptCount val="1"/>
                <c:pt idx="0">
                  <c:v>Female</c:v>
                </c:pt>
              </c:strCache>
            </c:strRef>
          </c:tx>
          <c:spPr>
            <a:solidFill>
              <a:srgbClr val="FF66FF"/>
            </a:solidFill>
            <a:ln>
              <a:noFill/>
            </a:ln>
            <a:effectLst/>
            <a:scene3d>
              <a:camera prst="orthographicFront"/>
              <a:lightRig rig="threePt" dir="t"/>
            </a:scene3d>
            <a:sp3d prstMaterial="matte">
              <a:bevelT w="63500" h="63500" prst="artDeco"/>
              <a:contourClr>
                <a:srgbClr val="000000"/>
              </a:contourClr>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Sheet3!$A$6:$A$8</c:f>
              <c:strCache>
                <c:ptCount val="3"/>
                <c:pt idx="0">
                  <c:v>Hegira</c:v>
                </c:pt>
                <c:pt idx="1">
                  <c:v>Team</c:v>
                </c:pt>
                <c:pt idx="2">
                  <c:v>The Guidance Center</c:v>
                </c:pt>
              </c:strCache>
            </c:strRef>
          </c:cat>
          <c:val>
            <c:numRef>
              <c:f>Sheet3!$C$6:$C$8</c:f>
              <c:numCache>
                <c:formatCode>General</c:formatCode>
                <c:ptCount val="3"/>
                <c:pt idx="0">
                  <c:v>1</c:v>
                </c:pt>
                <c:pt idx="1">
                  <c:v>1</c:v>
                </c:pt>
                <c:pt idx="2">
                  <c:v>2</c:v>
                </c:pt>
              </c:numCache>
            </c:numRef>
          </c:val>
          <c:extLst>
            <c:ext xmlns:c16="http://schemas.microsoft.com/office/drawing/2014/chart" uri="{C3380CC4-5D6E-409C-BE32-E72D297353CC}">
              <c16:uniqueId val="{00000001-8819-49DD-B5BE-E562539EDFC2}"/>
            </c:ext>
          </c:extLst>
        </c:ser>
        <c:dLbls>
          <c:dLblPos val="outEnd"/>
          <c:showLegendKey val="0"/>
          <c:showVal val="1"/>
          <c:showCatName val="0"/>
          <c:showSerName val="0"/>
          <c:showPercent val="0"/>
          <c:showBubbleSize val="0"/>
        </c:dLbls>
        <c:gapWidth val="182"/>
        <c:axId val="1873024096"/>
        <c:axId val="1873024576"/>
      </c:barChart>
      <c:catAx>
        <c:axId val="187302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873024576"/>
        <c:crosses val="autoZero"/>
        <c:auto val="1"/>
        <c:lblAlgn val="ctr"/>
        <c:lblOffset val="100"/>
        <c:noMultiLvlLbl val="0"/>
      </c:catAx>
      <c:valAx>
        <c:axId val="1873024576"/>
        <c:scaling>
          <c:orientation val="minMax"/>
        </c:scaling>
        <c:delete val="1"/>
        <c:axPos val="b"/>
        <c:majorGridlines>
          <c:spPr>
            <a:ln w="12700" cap="flat" cmpd="sng" algn="ctr">
              <a:solidFill>
                <a:schemeClr val="dk1"/>
              </a:solidFill>
              <a:prstDash val="solid"/>
              <a:miter lim="800000"/>
            </a:ln>
            <a:effectLst/>
          </c:spPr>
        </c:majorGridlines>
        <c:numFmt formatCode="General" sourceLinked="1"/>
        <c:majorTickMark val="none"/>
        <c:minorTickMark val="none"/>
        <c:tickLblPos val="nextTo"/>
        <c:crossAx val="187302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legend>
    <c:plotVisOnly val="1"/>
    <c:dispBlanksAs val="gap"/>
    <c:showDLblsOverMax val="0"/>
  </c:chart>
  <c: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c:spPr>
  <c:txPr>
    <a:bodyPr/>
    <a:lstStyle/>
    <a:p>
      <a:pPr>
        <a:defRPr>
          <a:solidFill>
            <a:schemeClr val="lt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E9BC4-96BD-4749-BC4B-41D45B740C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E878A5F-04D3-4147-9E46-DC2F55115485}">
      <dgm:prSet/>
      <dgm:spPr/>
      <dgm:t>
        <a:bodyPr/>
        <a:lstStyle/>
        <a:p>
          <a:r>
            <a:rPr lang="en-US"/>
            <a:t>There were 8 Suicides  &amp; 116 Suicide Attempts entered into  MH-WIN by CRSPs. </a:t>
          </a:r>
        </a:p>
      </dgm:t>
    </dgm:pt>
    <dgm:pt modelId="{4E1D7A07-5F55-4D06-AB30-3002D8BE12E2}" type="parTrans" cxnId="{87BDC861-6C80-473D-8A19-EA994C509F48}">
      <dgm:prSet/>
      <dgm:spPr/>
      <dgm:t>
        <a:bodyPr/>
        <a:lstStyle/>
        <a:p>
          <a:endParaRPr lang="en-US"/>
        </a:p>
      </dgm:t>
    </dgm:pt>
    <dgm:pt modelId="{F6C722B9-10C1-4641-BDB7-071F9CC5955D}" type="sibTrans" cxnId="{87BDC861-6C80-473D-8A19-EA994C509F48}">
      <dgm:prSet/>
      <dgm:spPr/>
      <dgm:t>
        <a:bodyPr/>
        <a:lstStyle/>
        <a:p>
          <a:endParaRPr lang="en-US"/>
        </a:p>
      </dgm:t>
    </dgm:pt>
    <dgm:pt modelId="{6BEDD871-43C6-45F9-8686-727BFB1DC73C}">
      <dgm:prSet/>
      <dgm:spPr/>
      <dgm:t>
        <a:bodyPr/>
        <a:lstStyle/>
        <a:p>
          <a:r>
            <a:rPr lang="en-US"/>
            <a:t>Suicide events are determined by the Medical Examiner Reports and/or Death Certificate Verification</a:t>
          </a:r>
        </a:p>
      </dgm:t>
    </dgm:pt>
    <dgm:pt modelId="{979C7ED6-AFFB-4517-B116-342049DE0A80}" type="parTrans" cxnId="{CDD29B26-FF68-4AE1-B528-ED09E6607D9A}">
      <dgm:prSet/>
      <dgm:spPr/>
      <dgm:t>
        <a:bodyPr/>
        <a:lstStyle/>
        <a:p>
          <a:endParaRPr lang="en-US"/>
        </a:p>
      </dgm:t>
    </dgm:pt>
    <dgm:pt modelId="{20BC38FE-0F09-4487-8C07-0BC04499DE0D}" type="sibTrans" cxnId="{CDD29B26-FF68-4AE1-B528-ED09E6607D9A}">
      <dgm:prSet/>
      <dgm:spPr/>
      <dgm:t>
        <a:bodyPr/>
        <a:lstStyle/>
        <a:p>
          <a:endParaRPr lang="en-US"/>
        </a:p>
      </dgm:t>
    </dgm:pt>
    <dgm:pt modelId="{CE16F532-3EFC-4A7C-A1C1-48F29C31C567}" type="pres">
      <dgm:prSet presAssocID="{DFCE9BC4-96BD-4749-BC4B-41D45B740C6B}" presName="hierChild1" presStyleCnt="0">
        <dgm:presLayoutVars>
          <dgm:chPref val="1"/>
          <dgm:dir/>
          <dgm:animOne val="branch"/>
          <dgm:animLvl val="lvl"/>
          <dgm:resizeHandles/>
        </dgm:presLayoutVars>
      </dgm:prSet>
      <dgm:spPr/>
    </dgm:pt>
    <dgm:pt modelId="{5B3AF764-9788-4A05-B8C0-9A7ECEC7110A}" type="pres">
      <dgm:prSet presAssocID="{9E878A5F-04D3-4147-9E46-DC2F55115485}" presName="hierRoot1" presStyleCnt="0"/>
      <dgm:spPr/>
    </dgm:pt>
    <dgm:pt modelId="{EF29AD6F-10F4-4038-964B-1ACC880DB58A}" type="pres">
      <dgm:prSet presAssocID="{9E878A5F-04D3-4147-9E46-DC2F55115485}" presName="composite" presStyleCnt="0"/>
      <dgm:spPr/>
    </dgm:pt>
    <dgm:pt modelId="{95B6EAFD-134B-4CDB-813D-01CC3453CFA2}" type="pres">
      <dgm:prSet presAssocID="{9E878A5F-04D3-4147-9E46-DC2F55115485}" presName="background" presStyleLbl="node0" presStyleIdx="0" presStyleCnt="2"/>
      <dgm:spPr/>
    </dgm:pt>
    <dgm:pt modelId="{E80E2ACB-0694-483E-8FB7-470D02CC132C}" type="pres">
      <dgm:prSet presAssocID="{9E878A5F-04D3-4147-9E46-DC2F55115485}" presName="text" presStyleLbl="fgAcc0" presStyleIdx="0" presStyleCnt="2" custScaleX="113357">
        <dgm:presLayoutVars>
          <dgm:chPref val="3"/>
        </dgm:presLayoutVars>
      </dgm:prSet>
      <dgm:spPr/>
    </dgm:pt>
    <dgm:pt modelId="{E68401AC-1913-4C38-AEDC-90701388E685}" type="pres">
      <dgm:prSet presAssocID="{9E878A5F-04D3-4147-9E46-DC2F55115485}" presName="hierChild2" presStyleCnt="0"/>
      <dgm:spPr/>
    </dgm:pt>
    <dgm:pt modelId="{BF690C05-7812-4034-AC1D-9928D3CCAB35}" type="pres">
      <dgm:prSet presAssocID="{6BEDD871-43C6-45F9-8686-727BFB1DC73C}" presName="hierRoot1" presStyleCnt="0"/>
      <dgm:spPr/>
    </dgm:pt>
    <dgm:pt modelId="{E86CACDF-7EB0-4F5E-B0E1-CF239548EE26}" type="pres">
      <dgm:prSet presAssocID="{6BEDD871-43C6-45F9-8686-727BFB1DC73C}" presName="composite" presStyleCnt="0"/>
      <dgm:spPr/>
    </dgm:pt>
    <dgm:pt modelId="{5423CB57-2734-455A-A05B-59F00B5D8159}" type="pres">
      <dgm:prSet presAssocID="{6BEDD871-43C6-45F9-8686-727BFB1DC73C}" presName="background" presStyleLbl="node0" presStyleIdx="1" presStyleCnt="2"/>
      <dgm:spPr/>
    </dgm:pt>
    <dgm:pt modelId="{D3EAE591-EA5A-472B-AB93-5D1D0260D458}" type="pres">
      <dgm:prSet presAssocID="{6BEDD871-43C6-45F9-8686-727BFB1DC73C}" presName="text" presStyleLbl="fgAcc0" presStyleIdx="1" presStyleCnt="2" custScaleX="107333" custLinFactNeighborX="9490" custLinFactNeighborY="4610">
        <dgm:presLayoutVars>
          <dgm:chPref val="3"/>
        </dgm:presLayoutVars>
      </dgm:prSet>
      <dgm:spPr/>
    </dgm:pt>
    <dgm:pt modelId="{182DF2FA-B36D-4A0D-90B2-067025C41880}" type="pres">
      <dgm:prSet presAssocID="{6BEDD871-43C6-45F9-8686-727BFB1DC73C}" presName="hierChild2" presStyleCnt="0"/>
      <dgm:spPr/>
    </dgm:pt>
  </dgm:ptLst>
  <dgm:cxnLst>
    <dgm:cxn modelId="{CDD29B26-FF68-4AE1-B528-ED09E6607D9A}" srcId="{DFCE9BC4-96BD-4749-BC4B-41D45B740C6B}" destId="{6BEDD871-43C6-45F9-8686-727BFB1DC73C}" srcOrd="1" destOrd="0" parTransId="{979C7ED6-AFFB-4517-B116-342049DE0A80}" sibTransId="{20BC38FE-0F09-4487-8C07-0BC04499DE0D}"/>
    <dgm:cxn modelId="{60045635-FA6A-4570-B99E-E061AE14A82C}" type="presOf" srcId="{9E878A5F-04D3-4147-9E46-DC2F55115485}" destId="{E80E2ACB-0694-483E-8FB7-470D02CC132C}" srcOrd="0" destOrd="0" presId="urn:microsoft.com/office/officeart/2005/8/layout/hierarchy1"/>
    <dgm:cxn modelId="{A1E98637-1D88-4ACE-8CC1-73434ACE7C5C}" type="presOf" srcId="{6BEDD871-43C6-45F9-8686-727BFB1DC73C}" destId="{D3EAE591-EA5A-472B-AB93-5D1D0260D458}" srcOrd="0" destOrd="0" presId="urn:microsoft.com/office/officeart/2005/8/layout/hierarchy1"/>
    <dgm:cxn modelId="{BAD35540-652D-4065-9F1C-E460B99905EF}" type="presOf" srcId="{DFCE9BC4-96BD-4749-BC4B-41D45B740C6B}" destId="{CE16F532-3EFC-4A7C-A1C1-48F29C31C567}" srcOrd="0" destOrd="0" presId="urn:microsoft.com/office/officeart/2005/8/layout/hierarchy1"/>
    <dgm:cxn modelId="{87BDC861-6C80-473D-8A19-EA994C509F48}" srcId="{DFCE9BC4-96BD-4749-BC4B-41D45B740C6B}" destId="{9E878A5F-04D3-4147-9E46-DC2F55115485}" srcOrd="0" destOrd="0" parTransId="{4E1D7A07-5F55-4D06-AB30-3002D8BE12E2}" sibTransId="{F6C722B9-10C1-4641-BDB7-071F9CC5955D}"/>
    <dgm:cxn modelId="{29497E9E-DC19-4F0A-85AE-48469659E247}" type="presParOf" srcId="{CE16F532-3EFC-4A7C-A1C1-48F29C31C567}" destId="{5B3AF764-9788-4A05-B8C0-9A7ECEC7110A}" srcOrd="0" destOrd="0" presId="urn:microsoft.com/office/officeart/2005/8/layout/hierarchy1"/>
    <dgm:cxn modelId="{8CC60DD7-E5F4-4591-906A-BEB7EEEE7DAF}" type="presParOf" srcId="{5B3AF764-9788-4A05-B8C0-9A7ECEC7110A}" destId="{EF29AD6F-10F4-4038-964B-1ACC880DB58A}" srcOrd="0" destOrd="0" presId="urn:microsoft.com/office/officeart/2005/8/layout/hierarchy1"/>
    <dgm:cxn modelId="{249654E5-7D41-48B3-9C4A-A1D45F841EF7}" type="presParOf" srcId="{EF29AD6F-10F4-4038-964B-1ACC880DB58A}" destId="{95B6EAFD-134B-4CDB-813D-01CC3453CFA2}" srcOrd="0" destOrd="0" presId="urn:microsoft.com/office/officeart/2005/8/layout/hierarchy1"/>
    <dgm:cxn modelId="{8D798312-C88A-4EEF-AA87-3E2E0FF9E5C0}" type="presParOf" srcId="{EF29AD6F-10F4-4038-964B-1ACC880DB58A}" destId="{E80E2ACB-0694-483E-8FB7-470D02CC132C}" srcOrd="1" destOrd="0" presId="urn:microsoft.com/office/officeart/2005/8/layout/hierarchy1"/>
    <dgm:cxn modelId="{D6AA208A-5A7F-4DA2-A6C2-20397958F21A}" type="presParOf" srcId="{5B3AF764-9788-4A05-B8C0-9A7ECEC7110A}" destId="{E68401AC-1913-4C38-AEDC-90701388E685}" srcOrd="1" destOrd="0" presId="urn:microsoft.com/office/officeart/2005/8/layout/hierarchy1"/>
    <dgm:cxn modelId="{6010616E-E6D9-4FB2-B766-1FA8B1ECC866}" type="presParOf" srcId="{CE16F532-3EFC-4A7C-A1C1-48F29C31C567}" destId="{BF690C05-7812-4034-AC1D-9928D3CCAB35}" srcOrd="1" destOrd="0" presId="urn:microsoft.com/office/officeart/2005/8/layout/hierarchy1"/>
    <dgm:cxn modelId="{33C9B441-9540-4058-B1E5-ABC6AB0022A8}" type="presParOf" srcId="{BF690C05-7812-4034-AC1D-9928D3CCAB35}" destId="{E86CACDF-7EB0-4F5E-B0E1-CF239548EE26}" srcOrd="0" destOrd="0" presId="urn:microsoft.com/office/officeart/2005/8/layout/hierarchy1"/>
    <dgm:cxn modelId="{6844E4A8-767D-4641-B7DE-F48931BE5B6E}" type="presParOf" srcId="{E86CACDF-7EB0-4F5E-B0E1-CF239548EE26}" destId="{5423CB57-2734-455A-A05B-59F00B5D8159}" srcOrd="0" destOrd="0" presId="urn:microsoft.com/office/officeart/2005/8/layout/hierarchy1"/>
    <dgm:cxn modelId="{77193F1C-22C2-4AA5-B2C0-758EC16A12B9}" type="presParOf" srcId="{E86CACDF-7EB0-4F5E-B0E1-CF239548EE26}" destId="{D3EAE591-EA5A-472B-AB93-5D1D0260D458}" srcOrd="1" destOrd="0" presId="urn:microsoft.com/office/officeart/2005/8/layout/hierarchy1"/>
    <dgm:cxn modelId="{846DDA80-C69B-446C-9965-29321563B91A}" type="presParOf" srcId="{BF690C05-7812-4034-AC1D-9928D3CCAB35}" destId="{182DF2FA-B36D-4A0D-90B2-067025C4188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6EAFD-134B-4CDB-813D-01CC3453CFA2}">
      <dsp:nvSpPr>
        <dsp:cNvPr id="0" name=""/>
        <dsp:cNvSpPr/>
      </dsp:nvSpPr>
      <dsp:spPr>
        <a:xfrm>
          <a:off x="451846" y="545"/>
          <a:ext cx="3531685" cy="197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E2ACB-0694-483E-8FB7-470D02CC132C}">
      <dsp:nvSpPr>
        <dsp:cNvPr id="0" name=""/>
        <dsp:cNvSpPr/>
      </dsp:nvSpPr>
      <dsp:spPr>
        <a:xfrm>
          <a:off x="798017" y="329408"/>
          <a:ext cx="3531685" cy="19783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There were 8 Suicides  &amp; 116 Suicide Attempts entered into  MH-WIN by CRSPs. </a:t>
          </a:r>
        </a:p>
      </dsp:txBody>
      <dsp:txXfrm>
        <a:off x="855961" y="387352"/>
        <a:ext cx="3415797" cy="1862481"/>
      </dsp:txXfrm>
    </dsp:sp>
    <dsp:sp modelId="{5423CB57-2734-455A-A05B-59F00B5D8159}">
      <dsp:nvSpPr>
        <dsp:cNvPr id="0" name=""/>
        <dsp:cNvSpPr/>
      </dsp:nvSpPr>
      <dsp:spPr>
        <a:xfrm>
          <a:off x="4971539" y="1091"/>
          <a:ext cx="3344005" cy="197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AE591-EA5A-472B-AB93-5D1D0260D458}">
      <dsp:nvSpPr>
        <dsp:cNvPr id="0" name=""/>
        <dsp:cNvSpPr/>
      </dsp:nvSpPr>
      <dsp:spPr>
        <a:xfrm>
          <a:off x="5317711" y="329954"/>
          <a:ext cx="3344005" cy="19783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Suicide events are determined by the Medical Examiner Reports and/or Death Certificate Verification</a:t>
          </a:r>
        </a:p>
      </dsp:txBody>
      <dsp:txXfrm>
        <a:off x="5375655" y="387898"/>
        <a:ext cx="3228117" cy="18624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DAE1C6-1D37-A54D-9B66-7363EA5C020C}"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28840808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AE1C6-1D37-A54D-9B66-7363EA5C020C}"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40233147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AE1C6-1D37-A54D-9B66-7363EA5C020C}"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2614349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AE1C6-1D37-A54D-9B66-7363EA5C020C}"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575568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AE1C6-1D37-A54D-9B66-7363EA5C020C}"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3115192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CDAE1C6-1D37-A54D-9B66-7363EA5C020C}" type="datetimeFigureOut">
              <a:rPr lang="en-US" smtClean="0"/>
              <a:t>3/4/2026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10775579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DAE1C6-1D37-A54D-9B66-7363EA5C020C}"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52DA8-21FA-BF4A-9224-09626931A21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11518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AE1C6-1D37-A54D-9B66-7363EA5C020C}"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5966794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AE1C6-1D37-A54D-9B66-7363EA5C020C}"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353731899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CDAE1C6-1D37-A54D-9B66-7363EA5C020C}" type="datetimeFigureOut">
              <a:rPr lang="en-US" smtClean="0"/>
              <a:t>3/4/2026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4691622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DAE1C6-1D37-A54D-9B66-7363EA5C020C}" type="datetimeFigureOut">
              <a:rPr lang="en-US" smtClean="0"/>
              <a:t>3/4/2026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F3F52DA8-21FA-BF4A-9224-09626931A21A}" type="slidenum">
              <a:rPr lang="en-US" smtClean="0"/>
              <a:t>‹#›</a:t>
            </a:fld>
            <a:endParaRPr lang="en-US"/>
          </a:p>
        </p:txBody>
      </p:sp>
    </p:spTree>
    <p:extLst>
      <p:ext uri="{BB962C8B-B14F-4D97-AF65-F5344CB8AC3E}">
        <p14:creationId xmlns:p14="http://schemas.microsoft.com/office/powerpoint/2010/main" val="27448272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DAE1C6-1D37-A54D-9B66-7363EA5C020C}" type="datetimeFigureOut">
              <a:rPr lang="en-US" smtClean="0"/>
              <a:t>3/4/2026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3F52DA8-21FA-BF4A-9224-09626931A21A}" type="slidenum">
              <a:rPr lang="en-US" smtClean="0"/>
              <a:t>‹#›</a:t>
            </a:fld>
            <a:endParaRPr lang="en-US"/>
          </a:p>
        </p:txBody>
      </p:sp>
    </p:spTree>
    <p:extLst>
      <p:ext uri="{BB962C8B-B14F-4D97-AF65-F5344CB8AC3E}">
        <p14:creationId xmlns:p14="http://schemas.microsoft.com/office/powerpoint/2010/main" val="28447111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package" Target="../embeddings/Microsoft_Excel_Worksheet4.xlsx"/><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6FE9DF-9350-55A8-D418-676D61F9D28D}"/>
              </a:ext>
            </a:extLst>
          </p:cNvPr>
          <p:cNvSpPr txBox="1"/>
          <p:nvPr/>
        </p:nvSpPr>
        <p:spPr>
          <a:xfrm>
            <a:off x="950975" y="1604772"/>
            <a:ext cx="3749041" cy="3717036"/>
          </a:xfrm>
          <a:prstGeom prst="flowChartDocument">
            <a:avLst/>
          </a:prstGeom>
          <a:solidFill>
            <a:srgbClr val="33CC33"/>
          </a:solidFill>
          <a:ln>
            <a:noFill/>
          </a:ln>
        </p:spPr>
        <p:txBody>
          <a:bodyPr rot="0" spcFirstLastPara="0" vertOverflow="overflow" horzOverflow="overflow" vert="horz" lIns="182880" tIns="182880" rIns="182880" bIns="182880" numCol="1" spcCol="0" rtlCol="0" fromWordArt="0" anchor="ctr" anchorCtr="0" forceAA="0" compatLnSpc="1">
            <a:prstTxWarp prst="textNoShape">
              <a:avLst/>
            </a:prstTxWarp>
            <a:noAutofit/>
          </a:bodyPr>
          <a:lstStyle/>
          <a:p>
            <a:pPr algn="ctr" defTabSz="914400">
              <a:lnSpc>
                <a:spcPct val="90000"/>
              </a:lnSpc>
              <a:spcBef>
                <a:spcPct val="0"/>
              </a:spcBef>
              <a:spcAft>
                <a:spcPts val="1200"/>
              </a:spcAft>
            </a:pPr>
            <a:r>
              <a:rPr lang="en-US" sz="2400" b="1" i="1" cap="all" spc="200">
                <a:effectLst>
                  <a:outerShdw blurRad="38100" dist="38100" dir="2700000" algn="tl">
                    <a:srgbClr val="000000">
                      <a:alpha val="43137"/>
                    </a:srgbClr>
                  </a:outerShdw>
                </a:effectLst>
                <a:latin typeface="+mj-lt"/>
                <a:ea typeface="+mj-ea"/>
                <a:cs typeface="+mj-cs"/>
              </a:rPr>
              <a:t>Critical/Sentinel Events 3 Year Comparative Analysis</a:t>
            </a:r>
          </a:p>
          <a:p>
            <a:pPr algn="ctr" defTabSz="914400">
              <a:lnSpc>
                <a:spcPct val="90000"/>
              </a:lnSpc>
              <a:spcBef>
                <a:spcPct val="0"/>
              </a:spcBef>
              <a:spcAft>
                <a:spcPts val="1200"/>
              </a:spcAft>
            </a:pPr>
            <a:r>
              <a:rPr lang="en-US" sz="2400" b="1" i="1" spc="200">
                <a:effectLst>
                  <a:outerShdw blurRad="38100" dist="38100" dir="2700000" algn="tl">
                    <a:srgbClr val="000000">
                      <a:alpha val="43137"/>
                    </a:srgbClr>
                  </a:outerShdw>
                </a:effectLst>
                <a:latin typeface="+mj-lt"/>
                <a:ea typeface="+mj-ea"/>
                <a:cs typeface="+mj-cs"/>
              </a:rPr>
              <a:t>and</a:t>
            </a:r>
          </a:p>
          <a:p>
            <a:pPr algn="ctr" defTabSz="914400">
              <a:lnSpc>
                <a:spcPct val="90000"/>
              </a:lnSpc>
              <a:spcBef>
                <a:spcPct val="0"/>
              </a:spcBef>
              <a:spcAft>
                <a:spcPts val="1200"/>
              </a:spcAft>
            </a:pPr>
            <a:r>
              <a:rPr lang="en-US" sz="2400" b="1" i="1" cap="all" spc="200">
                <a:effectLst>
                  <a:outerShdw blurRad="38100" dist="38100" dir="2700000" algn="tl">
                    <a:srgbClr val="000000">
                      <a:alpha val="43137"/>
                    </a:srgbClr>
                  </a:outerShdw>
                </a:effectLst>
                <a:latin typeface="+mj-lt"/>
                <a:ea typeface="+mj-ea"/>
                <a:cs typeface="+mj-cs"/>
              </a:rPr>
              <a:t>FY 2024/2025 annual report</a:t>
            </a:r>
          </a:p>
        </p:txBody>
      </p:sp>
      <p:pic>
        <p:nvPicPr>
          <p:cNvPr id="4" name="Picture 3">
            <a:extLst>
              <a:ext uri="{FF2B5EF4-FFF2-40B4-BE49-F238E27FC236}">
                <a16:creationId xmlns:a16="http://schemas.microsoft.com/office/drawing/2014/main" id="{6A8F5535-07F7-B3E8-F629-916913135F27}"/>
              </a:ext>
            </a:extLst>
          </p:cNvPr>
          <p:cNvPicPr>
            <a:picLocks noChangeAspect="1"/>
          </p:cNvPicPr>
          <p:nvPr/>
        </p:nvPicPr>
        <p:blipFill>
          <a:blip r:embed="rId2"/>
          <a:stretch>
            <a:fillRect/>
          </a:stretch>
        </p:blipFill>
        <p:spPr>
          <a:xfrm>
            <a:off x="6105321" y="2093338"/>
            <a:ext cx="4961301" cy="2356618"/>
          </a:xfrm>
          <a:prstGeom prst="rect">
            <a:avLst/>
          </a:prstGeom>
        </p:spPr>
      </p:pic>
      <p:sp>
        <p:nvSpPr>
          <p:cNvPr id="7" name="Freeform 2">
            <a:extLst>
              <a:ext uri="{FF2B5EF4-FFF2-40B4-BE49-F238E27FC236}">
                <a16:creationId xmlns:a16="http://schemas.microsoft.com/office/drawing/2014/main" id="{A3C3BD35-E970-D375-348C-EAC1300FCC49}"/>
              </a:ext>
            </a:extLst>
          </p:cNvPr>
          <p:cNvSpPr>
            <a:spLocks noGrp="1" noRot="1" noMove="1" noResize="1" noEditPoints="1" noAdjustHandles="1" noChangeArrowheads="1" noChangeShapeType="1"/>
          </p:cNvSpPr>
          <p:nvPr/>
        </p:nvSpPr>
        <p:spPr>
          <a:xfrm>
            <a:off x="10416469" y="1980"/>
            <a:ext cx="1693963" cy="6856019"/>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3"/>
            <a:stretch>
              <a:fillRect l="-510855" r="-7350"/>
            </a:stretch>
          </a:blipFill>
        </p:spPr>
        <p:txBody>
          <a:bodyPr/>
          <a:lstStyle/>
          <a:p>
            <a:endParaRPr lang="en-US"/>
          </a:p>
        </p:txBody>
      </p:sp>
    </p:spTree>
    <p:extLst>
      <p:ext uri="{BB962C8B-B14F-4D97-AF65-F5344CB8AC3E}">
        <p14:creationId xmlns:p14="http://schemas.microsoft.com/office/powerpoint/2010/main" val="323235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2B26-1811-4AD1-EC68-279F61EF3ECF}"/>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CCCB5F03-FFE7-4EB4-F9A2-C8D95BBD12F0}"/>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FF20B7AE-E041-DE06-A557-DAD8DC59FBC8}"/>
              </a:ext>
            </a:extLst>
          </p:cNvPr>
          <p:cNvSpPr>
            <a:spLocks noGrp="1"/>
          </p:cNvSpPr>
          <p:nvPr>
            <p:ph type="sldNum" sz="quarter" idx="12"/>
          </p:nvPr>
        </p:nvSpPr>
        <p:spPr/>
        <p:txBody>
          <a:bodyPr/>
          <a:lstStyle/>
          <a:p>
            <a:fld id="{F3F52DA8-21FA-BF4A-9224-09626931A21A}" type="slidenum">
              <a:rPr lang="en-US" dirty="0" smtClean="0"/>
              <a:t>10</a:t>
            </a:fld>
            <a:endParaRPr lang="en-US"/>
          </a:p>
        </p:txBody>
      </p:sp>
      <p:pic>
        <p:nvPicPr>
          <p:cNvPr id="6" name="Picture 5">
            <a:extLst>
              <a:ext uri="{FF2B5EF4-FFF2-40B4-BE49-F238E27FC236}">
                <a16:creationId xmlns:a16="http://schemas.microsoft.com/office/drawing/2014/main" id="{78004801-2BD1-8DD1-80B2-A9C37AA0568A}"/>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graphicFrame>
        <p:nvGraphicFramePr>
          <p:cNvPr id="2" name="Table 1">
            <a:extLst>
              <a:ext uri="{FF2B5EF4-FFF2-40B4-BE49-F238E27FC236}">
                <a16:creationId xmlns:a16="http://schemas.microsoft.com/office/drawing/2014/main" id="{4395650C-5E00-B623-C161-F1BFA2BFFC4F}"/>
              </a:ext>
            </a:extLst>
          </p:cNvPr>
          <p:cNvGraphicFramePr>
            <a:graphicFrameLocks noGrp="1"/>
          </p:cNvGraphicFramePr>
          <p:nvPr>
            <p:extLst>
              <p:ext uri="{D42A27DB-BD31-4B8C-83A1-F6EECF244321}">
                <p14:modId xmlns:p14="http://schemas.microsoft.com/office/powerpoint/2010/main" val="984226871"/>
              </p:ext>
            </p:extLst>
          </p:nvPr>
        </p:nvGraphicFramePr>
        <p:xfrm>
          <a:off x="1382334" y="483978"/>
          <a:ext cx="8013226" cy="1438302"/>
        </p:xfrm>
        <a:graphic>
          <a:graphicData uri="http://schemas.openxmlformats.org/drawingml/2006/table">
            <a:tbl>
              <a:tblPr/>
              <a:tblGrid>
                <a:gridCol w="4517136">
                  <a:extLst>
                    <a:ext uri="{9D8B030D-6E8A-4147-A177-3AD203B41FA5}">
                      <a16:colId xmlns:a16="http://schemas.microsoft.com/office/drawing/2014/main" val="2183631627"/>
                    </a:ext>
                  </a:extLst>
                </a:gridCol>
                <a:gridCol w="1021866">
                  <a:extLst>
                    <a:ext uri="{9D8B030D-6E8A-4147-A177-3AD203B41FA5}">
                      <a16:colId xmlns:a16="http://schemas.microsoft.com/office/drawing/2014/main" val="4072917533"/>
                    </a:ext>
                  </a:extLst>
                </a:gridCol>
                <a:gridCol w="1484534">
                  <a:extLst>
                    <a:ext uri="{9D8B030D-6E8A-4147-A177-3AD203B41FA5}">
                      <a16:colId xmlns:a16="http://schemas.microsoft.com/office/drawing/2014/main" val="75057384"/>
                    </a:ext>
                  </a:extLst>
                </a:gridCol>
                <a:gridCol w="989690">
                  <a:extLst>
                    <a:ext uri="{9D8B030D-6E8A-4147-A177-3AD203B41FA5}">
                      <a16:colId xmlns:a16="http://schemas.microsoft.com/office/drawing/2014/main" val="1656028407"/>
                    </a:ext>
                  </a:extLst>
                </a:gridCol>
              </a:tblGrid>
              <a:tr h="221743">
                <a:tc>
                  <a:txBody>
                    <a:bodyPr/>
                    <a:lstStyle/>
                    <a:p>
                      <a:pPr algn="l" fontAlgn="b">
                        <a:buNone/>
                      </a:pPr>
                      <a:r>
                        <a:rPr lang="en-US" sz="1600" b="1" i="0" u="none" strike="noStrike">
                          <a:solidFill>
                            <a:srgbClr val="000000"/>
                          </a:solidFill>
                          <a:effectLst/>
                          <a:latin typeface="Aptos" panose="020B0004020202020204" pitchFamily="34" charset="0"/>
                        </a:rPr>
                        <a:t>Media (New FY 2024)</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panose="020B0004020202020204" pitchFamily="34" charset="0"/>
                        </a:rPr>
                        <a:t>14</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panose="020B0004020202020204" pitchFamily="34" charset="0"/>
                        </a:rPr>
                        <a:t>8</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panose="020B0004020202020204" pitchFamily="34" charset="0"/>
                        </a:rPr>
                        <a:t>6</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9740767"/>
                  </a:ext>
                </a:extLst>
              </a:tr>
              <a:tr h="384384">
                <a:tc>
                  <a:txBody>
                    <a:bodyPr/>
                    <a:lstStyle/>
                    <a:p>
                      <a:pPr algn="l" fontAlgn="b">
                        <a:buNone/>
                      </a:pPr>
                      <a:r>
                        <a:rPr lang="en-US" sz="1600" b="1" i="0" u="none" strike="noStrike">
                          <a:solidFill>
                            <a:srgbClr val="000000"/>
                          </a:solidFill>
                          <a:effectLst/>
                          <a:latin typeface="Aptos" panose="020B0004020202020204" pitchFamily="34" charset="0"/>
                        </a:rPr>
                        <a:t>     Accidents or Loss of Limb or function</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1" i="0" u="none" strike="noStrike">
                          <a:solidFill>
                            <a:srgbClr val="000000"/>
                          </a:solidFill>
                          <a:effectLst/>
                          <a:latin typeface="Aptos" panose="020B0004020202020204" pitchFamily="34" charset="0"/>
                        </a:rPr>
                        <a:t>0</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166903925"/>
                  </a:ext>
                </a:extLst>
              </a:tr>
              <a:tr h="311763">
                <a:tc>
                  <a:txBody>
                    <a:bodyPr/>
                    <a:lstStyle/>
                    <a:p>
                      <a:pPr algn="l" fontAlgn="b">
                        <a:buNone/>
                      </a:pPr>
                      <a:r>
                        <a:rPr lang="en-US" sz="1600" b="1" i="0" u="none" strike="noStrike">
                          <a:solidFill>
                            <a:srgbClr val="000000"/>
                          </a:solidFill>
                          <a:effectLst/>
                          <a:latin typeface="Aptos" panose="020B0004020202020204" pitchFamily="34" charset="0"/>
                        </a:rPr>
                        <a:t>     Arrest</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1" i="0" u="none" strike="noStrike">
                          <a:solidFill>
                            <a:srgbClr val="000000"/>
                          </a:solidFill>
                          <a:effectLst/>
                          <a:latin typeface="Aptos" panose="020B0004020202020204" pitchFamily="34" charset="0"/>
                        </a:rPr>
                        <a:t>0</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3301652061"/>
                  </a:ext>
                </a:extLst>
              </a:tr>
              <a:tr h="221743">
                <a:tc>
                  <a:txBody>
                    <a:bodyPr/>
                    <a:lstStyle/>
                    <a:p>
                      <a:pPr algn="l" fontAlgn="b">
                        <a:buNone/>
                      </a:pPr>
                      <a:r>
                        <a:rPr lang="en-US" sz="1600" b="1" i="0" u="none" strike="noStrike">
                          <a:solidFill>
                            <a:srgbClr val="000000"/>
                          </a:solidFill>
                          <a:effectLst/>
                          <a:latin typeface="Aptos" panose="020B0004020202020204" pitchFamily="34" charset="0"/>
                        </a:rPr>
                        <a:t>     Homicide</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2</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1" i="0" u="none" strike="noStrike">
                          <a:solidFill>
                            <a:srgbClr val="000000"/>
                          </a:solidFill>
                          <a:effectLst/>
                          <a:latin typeface="Aptos"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3807192440"/>
                  </a:ext>
                </a:extLst>
              </a:tr>
              <a:tr h="194422">
                <a:tc>
                  <a:txBody>
                    <a:bodyPr/>
                    <a:lstStyle/>
                    <a:p>
                      <a:pPr algn="l" fontAlgn="b">
                        <a:buNone/>
                      </a:pPr>
                      <a:r>
                        <a:rPr lang="en-US" sz="1600" b="1" i="0" u="none" strike="noStrike">
                          <a:solidFill>
                            <a:srgbClr val="000000"/>
                          </a:solidFill>
                          <a:effectLst/>
                          <a:latin typeface="Aptos" panose="020B0004020202020204" pitchFamily="34" charset="0"/>
                        </a:rPr>
                        <a:t>     Missing Persons</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10</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1" i="0" u="none" strike="noStrike">
                          <a:solidFill>
                            <a:srgbClr val="000000"/>
                          </a:solidFill>
                          <a:effectLst/>
                          <a:latin typeface="Aptos" panose="020B0004020202020204" pitchFamily="34" charset="0"/>
                        </a:rPr>
                        <a:t>5</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1" i="0" u="none" strike="noStrike">
                          <a:solidFill>
                            <a:srgbClr val="000000"/>
                          </a:solidFill>
                          <a:effectLst/>
                          <a:latin typeface="Aptos" panose="020B0004020202020204" pitchFamily="34" charset="0"/>
                        </a:rPr>
                        <a:t>5</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3200670998"/>
                  </a:ext>
                </a:extLst>
              </a:tr>
            </a:tbl>
          </a:graphicData>
        </a:graphic>
      </p:graphicFrame>
      <p:graphicFrame>
        <p:nvGraphicFramePr>
          <p:cNvPr id="4" name="Table 3">
            <a:extLst>
              <a:ext uri="{FF2B5EF4-FFF2-40B4-BE49-F238E27FC236}">
                <a16:creationId xmlns:a16="http://schemas.microsoft.com/office/drawing/2014/main" id="{9748DD35-CCA3-A7F4-82B5-09BFF537320B}"/>
              </a:ext>
            </a:extLst>
          </p:cNvPr>
          <p:cNvGraphicFramePr>
            <a:graphicFrameLocks noGrp="1"/>
          </p:cNvGraphicFramePr>
          <p:nvPr>
            <p:extLst>
              <p:ext uri="{D42A27DB-BD31-4B8C-83A1-F6EECF244321}">
                <p14:modId xmlns:p14="http://schemas.microsoft.com/office/powerpoint/2010/main" val="3258460476"/>
              </p:ext>
            </p:extLst>
          </p:nvPr>
        </p:nvGraphicFramePr>
        <p:xfrm>
          <a:off x="1281579" y="2854883"/>
          <a:ext cx="8113981" cy="1018516"/>
        </p:xfrm>
        <a:graphic>
          <a:graphicData uri="http://schemas.openxmlformats.org/drawingml/2006/table">
            <a:tbl>
              <a:tblPr>
                <a:tableStyleId>{5C22544A-7EE6-4342-B048-85BDC9FD1C3A}</a:tableStyleId>
              </a:tblPr>
              <a:tblGrid>
                <a:gridCol w="4630117">
                  <a:extLst>
                    <a:ext uri="{9D8B030D-6E8A-4147-A177-3AD203B41FA5}">
                      <a16:colId xmlns:a16="http://schemas.microsoft.com/office/drawing/2014/main" val="2215860676"/>
                    </a:ext>
                  </a:extLst>
                </a:gridCol>
                <a:gridCol w="1060704">
                  <a:extLst>
                    <a:ext uri="{9D8B030D-6E8A-4147-A177-3AD203B41FA5}">
                      <a16:colId xmlns:a16="http://schemas.microsoft.com/office/drawing/2014/main" val="1013968400"/>
                    </a:ext>
                  </a:extLst>
                </a:gridCol>
                <a:gridCol w="1426464">
                  <a:extLst>
                    <a:ext uri="{9D8B030D-6E8A-4147-A177-3AD203B41FA5}">
                      <a16:colId xmlns:a16="http://schemas.microsoft.com/office/drawing/2014/main" val="1357704369"/>
                    </a:ext>
                  </a:extLst>
                </a:gridCol>
                <a:gridCol w="996696">
                  <a:extLst>
                    <a:ext uri="{9D8B030D-6E8A-4147-A177-3AD203B41FA5}">
                      <a16:colId xmlns:a16="http://schemas.microsoft.com/office/drawing/2014/main" val="1520584620"/>
                    </a:ext>
                  </a:extLst>
                </a:gridCol>
              </a:tblGrid>
              <a:tr h="254629">
                <a:tc>
                  <a:txBody>
                    <a:bodyPr/>
                    <a:lstStyle/>
                    <a:p>
                      <a:pPr algn="l" fontAlgn="b">
                        <a:buNone/>
                      </a:pPr>
                      <a:r>
                        <a:rPr lang="en-US" sz="1600" b="1" u="none" strike="noStrike">
                          <a:effectLst/>
                          <a:latin typeface="Aptos" panose="020B0004020202020204" pitchFamily="34" charset="0"/>
                        </a:rPr>
                        <a:t>Medication Error</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latin typeface="Aptos" panose="020B0004020202020204" pitchFamily="34" charset="0"/>
                        </a:rPr>
                        <a:t>26</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latin typeface="Aptos" panose="020B0004020202020204" pitchFamily="34" charset="0"/>
                        </a:rPr>
                        <a:t>18</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latin typeface="Aptos" panose="020B0004020202020204" pitchFamily="34" charset="0"/>
                        </a:rPr>
                        <a:t>8</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06843607"/>
                  </a:ext>
                </a:extLst>
              </a:tr>
              <a:tr h="254629">
                <a:tc>
                  <a:txBody>
                    <a:bodyPr/>
                    <a:lstStyle/>
                    <a:p>
                      <a:pPr algn="l" fontAlgn="b">
                        <a:buNone/>
                      </a:pPr>
                      <a:r>
                        <a:rPr lang="en-US" sz="1600" b="1" u="none" strike="noStrike">
                          <a:effectLst/>
                          <a:latin typeface="Aptos" panose="020B0004020202020204" pitchFamily="34" charset="0"/>
                        </a:rPr>
                        <a:t>     Double Dosage</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8</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5</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051622408"/>
                  </a:ext>
                </a:extLst>
              </a:tr>
              <a:tr h="254629">
                <a:tc>
                  <a:txBody>
                    <a:bodyPr/>
                    <a:lstStyle/>
                    <a:p>
                      <a:pPr algn="l" fontAlgn="b">
                        <a:buNone/>
                      </a:pPr>
                      <a:r>
                        <a:rPr lang="en-US" sz="1600" b="1" u="none" strike="noStrike">
                          <a:effectLst/>
                          <a:latin typeface="Aptos" panose="020B0004020202020204" pitchFamily="34" charset="0"/>
                        </a:rPr>
                        <a:t>     Missed Dosage</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12</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9</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4040068716"/>
                  </a:ext>
                </a:extLst>
              </a:tr>
              <a:tr h="254629">
                <a:tc>
                  <a:txBody>
                    <a:bodyPr/>
                    <a:lstStyle/>
                    <a:p>
                      <a:pPr algn="l" fontAlgn="b">
                        <a:buNone/>
                      </a:pPr>
                      <a:r>
                        <a:rPr lang="en-US" sz="1600" b="1" u="none" strike="noStrike">
                          <a:effectLst/>
                          <a:latin typeface="Aptos" panose="020B0004020202020204" pitchFamily="34" charset="0"/>
                        </a:rPr>
                        <a:t>     Wrong Medication</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6</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4</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2</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703989497"/>
                  </a:ext>
                </a:extLst>
              </a:tr>
            </a:tbl>
          </a:graphicData>
        </a:graphic>
      </p:graphicFrame>
      <p:sp>
        <p:nvSpPr>
          <p:cNvPr id="8" name="TextBox 7">
            <a:extLst>
              <a:ext uri="{FF2B5EF4-FFF2-40B4-BE49-F238E27FC236}">
                <a16:creationId xmlns:a16="http://schemas.microsoft.com/office/drawing/2014/main" id="{024F61ED-3AF3-E4B8-D2A2-ECFE91B1B410}"/>
              </a:ext>
            </a:extLst>
          </p:cNvPr>
          <p:cNvSpPr txBox="1"/>
          <p:nvPr/>
        </p:nvSpPr>
        <p:spPr>
          <a:xfrm>
            <a:off x="1382334" y="2118328"/>
            <a:ext cx="8013226" cy="646331"/>
          </a:xfrm>
          <a:prstGeom prst="rect">
            <a:avLst/>
          </a:prstGeom>
          <a:noFill/>
        </p:spPr>
        <p:txBody>
          <a:bodyPr wrap="square" rtlCol="0">
            <a:spAutoFit/>
          </a:bodyPr>
          <a:lstStyle/>
          <a:p>
            <a:pPr algn="just"/>
            <a:r>
              <a:rPr lang="en-US"/>
              <a:t>Extensive details regarding this data is found later in this report in the Media Section.</a:t>
            </a:r>
          </a:p>
        </p:txBody>
      </p:sp>
      <p:sp>
        <p:nvSpPr>
          <p:cNvPr id="9" name="TextBox 8">
            <a:extLst>
              <a:ext uri="{FF2B5EF4-FFF2-40B4-BE49-F238E27FC236}">
                <a16:creationId xmlns:a16="http://schemas.microsoft.com/office/drawing/2014/main" id="{F0D78592-6289-5C9A-99A7-76D503E0F166}"/>
              </a:ext>
            </a:extLst>
          </p:cNvPr>
          <p:cNvSpPr txBox="1"/>
          <p:nvPr/>
        </p:nvSpPr>
        <p:spPr>
          <a:xfrm>
            <a:off x="2221821" y="4058558"/>
            <a:ext cx="8113981" cy="2031325"/>
          </a:xfrm>
          <a:prstGeom prst="rect">
            <a:avLst/>
          </a:prstGeom>
          <a:noFill/>
        </p:spPr>
        <p:txBody>
          <a:bodyPr wrap="square" rtlCol="0">
            <a:spAutoFit/>
          </a:bodyPr>
          <a:lstStyle/>
          <a:p>
            <a:r>
              <a:rPr lang="en-US"/>
              <a:t>Medication Errors resulting in the members need to have medical follow-up were found primarily for members living in residential facilities.   Typically, the reasons documented for medication errors includes staff not following the protocols of  medication administration requiring re-training.   There is no indication that members living independently who had medication errors were encouraged to utilize electronic reminder notifications or other means to ensure medication compliance which could assist in reducing the number of missed dosages.</a:t>
            </a:r>
          </a:p>
        </p:txBody>
      </p:sp>
    </p:spTree>
    <p:extLst>
      <p:ext uri="{BB962C8B-B14F-4D97-AF65-F5344CB8AC3E}">
        <p14:creationId xmlns:p14="http://schemas.microsoft.com/office/powerpoint/2010/main" val="54452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185B-A19A-1CA0-8B05-35D5DF5D9878}"/>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C509A68A-4C7F-C2D8-E954-1B224F67F961}"/>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49E91C4A-57B8-E146-2E61-CBE508A2DC2B}"/>
              </a:ext>
            </a:extLst>
          </p:cNvPr>
          <p:cNvSpPr>
            <a:spLocks noGrp="1"/>
          </p:cNvSpPr>
          <p:nvPr>
            <p:ph type="sldNum" sz="quarter" idx="12"/>
          </p:nvPr>
        </p:nvSpPr>
        <p:spPr/>
        <p:txBody>
          <a:bodyPr/>
          <a:lstStyle/>
          <a:p>
            <a:fld id="{F3F52DA8-21FA-BF4A-9224-09626931A21A}" type="slidenum">
              <a:rPr lang="en-US" dirty="0" smtClean="0"/>
              <a:t>11</a:t>
            </a:fld>
            <a:endParaRPr lang="en-US"/>
          </a:p>
        </p:txBody>
      </p:sp>
      <p:pic>
        <p:nvPicPr>
          <p:cNvPr id="6" name="Picture 5">
            <a:extLst>
              <a:ext uri="{FF2B5EF4-FFF2-40B4-BE49-F238E27FC236}">
                <a16:creationId xmlns:a16="http://schemas.microsoft.com/office/drawing/2014/main" id="{D3900C8D-3F93-B944-3647-0B430D5B3414}"/>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graphicFrame>
        <p:nvGraphicFramePr>
          <p:cNvPr id="2" name="Table 1">
            <a:extLst>
              <a:ext uri="{FF2B5EF4-FFF2-40B4-BE49-F238E27FC236}">
                <a16:creationId xmlns:a16="http://schemas.microsoft.com/office/drawing/2014/main" id="{1C1D7424-A2B3-7246-BA81-821FAF1D3E06}"/>
              </a:ext>
            </a:extLst>
          </p:cNvPr>
          <p:cNvGraphicFramePr>
            <a:graphicFrameLocks noGrp="1"/>
          </p:cNvGraphicFramePr>
          <p:nvPr>
            <p:extLst>
              <p:ext uri="{D42A27DB-BD31-4B8C-83A1-F6EECF244321}">
                <p14:modId xmlns:p14="http://schemas.microsoft.com/office/powerpoint/2010/main" val="3801038404"/>
              </p:ext>
            </p:extLst>
          </p:nvPr>
        </p:nvGraphicFramePr>
        <p:xfrm>
          <a:off x="1056182" y="1920760"/>
          <a:ext cx="8711152" cy="3310177"/>
        </p:xfrm>
        <a:graphic>
          <a:graphicData uri="http://schemas.openxmlformats.org/drawingml/2006/table">
            <a:tbl>
              <a:tblPr>
                <a:tableStyleId>{5C22544A-7EE6-4342-B048-85BDC9FD1C3A}</a:tableStyleId>
              </a:tblPr>
              <a:tblGrid>
                <a:gridCol w="4977800">
                  <a:extLst>
                    <a:ext uri="{9D8B030D-6E8A-4147-A177-3AD203B41FA5}">
                      <a16:colId xmlns:a16="http://schemas.microsoft.com/office/drawing/2014/main" val="1973131474"/>
                    </a:ext>
                  </a:extLst>
                </a:gridCol>
                <a:gridCol w="1066672">
                  <a:extLst>
                    <a:ext uri="{9D8B030D-6E8A-4147-A177-3AD203B41FA5}">
                      <a16:colId xmlns:a16="http://schemas.microsoft.com/office/drawing/2014/main" val="3258447783"/>
                    </a:ext>
                  </a:extLst>
                </a:gridCol>
                <a:gridCol w="1600008">
                  <a:extLst>
                    <a:ext uri="{9D8B030D-6E8A-4147-A177-3AD203B41FA5}">
                      <a16:colId xmlns:a16="http://schemas.microsoft.com/office/drawing/2014/main" val="1225401410"/>
                    </a:ext>
                  </a:extLst>
                </a:gridCol>
                <a:gridCol w="1066672">
                  <a:extLst>
                    <a:ext uri="{9D8B030D-6E8A-4147-A177-3AD203B41FA5}">
                      <a16:colId xmlns:a16="http://schemas.microsoft.com/office/drawing/2014/main" val="4213859719"/>
                    </a:ext>
                  </a:extLst>
                </a:gridCol>
              </a:tblGrid>
              <a:tr h="254629">
                <a:tc>
                  <a:txBody>
                    <a:bodyPr/>
                    <a:lstStyle/>
                    <a:p>
                      <a:pPr algn="l" fontAlgn="b">
                        <a:buNone/>
                      </a:pPr>
                      <a:r>
                        <a:rPr lang="en-US" sz="1600" b="1" u="none" strike="noStrike">
                          <a:effectLst/>
                        </a:rPr>
                        <a:t>Physical Illness Requiring Hospitalization</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rPr>
                        <a:t>216</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rPr>
                        <a:t>130</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rPr>
                        <a:t>86</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41339823"/>
                  </a:ext>
                </a:extLst>
              </a:tr>
              <a:tr h="254629">
                <a:tc>
                  <a:txBody>
                    <a:bodyPr/>
                    <a:lstStyle/>
                    <a:p>
                      <a:pPr algn="l" fontAlgn="b">
                        <a:buNone/>
                      </a:pPr>
                      <a:r>
                        <a:rPr lang="en-US" sz="1600" b="1" u="none" strike="noStrike">
                          <a:effectLst/>
                          <a:latin typeface="Aptos" panose="020B0004020202020204" pitchFamily="34" charset="0"/>
                        </a:rPr>
                        <a:t>      Admitted</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105</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67</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38</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883855886"/>
                  </a:ext>
                </a:extLst>
              </a:tr>
              <a:tr h="254629">
                <a:tc>
                  <a:txBody>
                    <a:bodyPr/>
                    <a:lstStyle/>
                    <a:p>
                      <a:pPr algn="l" fontAlgn="b">
                        <a:buNone/>
                      </a:pPr>
                      <a:r>
                        <a:rPr lang="en-US" sz="1600" b="1" u="none" strike="noStrike">
                          <a:effectLst/>
                          <a:latin typeface="Aptos" panose="020B0004020202020204" pitchFamily="34" charset="0"/>
                        </a:rPr>
                        <a:t>     COVID-19</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0</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071538337"/>
                  </a:ext>
                </a:extLst>
              </a:tr>
              <a:tr h="254629">
                <a:tc>
                  <a:txBody>
                    <a:bodyPr/>
                    <a:lstStyle/>
                    <a:p>
                      <a:pPr algn="l" fontAlgn="b">
                        <a:buNone/>
                      </a:pPr>
                      <a:r>
                        <a:rPr lang="en-US" sz="1600" b="1" u="none" strike="noStrike">
                          <a:effectLst/>
                          <a:latin typeface="Aptos" panose="020B0004020202020204" pitchFamily="34" charset="0"/>
                        </a:rPr>
                        <a:t>     Death Cause Unknown</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0</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890589625"/>
                  </a:ext>
                </a:extLst>
              </a:tr>
              <a:tr h="254629">
                <a:tc>
                  <a:txBody>
                    <a:bodyPr/>
                    <a:lstStyle/>
                    <a:p>
                      <a:pPr algn="l" fontAlgn="b">
                        <a:buNone/>
                      </a:pPr>
                      <a:r>
                        <a:rPr lang="en-US" sz="1600" b="1" u="none" strike="noStrike">
                          <a:effectLst/>
                          <a:latin typeface="Aptos" panose="020B0004020202020204" pitchFamily="34" charset="0"/>
                        </a:rPr>
                        <a:t>     Diabetes</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0</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57592175"/>
                  </a:ext>
                </a:extLst>
              </a:tr>
              <a:tr h="254629">
                <a:tc>
                  <a:txBody>
                    <a:bodyPr/>
                    <a:lstStyle/>
                    <a:p>
                      <a:pPr algn="l" fontAlgn="b">
                        <a:buNone/>
                      </a:pPr>
                      <a:r>
                        <a:rPr lang="en-US" sz="1600" b="1" u="none" strike="noStrike">
                          <a:effectLst/>
                          <a:latin typeface="Aptos" panose="020B0004020202020204" pitchFamily="34" charset="0"/>
                        </a:rPr>
                        <a:t>     Medication Error</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0</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316324677"/>
                  </a:ext>
                </a:extLst>
              </a:tr>
              <a:tr h="254629">
                <a:tc>
                  <a:txBody>
                    <a:bodyPr/>
                    <a:lstStyle/>
                    <a:p>
                      <a:pPr algn="l" fontAlgn="b">
                        <a:buNone/>
                      </a:pPr>
                      <a:r>
                        <a:rPr lang="en-US" sz="1600" b="1" u="none" strike="noStrike">
                          <a:effectLst/>
                          <a:latin typeface="Aptos" panose="020B0004020202020204" pitchFamily="34" charset="0"/>
                        </a:rPr>
                        <a:t>    Orthopedic</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0</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967646074"/>
                  </a:ext>
                </a:extLst>
              </a:tr>
              <a:tr h="254629">
                <a:tc>
                  <a:txBody>
                    <a:bodyPr/>
                    <a:lstStyle/>
                    <a:p>
                      <a:pPr algn="l" fontAlgn="b">
                        <a:buNone/>
                      </a:pPr>
                      <a:r>
                        <a:rPr lang="en-US" sz="1600" b="1" u="none" strike="noStrike">
                          <a:effectLst/>
                          <a:latin typeface="Aptos" panose="020B0004020202020204" pitchFamily="34" charset="0"/>
                        </a:rPr>
                        <a:t>     Physical Health Reason</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16</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17</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863059813"/>
                  </a:ext>
                </a:extLst>
              </a:tr>
              <a:tr h="254629">
                <a:tc>
                  <a:txBody>
                    <a:bodyPr/>
                    <a:lstStyle/>
                    <a:p>
                      <a:pPr algn="l" fontAlgn="b">
                        <a:buNone/>
                      </a:pPr>
                      <a:r>
                        <a:rPr lang="en-US" sz="1600" b="1" u="none" strike="noStrike">
                          <a:effectLst/>
                          <a:latin typeface="Aptos" panose="020B0004020202020204" pitchFamily="34" charset="0"/>
                        </a:rPr>
                        <a:t>      Physical Illness</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49</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28</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21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282063845"/>
                  </a:ext>
                </a:extLst>
              </a:tr>
              <a:tr h="254629">
                <a:tc>
                  <a:txBody>
                    <a:bodyPr/>
                    <a:lstStyle/>
                    <a:p>
                      <a:pPr algn="l" fontAlgn="b">
                        <a:buNone/>
                      </a:pPr>
                      <a:r>
                        <a:rPr lang="en-US" sz="1600" b="1" u="none" strike="noStrike">
                          <a:effectLst/>
                          <a:latin typeface="Aptos" panose="020B0004020202020204" pitchFamily="34" charset="0"/>
                        </a:rPr>
                        <a:t>      Released</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2</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695195493"/>
                  </a:ext>
                </a:extLst>
              </a:tr>
              <a:tr h="254629">
                <a:tc>
                  <a:txBody>
                    <a:bodyPr/>
                    <a:lstStyle/>
                    <a:p>
                      <a:pPr algn="l" fontAlgn="b">
                        <a:buNone/>
                      </a:pPr>
                      <a:r>
                        <a:rPr lang="en-US" sz="1600" b="1" u="none" strike="noStrike">
                          <a:effectLst/>
                          <a:latin typeface="Aptos" panose="020B0004020202020204" pitchFamily="34" charset="0"/>
                        </a:rPr>
                        <a:t>      Respiratory</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7</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5</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2</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99690679"/>
                  </a:ext>
                </a:extLst>
              </a:tr>
              <a:tr h="254629">
                <a:tc>
                  <a:txBody>
                    <a:bodyPr/>
                    <a:lstStyle/>
                    <a:p>
                      <a:pPr algn="l" fontAlgn="b">
                        <a:buNone/>
                      </a:pPr>
                      <a:r>
                        <a:rPr lang="en-US" sz="1600" b="1" u="none" strike="noStrike">
                          <a:effectLst/>
                          <a:latin typeface="Aptos" panose="020B0004020202020204" pitchFamily="34" charset="0"/>
                        </a:rPr>
                        <a:t>      Seizure Disorder</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8</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4</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4</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627471907"/>
                  </a:ext>
                </a:extLst>
              </a:tr>
              <a:tr h="254629">
                <a:tc>
                  <a:txBody>
                    <a:bodyPr/>
                    <a:lstStyle/>
                    <a:p>
                      <a:pPr algn="l" fontAlgn="b">
                        <a:buNone/>
                      </a:pPr>
                      <a:r>
                        <a:rPr lang="en-US" sz="1600" b="1" u="none" strike="noStrike">
                          <a:effectLst/>
                          <a:latin typeface="Aptos" panose="020B0004020202020204" pitchFamily="34" charset="0"/>
                        </a:rPr>
                        <a:t>      Stroke</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2</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696941719"/>
                  </a:ext>
                </a:extLst>
              </a:tr>
            </a:tbl>
          </a:graphicData>
        </a:graphic>
      </p:graphicFrame>
      <p:graphicFrame>
        <p:nvGraphicFramePr>
          <p:cNvPr id="4" name="Table 3">
            <a:extLst>
              <a:ext uri="{FF2B5EF4-FFF2-40B4-BE49-F238E27FC236}">
                <a16:creationId xmlns:a16="http://schemas.microsoft.com/office/drawing/2014/main" id="{1C740DDE-ED5F-E5BF-4C0F-4153296EF2A2}"/>
              </a:ext>
            </a:extLst>
          </p:cNvPr>
          <p:cNvGraphicFramePr>
            <a:graphicFrameLocks noGrp="1"/>
          </p:cNvGraphicFramePr>
          <p:nvPr>
            <p:extLst>
              <p:ext uri="{D42A27DB-BD31-4B8C-83A1-F6EECF244321}">
                <p14:modId xmlns:p14="http://schemas.microsoft.com/office/powerpoint/2010/main" val="3016298106"/>
              </p:ext>
            </p:extLst>
          </p:nvPr>
        </p:nvGraphicFramePr>
        <p:xfrm>
          <a:off x="1056182" y="480441"/>
          <a:ext cx="8711152" cy="1052945"/>
        </p:xfrm>
        <a:graphic>
          <a:graphicData uri="http://schemas.openxmlformats.org/drawingml/2006/table">
            <a:tbl>
              <a:tblPr>
                <a:tableStyleId>{5C22544A-7EE6-4342-B048-85BDC9FD1C3A}</a:tableStyleId>
              </a:tblPr>
              <a:tblGrid>
                <a:gridCol w="4977800">
                  <a:extLst>
                    <a:ext uri="{9D8B030D-6E8A-4147-A177-3AD203B41FA5}">
                      <a16:colId xmlns:a16="http://schemas.microsoft.com/office/drawing/2014/main" val="2340271096"/>
                    </a:ext>
                  </a:extLst>
                </a:gridCol>
                <a:gridCol w="1066672">
                  <a:extLst>
                    <a:ext uri="{9D8B030D-6E8A-4147-A177-3AD203B41FA5}">
                      <a16:colId xmlns:a16="http://schemas.microsoft.com/office/drawing/2014/main" val="1758090014"/>
                    </a:ext>
                  </a:extLst>
                </a:gridCol>
                <a:gridCol w="1600008">
                  <a:extLst>
                    <a:ext uri="{9D8B030D-6E8A-4147-A177-3AD203B41FA5}">
                      <a16:colId xmlns:a16="http://schemas.microsoft.com/office/drawing/2014/main" val="2285467710"/>
                    </a:ext>
                  </a:extLst>
                </a:gridCol>
                <a:gridCol w="1066672">
                  <a:extLst>
                    <a:ext uri="{9D8B030D-6E8A-4147-A177-3AD203B41FA5}">
                      <a16:colId xmlns:a16="http://schemas.microsoft.com/office/drawing/2014/main" val="968114124"/>
                    </a:ext>
                  </a:extLst>
                </a:gridCol>
              </a:tblGrid>
              <a:tr h="254629">
                <a:tc>
                  <a:txBody>
                    <a:bodyPr/>
                    <a:lstStyle/>
                    <a:p>
                      <a:pPr algn="l" fontAlgn="b">
                        <a:buNone/>
                      </a:pPr>
                      <a:r>
                        <a:rPr lang="en-US" sz="1600" b="1" u="none" strike="noStrike">
                          <a:effectLst/>
                        </a:rPr>
                        <a:t>Physical Illness Requiring Emergency Room</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rPr>
                        <a:t>206</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rPr>
                        <a:t>113</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buNone/>
                      </a:pPr>
                      <a:r>
                        <a:rPr lang="en-US" sz="1600" b="1" u="none" strike="noStrike">
                          <a:effectLst/>
                        </a:rPr>
                        <a:t>93</a:t>
                      </a:r>
                      <a:endParaRPr lang="en-US" sz="1600" b="1" i="0" u="none" strike="noStrike">
                        <a:solidFill>
                          <a:srgbClr val="000000"/>
                        </a:solidFill>
                        <a:effectLst/>
                        <a:latin typeface="Aptos Narrow"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45968106"/>
                  </a:ext>
                </a:extLst>
              </a:tr>
              <a:tr h="289058">
                <a:tc>
                  <a:txBody>
                    <a:bodyPr/>
                    <a:lstStyle/>
                    <a:p>
                      <a:pPr algn="l" fontAlgn="b">
                        <a:buNone/>
                      </a:pPr>
                      <a:r>
                        <a:rPr lang="en-US" sz="1600" b="1" u="none" strike="noStrike">
                          <a:effectLst/>
                          <a:latin typeface="Aptos" panose="020B0004020202020204" pitchFamily="34" charset="0"/>
                        </a:rPr>
                        <a:t>     Admitted</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80</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44</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36</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212241781"/>
                  </a:ext>
                </a:extLst>
              </a:tr>
              <a:tr h="254629">
                <a:tc>
                  <a:txBody>
                    <a:bodyPr/>
                    <a:lstStyle/>
                    <a:p>
                      <a:pPr algn="l" fontAlgn="b">
                        <a:buNone/>
                      </a:pPr>
                      <a:r>
                        <a:rPr lang="en-US" sz="1600" b="1" u="none" strike="noStrike">
                          <a:effectLst/>
                          <a:latin typeface="Aptos" panose="020B0004020202020204" pitchFamily="34" charset="0"/>
                        </a:rPr>
                        <a:t>     Released</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123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67</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56</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862834716"/>
                  </a:ext>
                </a:extLst>
              </a:tr>
              <a:tr h="254629">
                <a:tc>
                  <a:txBody>
                    <a:bodyPr/>
                    <a:lstStyle/>
                    <a:p>
                      <a:pPr algn="l" fontAlgn="b">
                        <a:buNone/>
                      </a:pPr>
                      <a:r>
                        <a:rPr lang="en-US" sz="1600" b="1" u="none" strike="noStrike">
                          <a:effectLst/>
                          <a:latin typeface="Aptos" panose="020B0004020202020204" pitchFamily="34" charset="0"/>
                        </a:rPr>
                        <a:t>     COVID-19</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3</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b="1" u="none" strike="noStrike">
                          <a:effectLst/>
                          <a:latin typeface="Aptos" panose="020B0004020202020204" pitchFamily="34" charset="0"/>
                        </a:rPr>
                        <a:t>2</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latin typeface="Aptos" panose="020B0004020202020204" pitchFamily="34" charset="0"/>
                        </a:rPr>
                        <a:t>1</a:t>
                      </a:r>
                      <a:endParaRPr lang="en-US" sz="1600" b="1" i="0" u="none" strike="noStrike">
                        <a:solidFill>
                          <a:srgbClr val="000000"/>
                        </a:solidFill>
                        <a:effectLst/>
                        <a:latin typeface="Aptos" panose="020B0004020202020204" pitchFamily="34" charset="0"/>
                      </a:endParaRPr>
                    </a:p>
                  </a:txBody>
                  <a:tcPr marL="4220" marR="4220" marT="42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249249242"/>
                  </a:ext>
                </a:extLst>
              </a:tr>
            </a:tbl>
          </a:graphicData>
        </a:graphic>
      </p:graphicFrame>
    </p:spTree>
    <p:extLst>
      <p:ext uri="{BB962C8B-B14F-4D97-AF65-F5344CB8AC3E}">
        <p14:creationId xmlns:p14="http://schemas.microsoft.com/office/powerpoint/2010/main" val="413782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1112-F54D-EF3E-DF9F-D054D7AB328D}"/>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F799170B-6F40-9797-A881-521D826E7214}"/>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06A93ECD-085F-E0DE-A403-DDC0AE10AB72}"/>
              </a:ext>
            </a:extLst>
          </p:cNvPr>
          <p:cNvSpPr>
            <a:spLocks noGrp="1"/>
          </p:cNvSpPr>
          <p:nvPr>
            <p:ph type="sldNum" sz="quarter" idx="12"/>
          </p:nvPr>
        </p:nvSpPr>
        <p:spPr/>
        <p:txBody>
          <a:bodyPr/>
          <a:lstStyle/>
          <a:p>
            <a:fld id="{F3F52DA8-21FA-BF4A-9224-09626931A21A}" type="slidenum">
              <a:rPr lang="en-US" dirty="0" smtClean="0"/>
              <a:t>12</a:t>
            </a:fld>
            <a:endParaRPr lang="en-US"/>
          </a:p>
        </p:txBody>
      </p:sp>
      <p:pic>
        <p:nvPicPr>
          <p:cNvPr id="6" name="Picture 5">
            <a:extLst>
              <a:ext uri="{FF2B5EF4-FFF2-40B4-BE49-F238E27FC236}">
                <a16:creationId xmlns:a16="http://schemas.microsoft.com/office/drawing/2014/main" id="{C6FE0A25-02CC-7686-8F6C-1357D2964554}"/>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9" name="TextBox 8">
            <a:extLst>
              <a:ext uri="{FF2B5EF4-FFF2-40B4-BE49-F238E27FC236}">
                <a16:creationId xmlns:a16="http://schemas.microsoft.com/office/drawing/2014/main" id="{3B3501A0-B9F4-1252-E621-59FA0D4F7E69}"/>
              </a:ext>
            </a:extLst>
          </p:cNvPr>
          <p:cNvSpPr txBox="1"/>
          <p:nvPr/>
        </p:nvSpPr>
        <p:spPr>
          <a:xfrm>
            <a:off x="3185306" y="795528"/>
            <a:ext cx="5693371" cy="1200329"/>
          </a:xfrm>
          <a:prstGeom prst="rect">
            <a:avLst/>
          </a:prstGeom>
          <a:noFill/>
        </p:spPr>
        <p:txBody>
          <a:bodyPr wrap="square" rtlCol="0">
            <a:spAutoFit/>
          </a:bodyPr>
          <a:lstStyle/>
          <a:p>
            <a:pPr algn="ctr"/>
            <a:r>
              <a:rPr lang="en-US" sz="3600" u="sng">
                <a:effectLst>
                  <a:outerShdw blurRad="38100" dist="38100" dir="2700000" algn="tl">
                    <a:srgbClr val="000000">
                      <a:alpha val="43137"/>
                    </a:srgbClr>
                  </a:outerShdw>
                </a:effectLst>
                <a:latin typeface="+mj-lt"/>
              </a:rPr>
              <a:t>Suicide and Suicide Attempts</a:t>
            </a:r>
          </a:p>
          <a:p>
            <a:pPr algn="ctr"/>
            <a:r>
              <a:rPr lang="en-US" sz="3600" u="sng">
                <a:effectLst>
                  <a:outerShdw blurRad="38100" dist="38100" dir="2700000" algn="tl">
                    <a:srgbClr val="000000">
                      <a:alpha val="43137"/>
                    </a:srgbClr>
                  </a:outerShdw>
                </a:effectLst>
                <a:latin typeface="+mj-lt"/>
              </a:rPr>
              <a:t>FY 24/25</a:t>
            </a:r>
          </a:p>
        </p:txBody>
      </p:sp>
      <p:graphicFrame>
        <p:nvGraphicFramePr>
          <p:cNvPr id="11" name="TextBox 7">
            <a:extLst>
              <a:ext uri="{FF2B5EF4-FFF2-40B4-BE49-F238E27FC236}">
                <a16:creationId xmlns:a16="http://schemas.microsoft.com/office/drawing/2014/main" id="{2530A237-FF8C-9F64-38F6-8EA110640DDF}"/>
              </a:ext>
            </a:extLst>
          </p:cNvPr>
          <p:cNvGraphicFramePr/>
          <p:nvPr>
            <p:extLst>
              <p:ext uri="{D42A27DB-BD31-4B8C-83A1-F6EECF244321}">
                <p14:modId xmlns:p14="http://schemas.microsoft.com/office/powerpoint/2010/main" val="842523969"/>
              </p:ext>
            </p:extLst>
          </p:nvPr>
        </p:nvGraphicFramePr>
        <p:xfrm>
          <a:off x="937243" y="2416911"/>
          <a:ext cx="8817898"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161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47E7C-ABB9-7946-10F1-393D7B31FC54}"/>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47F24916-500F-E713-5A58-9005CDF1A375}"/>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9611DBF7-63B6-BD69-3421-D29F352DF0A9}"/>
              </a:ext>
            </a:extLst>
          </p:cNvPr>
          <p:cNvSpPr>
            <a:spLocks noGrp="1"/>
          </p:cNvSpPr>
          <p:nvPr>
            <p:ph type="sldNum" sz="quarter" idx="12"/>
          </p:nvPr>
        </p:nvSpPr>
        <p:spPr/>
        <p:txBody>
          <a:bodyPr/>
          <a:lstStyle/>
          <a:p>
            <a:fld id="{F3F52DA8-21FA-BF4A-9224-09626931A21A}" type="slidenum">
              <a:rPr lang="en-US" dirty="0" smtClean="0"/>
              <a:t>13</a:t>
            </a:fld>
            <a:endParaRPr lang="en-US"/>
          </a:p>
        </p:txBody>
      </p:sp>
      <p:sp>
        <p:nvSpPr>
          <p:cNvPr id="8" name="TextBox 7">
            <a:extLst>
              <a:ext uri="{FF2B5EF4-FFF2-40B4-BE49-F238E27FC236}">
                <a16:creationId xmlns:a16="http://schemas.microsoft.com/office/drawing/2014/main" id="{69AD9F25-EA63-03A5-45FC-BAB9874F591A}"/>
              </a:ext>
            </a:extLst>
          </p:cNvPr>
          <p:cNvSpPr txBox="1"/>
          <p:nvPr/>
        </p:nvSpPr>
        <p:spPr>
          <a:xfrm>
            <a:off x="3749040" y="676656"/>
            <a:ext cx="4791456" cy="584775"/>
          </a:xfrm>
          <a:prstGeom prst="rect">
            <a:avLst/>
          </a:prstGeom>
          <a:noFill/>
        </p:spPr>
        <p:txBody>
          <a:bodyPr wrap="square" rtlCol="0">
            <a:spAutoFit/>
          </a:bodyPr>
          <a:lstStyle/>
          <a:p>
            <a:pPr algn="ctr"/>
            <a:r>
              <a:rPr lang="en-US" sz="3200" u="sng">
                <a:effectLst>
                  <a:outerShdw blurRad="38100" dist="38100" dir="2700000" algn="tl">
                    <a:srgbClr val="000000">
                      <a:alpha val="43137"/>
                    </a:srgbClr>
                  </a:outerShdw>
                </a:effectLst>
                <a:latin typeface="+mj-lt"/>
              </a:rPr>
              <a:t>Suicide Data</a:t>
            </a:r>
          </a:p>
        </p:txBody>
      </p:sp>
      <p:graphicFrame>
        <p:nvGraphicFramePr>
          <p:cNvPr id="2" name="Chart 1">
            <a:extLst>
              <a:ext uri="{FF2B5EF4-FFF2-40B4-BE49-F238E27FC236}">
                <a16:creationId xmlns:a16="http://schemas.microsoft.com/office/drawing/2014/main" id="{63970B12-3CD0-9BA5-B0E4-B2F469F3E273}"/>
              </a:ext>
            </a:extLst>
          </p:cNvPr>
          <p:cNvGraphicFramePr/>
          <p:nvPr>
            <p:extLst>
              <p:ext uri="{D42A27DB-BD31-4B8C-83A1-F6EECF244321}">
                <p14:modId xmlns:p14="http://schemas.microsoft.com/office/powerpoint/2010/main" val="907233903"/>
              </p:ext>
            </p:extLst>
          </p:nvPr>
        </p:nvGraphicFramePr>
        <p:xfrm>
          <a:off x="5594109" y="1499616"/>
          <a:ext cx="4504426" cy="35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C924579-755A-C09B-AB49-9C17B71CBB3B}"/>
              </a:ext>
            </a:extLst>
          </p:cNvPr>
          <p:cNvGraphicFramePr>
            <a:graphicFrameLocks/>
          </p:cNvGraphicFramePr>
          <p:nvPr>
            <p:extLst>
              <p:ext uri="{D42A27DB-BD31-4B8C-83A1-F6EECF244321}">
                <p14:modId xmlns:p14="http://schemas.microsoft.com/office/powerpoint/2010/main" val="1844137334"/>
              </p:ext>
            </p:extLst>
          </p:nvPr>
        </p:nvGraphicFramePr>
        <p:xfrm>
          <a:off x="440419" y="1499616"/>
          <a:ext cx="4916424" cy="3580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833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390E-0DD2-FBD8-25A7-7DAD912FACB4}"/>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ED672A19-4AAA-E7B2-8A1D-BBA07A58FE6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7333A8C8-8C38-7674-2FAD-963415B4A6FA}"/>
              </a:ext>
            </a:extLst>
          </p:cNvPr>
          <p:cNvSpPr>
            <a:spLocks noGrp="1"/>
          </p:cNvSpPr>
          <p:nvPr>
            <p:ph type="sldNum" sz="quarter" idx="12"/>
          </p:nvPr>
        </p:nvSpPr>
        <p:spPr/>
        <p:txBody>
          <a:bodyPr/>
          <a:lstStyle/>
          <a:p>
            <a:fld id="{F3F52DA8-21FA-BF4A-9224-09626931A21A}" type="slidenum">
              <a:rPr lang="en-US" dirty="0" smtClean="0"/>
              <a:t>14</a:t>
            </a:fld>
            <a:endParaRPr lang="en-US"/>
          </a:p>
        </p:txBody>
      </p:sp>
      <p:sp>
        <p:nvSpPr>
          <p:cNvPr id="8" name="TextBox 7">
            <a:extLst>
              <a:ext uri="{FF2B5EF4-FFF2-40B4-BE49-F238E27FC236}">
                <a16:creationId xmlns:a16="http://schemas.microsoft.com/office/drawing/2014/main" id="{FC907D23-C750-A82E-7DF5-2B7B23A7EF03}"/>
              </a:ext>
            </a:extLst>
          </p:cNvPr>
          <p:cNvSpPr txBox="1"/>
          <p:nvPr/>
        </p:nvSpPr>
        <p:spPr>
          <a:xfrm>
            <a:off x="2140552" y="133120"/>
            <a:ext cx="6031170" cy="1077218"/>
          </a:xfrm>
          <a:prstGeom prst="rect">
            <a:avLst/>
          </a:prstGeom>
          <a:noFill/>
        </p:spPr>
        <p:txBody>
          <a:bodyPr wrap="square" rtlCol="0">
            <a:spAutoFit/>
          </a:bodyPr>
          <a:lstStyle/>
          <a:p>
            <a:pPr algn="ctr"/>
            <a:r>
              <a:rPr lang="en-US" sz="3200" u="sng">
                <a:effectLst>
                  <a:outerShdw blurRad="38100" dist="38100" dir="2700000" algn="tl">
                    <a:srgbClr val="000000">
                      <a:alpha val="43137"/>
                    </a:srgbClr>
                  </a:outerShdw>
                </a:effectLst>
                <a:latin typeface="+mj-lt"/>
              </a:rPr>
              <a:t>SUICIDE ATTEMPTS BY AGE/GENDER</a:t>
            </a:r>
          </a:p>
        </p:txBody>
      </p:sp>
      <p:graphicFrame>
        <p:nvGraphicFramePr>
          <p:cNvPr id="6" name="Table 5">
            <a:extLst>
              <a:ext uri="{FF2B5EF4-FFF2-40B4-BE49-F238E27FC236}">
                <a16:creationId xmlns:a16="http://schemas.microsoft.com/office/drawing/2014/main" id="{92AAD3EB-AB9A-07D6-AFFF-1B88C16C27A8}"/>
              </a:ext>
            </a:extLst>
          </p:cNvPr>
          <p:cNvGraphicFramePr>
            <a:graphicFrameLocks noGrp="1"/>
          </p:cNvGraphicFramePr>
          <p:nvPr>
            <p:extLst>
              <p:ext uri="{D42A27DB-BD31-4B8C-83A1-F6EECF244321}">
                <p14:modId xmlns:p14="http://schemas.microsoft.com/office/powerpoint/2010/main" val="2818817866"/>
              </p:ext>
            </p:extLst>
          </p:nvPr>
        </p:nvGraphicFramePr>
        <p:xfrm>
          <a:off x="1025967" y="1402078"/>
          <a:ext cx="8768081" cy="4998722"/>
        </p:xfrm>
        <a:graphic>
          <a:graphicData uri="http://schemas.openxmlformats.org/drawingml/2006/table">
            <a:tbl>
              <a:tblPr>
                <a:tableStyleId>{775DCB02-9BB8-47FD-8907-85C794F793BA}</a:tableStyleId>
              </a:tblPr>
              <a:tblGrid>
                <a:gridCol w="4710126">
                  <a:extLst>
                    <a:ext uri="{9D8B030D-6E8A-4147-A177-3AD203B41FA5}">
                      <a16:colId xmlns:a16="http://schemas.microsoft.com/office/drawing/2014/main" val="3283399176"/>
                    </a:ext>
                  </a:extLst>
                </a:gridCol>
                <a:gridCol w="1159415">
                  <a:extLst>
                    <a:ext uri="{9D8B030D-6E8A-4147-A177-3AD203B41FA5}">
                      <a16:colId xmlns:a16="http://schemas.microsoft.com/office/drawing/2014/main" val="1492222983"/>
                    </a:ext>
                  </a:extLst>
                </a:gridCol>
                <a:gridCol w="1739125">
                  <a:extLst>
                    <a:ext uri="{9D8B030D-6E8A-4147-A177-3AD203B41FA5}">
                      <a16:colId xmlns:a16="http://schemas.microsoft.com/office/drawing/2014/main" val="1778530374"/>
                    </a:ext>
                  </a:extLst>
                </a:gridCol>
                <a:gridCol w="1159415">
                  <a:extLst>
                    <a:ext uri="{9D8B030D-6E8A-4147-A177-3AD203B41FA5}">
                      <a16:colId xmlns:a16="http://schemas.microsoft.com/office/drawing/2014/main" val="2764184948"/>
                    </a:ext>
                  </a:extLst>
                </a:gridCol>
              </a:tblGrid>
              <a:tr h="480398">
                <a:tc>
                  <a:txBody>
                    <a:bodyPr/>
                    <a:lstStyle/>
                    <a:p>
                      <a:pPr algn="l" fontAlgn="b">
                        <a:buNone/>
                      </a:pPr>
                      <a:r>
                        <a:rPr lang="en-US" sz="1600" b="1" u="none" strike="noStrike">
                          <a:effectLst/>
                        </a:rPr>
                        <a:t>Suicide Attempt by Age/Gender</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600" b="1" u="none" strike="noStrike">
                          <a:effectLst/>
                        </a:rPr>
                        <a:t>TOTAL</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600" b="1" u="none" strike="noStrike">
                          <a:effectLst/>
                        </a:rPr>
                        <a:t>Male</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600" b="1" u="none" strike="noStrike">
                          <a:effectLst/>
                        </a:rPr>
                        <a:t>Female</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63552159"/>
                  </a:ext>
                </a:extLst>
              </a:tr>
              <a:tr h="376527">
                <a:tc>
                  <a:txBody>
                    <a:bodyPr/>
                    <a:lstStyle/>
                    <a:p>
                      <a:pPr algn="l" fontAlgn="b">
                        <a:buNone/>
                      </a:pPr>
                      <a:r>
                        <a:rPr lang="en-US" sz="1600" b="1" u="none" strike="noStrike">
                          <a:effectLst/>
                        </a:rPr>
                        <a:t>9 years - 12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15</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7</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8</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146322818"/>
                  </a:ext>
                </a:extLst>
              </a:tr>
              <a:tr h="376527">
                <a:tc>
                  <a:txBody>
                    <a:bodyPr/>
                    <a:lstStyle/>
                    <a:p>
                      <a:pPr algn="l" fontAlgn="b">
                        <a:buNone/>
                      </a:pPr>
                      <a:r>
                        <a:rPr lang="en-US" sz="1600" b="1" u="none" strike="noStrike">
                          <a:effectLst/>
                        </a:rPr>
                        <a:t>13 years old - 15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41</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6</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35</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708658928"/>
                  </a:ext>
                </a:extLst>
              </a:tr>
              <a:tr h="376527">
                <a:tc>
                  <a:txBody>
                    <a:bodyPr/>
                    <a:lstStyle/>
                    <a:p>
                      <a:pPr algn="l" fontAlgn="b">
                        <a:buNone/>
                      </a:pPr>
                      <a:r>
                        <a:rPr lang="en-US" sz="1600" b="1" u="none" strike="noStrike">
                          <a:effectLst/>
                        </a:rPr>
                        <a:t>16 years old - 17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13</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6</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7</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713824806"/>
                  </a:ext>
                </a:extLst>
              </a:tr>
              <a:tr h="376527">
                <a:tc>
                  <a:txBody>
                    <a:bodyPr/>
                    <a:lstStyle/>
                    <a:p>
                      <a:pPr algn="l" fontAlgn="b">
                        <a:buNone/>
                      </a:pPr>
                      <a:r>
                        <a:rPr lang="en-US" sz="1600" b="1" u="none" strike="noStrike">
                          <a:effectLst/>
                        </a:rPr>
                        <a:t>18 years old - 20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13</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3</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10</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771405986"/>
                  </a:ext>
                </a:extLst>
              </a:tr>
              <a:tr h="376527">
                <a:tc>
                  <a:txBody>
                    <a:bodyPr/>
                    <a:lstStyle/>
                    <a:p>
                      <a:pPr algn="l" fontAlgn="b">
                        <a:buNone/>
                      </a:pPr>
                      <a:r>
                        <a:rPr lang="en-US" sz="1600" b="1" u="none" strike="noStrike">
                          <a:effectLst/>
                        </a:rPr>
                        <a:t>21 years old - 26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6</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2</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4</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74396472"/>
                  </a:ext>
                </a:extLst>
              </a:tr>
              <a:tr h="376527">
                <a:tc>
                  <a:txBody>
                    <a:bodyPr/>
                    <a:lstStyle/>
                    <a:p>
                      <a:pPr algn="l" fontAlgn="b">
                        <a:buNone/>
                      </a:pPr>
                      <a:r>
                        <a:rPr lang="en-US" sz="1600" b="1" u="none" strike="noStrike">
                          <a:effectLst/>
                        </a:rPr>
                        <a:t>27  years old - 29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3</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2</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1</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003536844"/>
                  </a:ext>
                </a:extLst>
              </a:tr>
              <a:tr h="376527">
                <a:tc>
                  <a:txBody>
                    <a:bodyPr/>
                    <a:lstStyle/>
                    <a:p>
                      <a:pPr algn="l" fontAlgn="b">
                        <a:buNone/>
                      </a:pPr>
                      <a:r>
                        <a:rPr lang="en-US" sz="1600" b="1" u="none" strike="noStrike">
                          <a:effectLst/>
                        </a:rPr>
                        <a:t>30 years old - 35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5</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3</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2</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019188887"/>
                  </a:ext>
                </a:extLst>
              </a:tr>
              <a:tr h="376527">
                <a:tc>
                  <a:txBody>
                    <a:bodyPr/>
                    <a:lstStyle/>
                    <a:p>
                      <a:pPr algn="l" fontAlgn="b">
                        <a:buNone/>
                      </a:pPr>
                      <a:r>
                        <a:rPr lang="en-US" sz="1600" b="1" u="none" strike="noStrike">
                          <a:effectLst/>
                        </a:rPr>
                        <a:t>36 years old - 40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6</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2</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4</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234850774"/>
                  </a:ext>
                </a:extLst>
              </a:tr>
              <a:tr h="376527">
                <a:tc>
                  <a:txBody>
                    <a:bodyPr/>
                    <a:lstStyle/>
                    <a:p>
                      <a:pPr algn="l" fontAlgn="b">
                        <a:buNone/>
                      </a:pPr>
                      <a:r>
                        <a:rPr lang="en-US" sz="1600" b="1" u="none" strike="noStrike">
                          <a:effectLst/>
                        </a:rPr>
                        <a:t>41 years old - 50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12</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5</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5</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66054484"/>
                  </a:ext>
                </a:extLst>
              </a:tr>
              <a:tr h="376527">
                <a:tc>
                  <a:txBody>
                    <a:bodyPr/>
                    <a:lstStyle/>
                    <a:p>
                      <a:pPr algn="l" fontAlgn="b">
                        <a:buNone/>
                      </a:pPr>
                      <a:r>
                        <a:rPr lang="en-US" sz="1600" b="1" u="none" strike="noStrike">
                          <a:effectLst/>
                        </a:rPr>
                        <a:t>51 years old - 64 years old</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2</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0</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4</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75690665"/>
                  </a:ext>
                </a:extLst>
              </a:tr>
              <a:tr h="376527">
                <a:tc>
                  <a:txBody>
                    <a:bodyPr/>
                    <a:lstStyle/>
                    <a:p>
                      <a:pPr algn="l" fontAlgn="b">
                        <a:buNone/>
                      </a:pPr>
                      <a:r>
                        <a:rPr lang="en-US" sz="1600" b="1" u="none" strike="noStrike">
                          <a:effectLst/>
                        </a:rPr>
                        <a:t>65 years old +</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0</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600" b="1" u="none" strike="noStrike">
                          <a:effectLst/>
                        </a:rPr>
                        <a:t>0</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buNone/>
                      </a:pPr>
                      <a:r>
                        <a:rPr lang="en-US" sz="1600" b="1" u="none" strike="noStrike">
                          <a:effectLst/>
                        </a:rPr>
                        <a:t>0</a:t>
                      </a:r>
                      <a:endParaRPr lang="en-US"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2157453681"/>
                  </a:ext>
                </a:extLst>
              </a:tr>
              <a:tr h="376527">
                <a:tc>
                  <a:txBody>
                    <a:bodyPr/>
                    <a:lstStyle/>
                    <a:p>
                      <a:pPr algn="l" fontAlgn="b">
                        <a:buNone/>
                      </a:pPr>
                      <a:r>
                        <a:rPr lang="en-US" sz="1800" b="1" u="none" strike="noStrike">
                          <a:effectLst/>
                        </a:rPr>
                        <a:t>TOTAL</a:t>
                      </a:r>
                      <a:endParaRPr lang="en-US" sz="18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800" b="1" u="none" strike="noStrike">
                          <a:effectLst/>
                        </a:rPr>
                        <a:t>116</a:t>
                      </a:r>
                      <a:endParaRPr lang="en-US" sz="18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800" b="1" u="none" strike="noStrike">
                          <a:effectLst/>
                        </a:rPr>
                        <a:t>36</a:t>
                      </a:r>
                      <a:endParaRPr lang="en-US" sz="18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buNone/>
                      </a:pPr>
                      <a:r>
                        <a:rPr lang="en-US" sz="1800" b="1" u="none" strike="noStrike">
                          <a:effectLst/>
                        </a:rPr>
                        <a:t>80</a:t>
                      </a:r>
                      <a:endParaRPr lang="en-US" sz="18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20254702"/>
                  </a:ext>
                </a:extLst>
              </a:tr>
            </a:tbl>
          </a:graphicData>
        </a:graphic>
      </p:graphicFrame>
    </p:spTree>
    <p:extLst>
      <p:ext uri="{BB962C8B-B14F-4D97-AF65-F5344CB8AC3E}">
        <p14:creationId xmlns:p14="http://schemas.microsoft.com/office/powerpoint/2010/main" val="421319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35A94-911E-9E48-2E40-1FA8D59CCEF7}"/>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25AD4668-73F7-6A82-A314-888E17B398F2}"/>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416A35D6-EDF3-1E9C-944C-97E04450C895}"/>
              </a:ext>
            </a:extLst>
          </p:cNvPr>
          <p:cNvSpPr>
            <a:spLocks noGrp="1"/>
          </p:cNvSpPr>
          <p:nvPr>
            <p:ph type="sldNum" sz="quarter" idx="12"/>
          </p:nvPr>
        </p:nvSpPr>
        <p:spPr/>
        <p:txBody>
          <a:bodyPr/>
          <a:lstStyle/>
          <a:p>
            <a:fld id="{F3F52DA8-21FA-BF4A-9224-09626931A21A}" type="slidenum">
              <a:rPr lang="en-US" dirty="0" smtClean="0"/>
              <a:t>15</a:t>
            </a:fld>
            <a:endParaRPr lang="en-US"/>
          </a:p>
        </p:txBody>
      </p:sp>
      <p:pic>
        <p:nvPicPr>
          <p:cNvPr id="6" name="Picture 5">
            <a:extLst>
              <a:ext uri="{FF2B5EF4-FFF2-40B4-BE49-F238E27FC236}">
                <a16:creationId xmlns:a16="http://schemas.microsoft.com/office/drawing/2014/main" id="{FA2CAA23-53DC-F979-B1B6-FB957D25AD35}"/>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pic>
        <p:nvPicPr>
          <p:cNvPr id="4" name="Picture 3">
            <a:extLst>
              <a:ext uri="{FF2B5EF4-FFF2-40B4-BE49-F238E27FC236}">
                <a16:creationId xmlns:a16="http://schemas.microsoft.com/office/drawing/2014/main" id="{05FE9D58-59D0-56DA-5819-13FFAB40A185}"/>
              </a:ext>
            </a:extLst>
          </p:cNvPr>
          <p:cNvPicPr>
            <a:picLocks noChangeAspect="1"/>
          </p:cNvPicPr>
          <p:nvPr/>
        </p:nvPicPr>
        <p:blipFill>
          <a:blip r:embed="rId4"/>
          <a:stretch>
            <a:fillRect/>
          </a:stretch>
        </p:blipFill>
        <p:spPr>
          <a:xfrm>
            <a:off x="1874520" y="799225"/>
            <a:ext cx="7708392" cy="4801950"/>
          </a:xfrm>
          <a:prstGeom prst="rect">
            <a:avLst/>
          </a:prstGeom>
        </p:spPr>
      </p:pic>
    </p:spTree>
    <p:extLst>
      <p:ext uri="{BB962C8B-B14F-4D97-AF65-F5344CB8AC3E}">
        <p14:creationId xmlns:p14="http://schemas.microsoft.com/office/powerpoint/2010/main" val="425509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FDC4-BCA0-3E49-26F1-5DCABAF2970D}"/>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A6886A7E-1102-A3C7-5C79-44F9C49C4998}"/>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CA717659-8F20-E5F4-14E3-4621CCE43050}"/>
              </a:ext>
            </a:extLst>
          </p:cNvPr>
          <p:cNvSpPr>
            <a:spLocks noGrp="1"/>
          </p:cNvSpPr>
          <p:nvPr>
            <p:ph type="sldNum" sz="quarter" idx="12"/>
          </p:nvPr>
        </p:nvSpPr>
        <p:spPr/>
        <p:txBody>
          <a:bodyPr/>
          <a:lstStyle/>
          <a:p>
            <a:fld id="{F3F52DA8-21FA-BF4A-9224-09626931A21A}" type="slidenum">
              <a:rPr lang="en-US" dirty="0" smtClean="0"/>
              <a:t>16</a:t>
            </a:fld>
            <a:endParaRPr lang="en-US"/>
          </a:p>
        </p:txBody>
      </p:sp>
      <p:pic>
        <p:nvPicPr>
          <p:cNvPr id="6" name="Picture 5">
            <a:extLst>
              <a:ext uri="{FF2B5EF4-FFF2-40B4-BE49-F238E27FC236}">
                <a16:creationId xmlns:a16="http://schemas.microsoft.com/office/drawing/2014/main" id="{B23BF174-033A-391B-70E3-7DD0F625E5DE}"/>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8" name="TextBox 7">
            <a:extLst>
              <a:ext uri="{FF2B5EF4-FFF2-40B4-BE49-F238E27FC236}">
                <a16:creationId xmlns:a16="http://schemas.microsoft.com/office/drawing/2014/main" id="{DC587859-F730-44D2-81D1-063DA95B8510}"/>
              </a:ext>
            </a:extLst>
          </p:cNvPr>
          <p:cNvSpPr txBox="1"/>
          <p:nvPr/>
        </p:nvSpPr>
        <p:spPr>
          <a:xfrm>
            <a:off x="2258568" y="453497"/>
            <a:ext cx="7083552" cy="646331"/>
          </a:xfrm>
          <a:prstGeom prst="rect">
            <a:avLst/>
          </a:prstGeom>
          <a:noFill/>
        </p:spPr>
        <p:txBody>
          <a:bodyPr wrap="square">
            <a:spAutoFit/>
          </a:bodyPr>
          <a:lstStyle/>
          <a:p>
            <a:pPr algn="ctr"/>
            <a:r>
              <a:rPr lang="en-US" sz="3600" u="sng"/>
              <a:t>Provider Trends</a:t>
            </a:r>
          </a:p>
        </p:txBody>
      </p:sp>
      <p:sp>
        <p:nvSpPr>
          <p:cNvPr id="10" name="TextBox 9">
            <a:extLst>
              <a:ext uri="{FF2B5EF4-FFF2-40B4-BE49-F238E27FC236}">
                <a16:creationId xmlns:a16="http://schemas.microsoft.com/office/drawing/2014/main" id="{AB599274-F5D6-083B-24D6-1D841E0334BD}"/>
              </a:ext>
            </a:extLst>
          </p:cNvPr>
          <p:cNvSpPr txBox="1"/>
          <p:nvPr/>
        </p:nvSpPr>
        <p:spPr>
          <a:xfrm>
            <a:off x="700522" y="1415644"/>
            <a:ext cx="10058400" cy="4524315"/>
          </a:xfrm>
          <a:prstGeom prst="rect">
            <a:avLst/>
          </a:prstGeom>
          <a:noFill/>
        </p:spPr>
        <p:txBody>
          <a:bodyPr wrap="square" rtlCol="0">
            <a:spAutoFit/>
          </a:bodyPr>
          <a:lstStyle/>
          <a:p>
            <a:r>
              <a:rPr lang="en-US" sz="2400">
                <a:latin typeface="Aptos" panose="020B0004020202020204" pitchFamily="34" charset="0"/>
              </a:rPr>
              <a:t>Upon review of members’ records, the following issues were identified as causal factors:</a:t>
            </a:r>
          </a:p>
          <a:p>
            <a:endParaRPr lang="en-US" sz="2400">
              <a:latin typeface="Aptos" panose="020B0004020202020204" pitchFamily="34" charset="0"/>
            </a:endParaRPr>
          </a:p>
          <a:p>
            <a:pPr marL="285750" indent="-285750">
              <a:buFont typeface="Arial" panose="020B0604020202020204" pitchFamily="34" charset="0"/>
              <a:buChar char="•"/>
            </a:pPr>
            <a:r>
              <a:rPr lang="en-US" sz="2400">
                <a:latin typeface="Aptos" panose="020B0004020202020204" pitchFamily="34" charset="0"/>
              </a:rPr>
              <a:t>Lack of diversified follow up</a:t>
            </a:r>
          </a:p>
          <a:p>
            <a:pPr marL="742950" lvl="1" indent="-285750">
              <a:buFont typeface="Arial" panose="020B0604020202020204" pitchFamily="34" charset="0"/>
              <a:buChar char="•"/>
            </a:pPr>
            <a:r>
              <a:rPr lang="en-US" sz="2400">
                <a:latin typeface="Aptos" panose="020B0004020202020204" pitchFamily="34" charset="0"/>
              </a:rPr>
              <a:t>1-3 phone calls made maximum</a:t>
            </a:r>
          </a:p>
          <a:p>
            <a:pPr marL="742950" lvl="1" indent="-285750">
              <a:buFont typeface="Arial" panose="020B0604020202020204" pitchFamily="34" charset="0"/>
              <a:buChar char="•"/>
            </a:pPr>
            <a:r>
              <a:rPr lang="en-US" sz="2400">
                <a:latin typeface="Aptos" panose="020B0004020202020204" pitchFamily="34" charset="0"/>
              </a:rPr>
              <a:t>No contact with emergency contacts/family</a:t>
            </a:r>
          </a:p>
          <a:p>
            <a:pPr marL="742950" lvl="1" indent="-285750">
              <a:buFont typeface="Arial" panose="020B0604020202020204" pitchFamily="34" charset="0"/>
              <a:buChar char="•"/>
            </a:pPr>
            <a:r>
              <a:rPr lang="en-US" sz="2400">
                <a:latin typeface="Aptos" panose="020B0004020202020204" pitchFamily="34" charset="0"/>
              </a:rPr>
              <a:t>Lack of home visits </a:t>
            </a:r>
          </a:p>
          <a:p>
            <a:pPr marL="742950" lvl="1" indent="-285750">
              <a:buFont typeface="Arial" panose="020B0604020202020204" pitchFamily="34" charset="0"/>
              <a:buChar char="•"/>
            </a:pPr>
            <a:r>
              <a:rPr lang="en-US" sz="2400">
                <a:latin typeface="Aptos" panose="020B0004020202020204" pitchFamily="34" charset="0"/>
              </a:rPr>
              <a:t>No closure of cases</a:t>
            </a:r>
          </a:p>
          <a:p>
            <a:pPr marL="742950" lvl="1" indent="-285750">
              <a:buFont typeface="Arial" panose="020B0604020202020204" pitchFamily="34" charset="0"/>
              <a:buChar char="•"/>
            </a:pPr>
            <a:r>
              <a:rPr lang="en-US" sz="2400">
                <a:latin typeface="Aptos" panose="020B0004020202020204" pitchFamily="34" charset="0"/>
              </a:rPr>
              <a:t>Boilerplate language rather than Individualized Notes</a:t>
            </a:r>
          </a:p>
          <a:p>
            <a:pPr marL="742950" lvl="1" indent="-285750">
              <a:buFont typeface="Arial" panose="020B0604020202020204" pitchFamily="34" charset="0"/>
              <a:buChar char="•"/>
            </a:pPr>
            <a:r>
              <a:rPr lang="en-US" sz="2400">
                <a:latin typeface="Aptos" panose="020B0004020202020204" pitchFamily="34" charset="0"/>
              </a:rPr>
              <a:t>Lack of documentation in coordination of services</a:t>
            </a:r>
          </a:p>
          <a:p>
            <a:pPr marL="742950" lvl="1" indent="-285750">
              <a:buFont typeface="Arial" panose="020B0604020202020204" pitchFamily="34" charset="0"/>
              <a:buChar char="•"/>
            </a:pPr>
            <a:r>
              <a:rPr lang="en-US" sz="2400">
                <a:latin typeface="Aptos" panose="020B0004020202020204" pitchFamily="34" charset="0"/>
              </a:rPr>
              <a:t>Missing ASAM </a:t>
            </a:r>
          </a:p>
          <a:p>
            <a:pPr marL="742950" lvl="1" indent="-285750">
              <a:buFont typeface="Arial" panose="020B0604020202020204" pitchFamily="34" charset="0"/>
              <a:buChar char="•"/>
            </a:pPr>
            <a:endParaRPr lang="en-US" sz="2400"/>
          </a:p>
        </p:txBody>
      </p:sp>
    </p:spTree>
    <p:extLst>
      <p:ext uri="{BB962C8B-B14F-4D97-AF65-F5344CB8AC3E}">
        <p14:creationId xmlns:p14="http://schemas.microsoft.com/office/powerpoint/2010/main" val="314922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9B9F-295A-C7C1-6A45-742D1B4F3E09}"/>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8F0E36A9-8B15-C8E8-6C53-8DE093DBFF3A}"/>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D71A8329-46CA-DB5B-BA53-10712D187B46}"/>
              </a:ext>
            </a:extLst>
          </p:cNvPr>
          <p:cNvSpPr>
            <a:spLocks noGrp="1"/>
          </p:cNvSpPr>
          <p:nvPr>
            <p:ph type="sldNum" sz="quarter" idx="12"/>
          </p:nvPr>
        </p:nvSpPr>
        <p:spPr/>
        <p:txBody>
          <a:bodyPr/>
          <a:lstStyle/>
          <a:p>
            <a:fld id="{F3F52DA8-21FA-BF4A-9224-09626931A21A}" type="slidenum">
              <a:rPr lang="en-US" dirty="0" smtClean="0"/>
              <a:t>17</a:t>
            </a:fld>
            <a:endParaRPr lang="en-US"/>
          </a:p>
        </p:txBody>
      </p:sp>
      <p:pic>
        <p:nvPicPr>
          <p:cNvPr id="6" name="Picture 5">
            <a:extLst>
              <a:ext uri="{FF2B5EF4-FFF2-40B4-BE49-F238E27FC236}">
                <a16:creationId xmlns:a16="http://schemas.microsoft.com/office/drawing/2014/main" id="{9837D612-F86A-3FD8-6D61-38B600FE764F}"/>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8" name="TextBox 7">
            <a:extLst>
              <a:ext uri="{FF2B5EF4-FFF2-40B4-BE49-F238E27FC236}">
                <a16:creationId xmlns:a16="http://schemas.microsoft.com/office/drawing/2014/main" id="{69AB5E93-AD02-F433-BED7-6E532BAEDE29}"/>
              </a:ext>
            </a:extLst>
          </p:cNvPr>
          <p:cNvSpPr txBox="1"/>
          <p:nvPr/>
        </p:nvSpPr>
        <p:spPr>
          <a:xfrm>
            <a:off x="2112264" y="555998"/>
            <a:ext cx="7083552" cy="646331"/>
          </a:xfrm>
          <a:prstGeom prst="rect">
            <a:avLst/>
          </a:prstGeom>
          <a:noFill/>
        </p:spPr>
        <p:txBody>
          <a:bodyPr wrap="square">
            <a:spAutoFit/>
          </a:bodyPr>
          <a:lstStyle/>
          <a:p>
            <a:pPr algn="ctr"/>
            <a:r>
              <a:rPr lang="en-US" sz="3600" u="sng"/>
              <a:t>Subcategory: Missing</a:t>
            </a:r>
          </a:p>
        </p:txBody>
      </p:sp>
      <p:sp>
        <p:nvSpPr>
          <p:cNvPr id="10" name="TextBox 9">
            <a:extLst>
              <a:ext uri="{FF2B5EF4-FFF2-40B4-BE49-F238E27FC236}">
                <a16:creationId xmlns:a16="http://schemas.microsoft.com/office/drawing/2014/main" id="{507AFA6A-BEB3-516A-8FD7-7F984B47318A}"/>
              </a:ext>
            </a:extLst>
          </p:cNvPr>
          <p:cNvSpPr txBox="1"/>
          <p:nvPr/>
        </p:nvSpPr>
        <p:spPr>
          <a:xfrm>
            <a:off x="387096" y="1497940"/>
            <a:ext cx="10058400"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2800">
                <a:latin typeface="Aptos" panose="020B0004020202020204" pitchFamily="34" charset="0"/>
              </a:rPr>
              <a:t>53% of the Media event cases were subcategorized as Missing cases</a:t>
            </a:r>
          </a:p>
          <a:p>
            <a:pPr marL="285750" indent="-285750" algn="just">
              <a:buFont typeface="Arial" panose="020B0604020202020204" pitchFamily="34" charset="0"/>
              <a:buChar char="•"/>
            </a:pPr>
            <a:r>
              <a:rPr lang="en-US" sz="2800">
                <a:latin typeface="Aptos" panose="020B0004020202020204" pitchFamily="34" charset="0"/>
              </a:rPr>
              <a:t>53% were children between the ages of 11 and 16 years old</a:t>
            </a:r>
          </a:p>
          <a:p>
            <a:pPr marL="285750" indent="-285750" algn="just">
              <a:buFont typeface="Arial" panose="020B0604020202020204" pitchFamily="34" charset="0"/>
              <a:buChar char="•"/>
            </a:pPr>
            <a:r>
              <a:rPr lang="en-US" sz="2800">
                <a:latin typeface="Aptos" panose="020B0004020202020204" pitchFamily="34" charset="0"/>
              </a:rPr>
              <a:t>88% in private residence, while 12% were homeless</a:t>
            </a:r>
          </a:p>
          <a:p>
            <a:pPr marL="285750" indent="-285750" algn="just">
              <a:buFont typeface="Arial" panose="020B0604020202020204" pitchFamily="34" charset="0"/>
              <a:buChar char="•"/>
            </a:pPr>
            <a:r>
              <a:rPr lang="en-US" sz="2800">
                <a:latin typeface="Aptos" panose="020B0004020202020204" pitchFamily="34" charset="0"/>
              </a:rPr>
              <a:t>47% of the cases were adults between the ages of 26 to 62 years old.</a:t>
            </a:r>
          </a:p>
          <a:p>
            <a:pPr marL="285750" indent="-285750" algn="just">
              <a:buFont typeface="Arial" panose="020B0604020202020204" pitchFamily="34" charset="0"/>
              <a:buChar char="•"/>
            </a:pPr>
            <a:r>
              <a:rPr lang="en-US" sz="2800">
                <a:latin typeface="Aptos" panose="020B0004020202020204" pitchFamily="34" charset="0"/>
              </a:rPr>
              <a:t>57% of the adults were living in an AFC home, while 43% were living in a private residence. </a:t>
            </a:r>
          </a:p>
        </p:txBody>
      </p:sp>
    </p:spTree>
    <p:extLst>
      <p:ext uri="{BB962C8B-B14F-4D97-AF65-F5344CB8AC3E}">
        <p14:creationId xmlns:p14="http://schemas.microsoft.com/office/powerpoint/2010/main" val="341284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C326C-79BC-D359-43C5-D81FED6F463E}"/>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AEFF0B28-C484-8093-0CDD-F7D31D0D13C5}"/>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36D8C103-7B6F-F8B9-1FC4-0C6A651E8AC3}"/>
              </a:ext>
            </a:extLst>
          </p:cNvPr>
          <p:cNvSpPr>
            <a:spLocks noGrp="1"/>
          </p:cNvSpPr>
          <p:nvPr>
            <p:ph type="sldNum" sz="quarter" idx="12"/>
          </p:nvPr>
        </p:nvSpPr>
        <p:spPr/>
        <p:txBody>
          <a:bodyPr/>
          <a:lstStyle/>
          <a:p>
            <a:fld id="{F3F52DA8-21FA-BF4A-9224-09626931A21A}" type="slidenum">
              <a:rPr lang="en-US" dirty="0" smtClean="0"/>
              <a:t>18</a:t>
            </a:fld>
            <a:endParaRPr lang="en-US"/>
          </a:p>
        </p:txBody>
      </p:sp>
      <p:pic>
        <p:nvPicPr>
          <p:cNvPr id="6" name="Picture 5">
            <a:extLst>
              <a:ext uri="{FF2B5EF4-FFF2-40B4-BE49-F238E27FC236}">
                <a16:creationId xmlns:a16="http://schemas.microsoft.com/office/drawing/2014/main" id="{7F200F81-968A-E2A3-BBC9-F775CAE13B20}"/>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8" name="TextBox 7">
            <a:extLst>
              <a:ext uri="{FF2B5EF4-FFF2-40B4-BE49-F238E27FC236}">
                <a16:creationId xmlns:a16="http://schemas.microsoft.com/office/drawing/2014/main" id="{C5C51095-CC24-30E8-3DF8-F3A0FDAE16BD}"/>
              </a:ext>
            </a:extLst>
          </p:cNvPr>
          <p:cNvSpPr txBox="1"/>
          <p:nvPr/>
        </p:nvSpPr>
        <p:spPr>
          <a:xfrm>
            <a:off x="2112264" y="1077206"/>
            <a:ext cx="7083552" cy="646331"/>
          </a:xfrm>
          <a:prstGeom prst="rect">
            <a:avLst/>
          </a:prstGeom>
          <a:noFill/>
        </p:spPr>
        <p:txBody>
          <a:bodyPr wrap="square">
            <a:spAutoFit/>
          </a:bodyPr>
          <a:lstStyle/>
          <a:p>
            <a:pPr algn="ctr"/>
            <a:r>
              <a:rPr lang="en-US" sz="3600" u="sng">
                <a:latin typeface="Aptos" panose="020B0004020202020204" pitchFamily="34" charset="0"/>
              </a:rPr>
              <a:t>Subcategory: Missing Children</a:t>
            </a:r>
          </a:p>
        </p:txBody>
      </p:sp>
      <p:sp>
        <p:nvSpPr>
          <p:cNvPr id="10" name="TextBox 9">
            <a:extLst>
              <a:ext uri="{FF2B5EF4-FFF2-40B4-BE49-F238E27FC236}">
                <a16:creationId xmlns:a16="http://schemas.microsoft.com/office/drawing/2014/main" id="{819648A9-AC65-9CDF-DBAD-249F0C7E657A}"/>
              </a:ext>
            </a:extLst>
          </p:cNvPr>
          <p:cNvSpPr txBox="1"/>
          <p:nvPr/>
        </p:nvSpPr>
        <p:spPr>
          <a:xfrm>
            <a:off x="624840" y="1891132"/>
            <a:ext cx="10058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ptos" panose="020B0004020202020204" pitchFamily="34" charset="0"/>
              </a:rPr>
              <a:t>Most prevalent diagnoses represented were: adjustment disorder, posttraumatic stress disorder, and oppositional defiant disorder</a:t>
            </a:r>
          </a:p>
          <a:p>
            <a:pPr marL="285750" indent="-285750">
              <a:buFont typeface="Arial" panose="020B0604020202020204" pitchFamily="34" charset="0"/>
              <a:buChar char="•"/>
            </a:pPr>
            <a:r>
              <a:rPr lang="en-US" sz="2400">
                <a:latin typeface="Aptos" panose="020B0004020202020204" pitchFamily="34" charset="0"/>
              </a:rPr>
              <a:t>In 71% of youth cases, the member was located</a:t>
            </a:r>
          </a:p>
          <a:p>
            <a:pPr marL="285750" indent="-285750">
              <a:buFont typeface="Arial" panose="020B0604020202020204" pitchFamily="34" charset="0"/>
              <a:buChar char="•"/>
            </a:pPr>
            <a:r>
              <a:rPr lang="en-US" sz="2400">
                <a:latin typeface="Aptos" panose="020B0004020202020204" pitchFamily="34" charset="0"/>
              </a:rPr>
              <a:t>29%, there has been no further contact with the member or their family, thus their status remains unknown</a:t>
            </a:r>
          </a:p>
          <a:p>
            <a:pPr marL="285750" indent="-285750">
              <a:buFont typeface="Arial" panose="020B0604020202020204" pitchFamily="34" charset="0"/>
              <a:buChar char="•"/>
            </a:pPr>
            <a:r>
              <a:rPr lang="en-US" sz="2400">
                <a:latin typeface="Aptos" panose="020B0004020202020204" pitchFamily="34" charset="0"/>
              </a:rPr>
              <a:t>Girls were the only gender among the youth identified in the missing subcategory</a:t>
            </a:r>
          </a:p>
          <a:p>
            <a:pPr marL="742950" lvl="1" indent="-285750">
              <a:buFont typeface="Arial" panose="020B0604020202020204" pitchFamily="34" charset="0"/>
              <a:buChar char="•"/>
            </a:pPr>
            <a:r>
              <a:rPr lang="en-US" sz="2400">
                <a:latin typeface="Aptos" panose="020B0004020202020204" pitchFamily="34" charset="0"/>
              </a:rPr>
              <a:t>A history of sexual abuse or human trafficking was present.  </a:t>
            </a:r>
          </a:p>
          <a:p>
            <a:pPr marL="742950" lvl="1" indent="-285750">
              <a:buFont typeface="Arial" panose="020B0604020202020204" pitchFamily="34" charset="0"/>
              <a:buChar char="•"/>
            </a:pPr>
            <a:r>
              <a:rPr lang="en-US" sz="2400">
                <a:latin typeface="Aptos" panose="020B0004020202020204" pitchFamily="34" charset="0"/>
              </a:rPr>
              <a:t>A prevalence of unstable or unsafe housing was also noted</a:t>
            </a:r>
          </a:p>
        </p:txBody>
      </p:sp>
    </p:spTree>
    <p:extLst>
      <p:ext uri="{BB962C8B-B14F-4D97-AF65-F5344CB8AC3E}">
        <p14:creationId xmlns:p14="http://schemas.microsoft.com/office/powerpoint/2010/main" val="14388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9777B-2813-EE30-92C1-AF9839EAEAE0}"/>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2B77E06C-8B34-17F9-EBC4-CB5163843694}"/>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2981CF18-D372-AAB9-445A-AF89E2F7B591}"/>
              </a:ext>
            </a:extLst>
          </p:cNvPr>
          <p:cNvSpPr>
            <a:spLocks noGrp="1"/>
          </p:cNvSpPr>
          <p:nvPr>
            <p:ph type="sldNum" sz="quarter" idx="12"/>
          </p:nvPr>
        </p:nvSpPr>
        <p:spPr/>
        <p:txBody>
          <a:bodyPr/>
          <a:lstStyle/>
          <a:p>
            <a:fld id="{F3F52DA8-21FA-BF4A-9224-09626931A21A}" type="slidenum">
              <a:rPr lang="en-US" dirty="0" smtClean="0"/>
              <a:t>19</a:t>
            </a:fld>
            <a:endParaRPr lang="en-US"/>
          </a:p>
        </p:txBody>
      </p:sp>
      <p:pic>
        <p:nvPicPr>
          <p:cNvPr id="6" name="Picture 5">
            <a:extLst>
              <a:ext uri="{FF2B5EF4-FFF2-40B4-BE49-F238E27FC236}">
                <a16:creationId xmlns:a16="http://schemas.microsoft.com/office/drawing/2014/main" id="{242D5A14-E18A-6BE8-F498-C88A3CD80F46}"/>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8" name="TextBox 7">
            <a:extLst>
              <a:ext uri="{FF2B5EF4-FFF2-40B4-BE49-F238E27FC236}">
                <a16:creationId xmlns:a16="http://schemas.microsoft.com/office/drawing/2014/main" id="{EF359854-AABF-43BB-4347-8118D5E8FE45}"/>
              </a:ext>
            </a:extLst>
          </p:cNvPr>
          <p:cNvSpPr txBox="1"/>
          <p:nvPr/>
        </p:nvSpPr>
        <p:spPr>
          <a:xfrm>
            <a:off x="2439523" y="645521"/>
            <a:ext cx="7083552" cy="646331"/>
          </a:xfrm>
          <a:prstGeom prst="rect">
            <a:avLst/>
          </a:prstGeom>
          <a:noFill/>
        </p:spPr>
        <p:txBody>
          <a:bodyPr wrap="square">
            <a:spAutoFit/>
          </a:bodyPr>
          <a:lstStyle/>
          <a:p>
            <a:pPr algn="ctr"/>
            <a:r>
              <a:rPr lang="en-US" sz="3600" u="sng"/>
              <a:t>Subcategory: Missing Adults</a:t>
            </a:r>
          </a:p>
        </p:txBody>
      </p:sp>
      <p:sp>
        <p:nvSpPr>
          <p:cNvPr id="10" name="TextBox 9">
            <a:extLst>
              <a:ext uri="{FF2B5EF4-FFF2-40B4-BE49-F238E27FC236}">
                <a16:creationId xmlns:a16="http://schemas.microsoft.com/office/drawing/2014/main" id="{A34D8D7B-8652-1766-3261-DD41A993964C}"/>
              </a:ext>
            </a:extLst>
          </p:cNvPr>
          <p:cNvSpPr txBox="1"/>
          <p:nvPr/>
        </p:nvSpPr>
        <p:spPr>
          <a:xfrm>
            <a:off x="700522" y="1689395"/>
            <a:ext cx="10058400" cy="3785652"/>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ptos" panose="020B0004020202020204" pitchFamily="34" charset="0"/>
              </a:rPr>
              <a:t>Most prevalent diagnoses represented were: schizophrenia spectrum disorders and SUD</a:t>
            </a:r>
          </a:p>
          <a:p>
            <a:pPr marL="285750" indent="-285750">
              <a:buFont typeface="Arial" panose="020B0604020202020204" pitchFamily="34" charset="0"/>
              <a:buChar char="•"/>
            </a:pPr>
            <a:r>
              <a:rPr lang="en-US" sz="2400">
                <a:latin typeface="Aptos" panose="020B0004020202020204" pitchFamily="34" charset="0"/>
              </a:rPr>
              <a:t>In the cases in which members were residing in AFC homes, half of the members reported either being dissatisfied with their home, requested a new housing placement, or expressed dissatisfaction with homes rules, thus triggering a ULOA</a:t>
            </a:r>
          </a:p>
          <a:p>
            <a:pPr marL="285750" indent="-285750">
              <a:buFont typeface="Arial" panose="020B0604020202020204" pitchFamily="34" charset="0"/>
              <a:buChar char="•"/>
            </a:pPr>
            <a:r>
              <a:rPr lang="en-US" sz="2400">
                <a:latin typeface="Aptos" panose="020B0004020202020204" pitchFamily="34" charset="0"/>
              </a:rPr>
              <a:t>With the prevalence of schizophrenia spectrum disorders in adult missing cases, it is possible that medication adherence or access could be a contributing factor, however it is unclear based on the documentation available in these cases. </a:t>
            </a:r>
          </a:p>
        </p:txBody>
      </p:sp>
    </p:spTree>
    <p:extLst>
      <p:ext uri="{BB962C8B-B14F-4D97-AF65-F5344CB8AC3E}">
        <p14:creationId xmlns:p14="http://schemas.microsoft.com/office/powerpoint/2010/main" val="39696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88C68-7F5C-0A3E-9DFC-E26B13464841}"/>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B9AB796A-A26D-7DAD-FC25-B8A87AC27E4F}"/>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21D29DC9-C546-D85F-2F34-675992FAF468}"/>
              </a:ext>
            </a:extLst>
          </p:cNvPr>
          <p:cNvSpPr>
            <a:spLocks noGrp="1"/>
          </p:cNvSpPr>
          <p:nvPr>
            <p:ph type="sldNum" sz="quarter" idx="12"/>
          </p:nvPr>
        </p:nvSpPr>
        <p:spPr/>
        <p:txBody>
          <a:bodyPr/>
          <a:lstStyle/>
          <a:p>
            <a:fld id="{F3F52DA8-21FA-BF4A-9224-09626931A21A}" type="slidenum">
              <a:rPr lang="en-US" dirty="0" smtClean="0"/>
              <a:t>2</a:t>
            </a:fld>
            <a:endParaRPr lang="en-US"/>
          </a:p>
        </p:txBody>
      </p:sp>
      <p:pic>
        <p:nvPicPr>
          <p:cNvPr id="6" name="Picture 5">
            <a:extLst>
              <a:ext uri="{FF2B5EF4-FFF2-40B4-BE49-F238E27FC236}">
                <a16:creationId xmlns:a16="http://schemas.microsoft.com/office/drawing/2014/main" id="{D1419487-C359-E78C-F184-E1A287B57BE8}"/>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2" name="TextBox 1">
            <a:extLst>
              <a:ext uri="{FF2B5EF4-FFF2-40B4-BE49-F238E27FC236}">
                <a16:creationId xmlns:a16="http://schemas.microsoft.com/office/drawing/2014/main" id="{6F83B371-7635-13E8-63BF-C7C263E4F118}"/>
              </a:ext>
            </a:extLst>
          </p:cNvPr>
          <p:cNvSpPr txBox="1"/>
          <p:nvPr/>
        </p:nvSpPr>
        <p:spPr>
          <a:xfrm>
            <a:off x="1014984" y="1371600"/>
            <a:ext cx="8833104" cy="4462760"/>
          </a:xfrm>
          <a:prstGeom prst="rect">
            <a:avLst/>
          </a:prstGeom>
          <a:noFill/>
        </p:spPr>
        <p:txBody>
          <a:bodyPr wrap="square" lIns="91440" tIns="45720" rIns="91440" bIns="45720" rtlCol="0" anchor="t">
            <a:spAutoFit/>
          </a:bodyPr>
          <a:lstStyle/>
          <a:p>
            <a:pPr algn="just"/>
            <a:r>
              <a:rPr lang="en-US">
                <a:latin typeface="Aptos"/>
                <a:cs typeface="Arial"/>
              </a:rPr>
              <a:t>During FY 2024/2025, DWIHN served 123,000 members throughout Wayne County, this number represents the significant increase 75,000 members during the mid 2000 to where we are today.  Looking at these figures, the Quality Performance Improvement Team's (QPIT) review of the annual and comparative data surmised that there is most likely significant under-reporting of Critical/Sentinel Events throughout the system which has doubled while the number of members served increases.</a:t>
            </a:r>
          </a:p>
          <a:p>
            <a:pPr algn="just"/>
            <a:endParaRPr lang="en-US">
              <a:latin typeface="Aptos" panose="020B0004020202020204" pitchFamily="34" charset="0"/>
              <a:cs typeface="Arial" panose="020B0604020202020204" pitchFamily="34" charset="0"/>
            </a:endParaRPr>
          </a:p>
          <a:p>
            <a:pPr algn="just"/>
            <a:r>
              <a:rPr lang="en-US">
                <a:latin typeface="Aptos"/>
                <a:cs typeface="Arial"/>
              </a:rPr>
              <a:t>During the next fiscal year, the QPIT will focus on increasing reporting through more collaboration with other DWIHN departments, increased technical assistance, training provider staff, and monitoring of Recipient Rights Complaints which also highlight areas where Critical Events should have been reported.  Through this process, the QPIT will be able to identify any significant trends and patterns of risk within the system of care.  In addition, the process can identify areas of training, coaching, and/or mentoring will increase the skills of the workforce, while improving the quality of care for members.</a:t>
            </a:r>
          </a:p>
          <a:p>
            <a:pPr algn="just"/>
            <a:endParaRPr lang="en-US">
              <a:latin typeface="Aptos" panose="020B0004020202020204" pitchFamily="34" charset="0"/>
              <a:cs typeface="Arial" panose="020B0604020202020204" pitchFamily="34" charset="0"/>
            </a:endParaRPr>
          </a:p>
          <a:p>
            <a:endParaRPr lang="en-US" sz="1400" b="1">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5819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41A1B-A505-53CB-3724-292F5F681DC8}"/>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F6FD8DEA-55CF-E61B-E105-28E65DEBF84F}"/>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F27EA210-FC78-40D7-2ADB-EBF557DB0C47}"/>
              </a:ext>
            </a:extLst>
          </p:cNvPr>
          <p:cNvSpPr>
            <a:spLocks noGrp="1"/>
          </p:cNvSpPr>
          <p:nvPr>
            <p:ph type="sldNum" sz="quarter" idx="12"/>
          </p:nvPr>
        </p:nvSpPr>
        <p:spPr/>
        <p:txBody>
          <a:bodyPr/>
          <a:lstStyle/>
          <a:p>
            <a:fld id="{F3F52DA8-21FA-BF4A-9224-09626931A21A}" type="slidenum">
              <a:rPr lang="en-US" dirty="0" smtClean="0"/>
              <a:t>20</a:t>
            </a:fld>
            <a:endParaRPr lang="en-US"/>
          </a:p>
        </p:txBody>
      </p:sp>
      <p:sp>
        <p:nvSpPr>
          <p:cNvPr id="8" name="TextBox 7">
            <a:extLst>
              <a:ext uri="{FF2B5EF4-FFF2-40B4-BE49-F238E27FC236}">
                <a16:creationId xmlns:a16="http://schemas.microsoft.com/office/drawing/2014/main" id="{95731F93-E94E-E38C-8BC0-DD84082EF5BD}"/>
              </a:ext>
            </a:extLst>
          </p:cNvPr>
          <p:cNvSpPr txBox="1"/>
          <p:nvPr/>
        </p:nvSpPr>
        <p:spPr>
          <a:xfrm>
            <a:off x="1670508" y="496952"/>
            <a:ext cx="8330184" cy="954107"/>
          </a:xfrm>
          <a:prstGeom prst="rect">
            <a:avLst/>
          </a:prstGeom>
          <a:noFill/>
        </p:spPr>
        <p:txBody>
          <a:bodyPr wrap="square">
            <a:spAutoFit/>
          </a:bodyPr>
          <a:lstStyle/>
          <a:p>
            <a:pPr algn="ctr"/>
            <a:r>
              <a:rPr lang="en-US" sz="2800" u="sng">
                <a:latin typeface="Aptos" panose="020B0004020202020204" pitchFamily="34" charset="0"/>
              </a:rPr>
              <a:t>Trend Recommendations: </a:t>
            </a:r>
          </a:p>
          <a:p>
            <a:pPr algn="ctr"/>
            <a:r>
              <a:rPr lang="en-US" sz="2800">
                <a:latin typeface="Aptos" panose="020B0004020202020204" pitchFamily="34" charset="0"/>
              </a:rPr>
              <a:t>Re-Engagement Follow Up</a:t>
            </a:r>
          </a:p>
        </p:txBody>
      </p:sp>
      <p:sp>
        <p:nvSpPr>
          <p:cNvPr id="10" name="TextBox 9">
            <a:extLst>
              <a:ext uri="{FF2B5EF4-FFF2-40B4-BE49-F238E27FC236}">
                <a16:creationId xmlns:a16="http://schemas.microsoft.com/office/drawing/2014/main" id="{46206CBD-0092-8A75-8917-AD2E88EAD49D}"/>
              </a:ext>
            </a:extLst>
          </p:cNvPr>
          <p:cNvSpPr txBox="1"/>
          <p:nvPr/>
        </p:nvSpPr>
        <p:spPr>
          <a:xfrm>
            <a:off x="309855" y="1640132"/>
            <a:ext cx="9858392" cy="4093428"/>
          </a:xfrm>
          <a:prstGeom prst="rect">
            <a:avLst/>
          </a:prstGeom>
          <a:noFill/>
        </p:spPr>
        <p:txBody>
          <a:bodyPr wrap="square" rtlCol="0">
            <a:spAutoFit/>
          </a:bodyPr>
          <a:lstStyle/>
          <a:p>
            <a:pPr marL="342900" lvl="0" indent="-342900" fontAlgn="base">
              <a:buFont typeface="+mj-lt"/>
              <a:buAutoNum type="arabicPeriod"/>
            </a:pPr>
            <a:r>
              <a:rPr lang="en-US" sz="2000" b="1">
                <a:latin typeface="Aptos" panose="020B0004020202020204" pitchFamily="34" charset="0"/>
              </a:rPr>
              <a:t>Develop/Monitor a standardized policy for re-engagement attempts </a:t>
            </a:r>
          </a:p>
          <a:p>
            <a:pPr marL="800100" lvl="1" indent="-342900" fontAlgn="base">
              <a:buFont typeface="+mj-lt"/>
              <a:buAutoNum type="alphaUcPeriod"/>
            </a:pPr>
            <a:r>
              <a:rPr lang="en-US" sz="2000">
                <a:latin typeface="Aptos" panose="020B0004020202020204" pitchFamily="34" charset="0"/>
              </a:rPr>
              <a:t>Monitoring of the re-engagement process should be a standardized that will identify when an in-person visit, or wellness check should be completed when there is no response from the member to re-engagement attempts.  </a:t>
            </a:r>
          </a:p>
          <a:p>
            <a:pPr marL="800100" lvl="1" indent="-342900" fontAlgn="base">
              <a:buFont typeface="+mj-lt"/>
              <a:buAutoNum type="alphaUcPeriod"/>
            </a:pPr>
            <a:r>
              <a:rPr lang="en-US" sz="2000">
                <a:latin typeface="Aptos" panose="020B0004020202020204" pitchFamily="34" charset="0"/>
              </a:rPr>
              <a:t>The policy should include a clause that states, “after ‘x’ failed attempts, then the case should be closed.”  </a:t>
            </a:r>
          </a:p>
          <a:p>
            <a:pPr marL="342900" lvl="0" indent="-342900" fontAlgn="base">
              <a:buFont typeface="+mj-lt"/>
              <a:buAutoNum type="arabicPeriod"/>
            </a:pPr>
            <a:r>
              <a:rPr lang="en-US" sz="2000" b="1">
                <a:latin typeface="Aptos" panose="020B0004020202020204" pitchFamily="34" charset="0"/>
              </a:rPr>
              <a:t>Improved documentation surrounding missing members </a:t>
            </a:r>
          </a:p>
          <a:p>
            <a:pPr marL="800100" lvl="1" indent="-342900" fontAlgn="base">
              <a:buFont typeface="+mj-lt"/>
              <a:buAutoNum type="alphaUcPeriod"/>
            </a:pPr>
            <a:r>
              <a:rPr lang="en-US" sz="2000">
                <a:latin typeface="Aptos" panose="020B0004020202020204" pitchFamily="34" charset="0"/>
              </a:rPr>
              <a:t>When a member is reported missing, it should be required that the occurrence be documented in their chart in the “Health and Safety” area.   If the member is located, this should also be documented/updated, including any additional services or recommendations that were provided as a response to the event.  </a:t>
            </a:r>
          </a:p>
          <a:p>
            <a:pPr marL="800100" lvl="1" indent="-342900" fontAlgn="base">
              <a:buFont typeface="+mj-lt"/>
              <a:buAutoNum type="alphaUcPeriod"/>
            </a:pPr>
            <a:r>
              <a:rPr lang="en-US" sz="2000">
                <a:latin typeface="Aptos" panose="020B0004020202020204" pitchFamily="34" charset="0"/>
              </a:rPr>
              <a:t>This would demonstrate adequate follow-up when a member is reported missing, as this information is pertinent to the member’s history and future plan of care.  </a:t>
            </a:r>
          </a:p>
        </p:txBody>
      </p:sp>
    </p:spTree>
    <p:extLst>
      <p:ext uri="{BB962C8B-B14F-4D97-AF65-F5344CB8AC3E}">
        <p14:creationId xmlns:p14="http://schemas.microsoft.com/office/powerpoint/2010/main" val="111768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29B5-8157-AA88-5004-B63A7F9865C9}"/>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BF958CA6-4FEE-4555-DE68-8D8AD095C081}"/>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473D91B3-ED59-C464-BDBE-57ABD1897ED5}"/>
              </a:ext>
            </a:extLst>
          </p:cNvPr>
          <p:cNvSpPr>
            <a:spLocks noGrp="1"/>
          </p:cNvSpPr>
          <p:nvPr>
            <p:ph type="sldNum" sz="quarter" idx="12"/>
          </p:nvPr>
        </p:nvSpPr>
        <p:spPr/>
        <p:txBody>
          <a:bodyPr/>
          <a:lstStyle/>
          <a:p>
            <a:fld id="{F3F52DA8-21FA-BF4A-9224-09626931A21A}" type="slidenum">
              <a:rPr lang="en-US" dirty="0" smtClean="0"/>
              <a:t>21</a:t>
            </a:fld>
            <a:endParaRPr lang="en-US"/>
          </a:p>
        </p:txBody>
      </p:sp>
      <p:pic>
        <p:nvPicPr>
          <p:cNvPr id="6" name="Picture 5">
            <a:extLst>
              <a:ext uri="{FF2B5EF4-FFF2-40B4-BE49-F238E27FC236}">
                <a16:creationId xmlns:a16="http://schemas.microsoft.com/office/drawing/2014/main" id="{94012B92-4331-4C08-6CE6-3D9879596B4C}"/>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8" name="TextBox 7">
            <a:extLst>
              <a:ext uri="{FF2B5EF4-FFF2-40B4-BE49-F238E27FC236}">
                <a16:creationId xmlns:a16="http://schemas.microsoft.com/office/drawing/2014/main" id="{CEF80770-069A-3019-440E-F239FE470948}"/>
              </a:ext>
            </a:extLst>
          </p:cNvPr>
          <p:cNvSpPr txBox="1"/>
          <p:nvPr/>
        </p:nvSpPr>
        <p:spPr>
          <a:xfrm>
            <a:off x="1564630" y="780613"/>
            <a:ext cx="8330184" cy="954107"/>
          </a:xfrm>
          <a:prstGeom prst="rect">
            <a:avLst/>
          </a:prstGeom>
          <a:noFill/>
        </p:spPr>
        <p:txBody>
          <a:bodyPr wrap="square">
            <a:spAutoFit/>
          </a:bodyPr>
          <a:lstStyle/>
          <a:p>
            <a:pPr algn="ctr"/>
            <a:r>
              <a:rPr lang="en-US" sz="2800" u="sng"/>
              <a:t>Trend Recommendations: </a:t>
            </a:r>
          </a:p>
          <a:p>
            <a:pPr algn="ctr"/>
            <a:r>
              <a:rPr lang="en-US" sz="2800"/>
              <a:t>Level of Care Transitions &amp; Referrals</a:t>
            </a:r>
          </a:p>
        </p:txBody>
      </p:sp>
      <p:sp>
        <p:nvSpPr>
          <p:cNvPr id="10" name="TextBox 9">
            <a:extLst>
              <a:ext uri="{FF2B5EF4-FFF2-40B4-BE49-F238E27FC236}">
                <a16:creationId xmlns:a16="http://schemas.microsoft.com/office/drawing/2014/main" id="{63C287AB-C7DA-DB1C-47A8-848789DDC399}"/>
              </a:ext>
            </a:extLst>
          </p:cNvPr>
          <p:cNvSpPr txBox="1"/>
          <p:nvPr/>
        </p:nvSpPr>
        <p:spPr>
          <a:xfrm>
            <a:off x="627370" y="2343678"/>
            <a:ext cx="10058400" cy="3046988"/>
          </a:xfrm>
          <a:prstGeom prst="rect">
            <a:avLst/>
          </a:prstGeom>
          <a:noFill/>
        </p:spPr>
        <p:txBody>
          <a:bodyPr wrap="square" rtlCol="0">
            <a:spAutoFit/>
          </a:bodyPr>
          <a:lstStyle/>
          <a:p>
            <a:pPr marL="342900" lvl="0" indent="-342900" fontAlgn="base">
              <a:buFont typeface="+mj-lt"/>
              <a:buAutoNum type="arabicPeriod"/>
            </a:pPr>
            <a:r>
              <a:rPr lang="en-US" sz="2400"/>
              <a:t>Increased SUD referrals for co-occurring members… There should be a standardized follow-up</a:t>
            </a:r>
          </a:p>
          <a:p>
            <a:pPr marL="342900" lvl="0" indent="-342900" fontAlgn="base">
              <a:buFont typeface="+mj-lt"/>
              <a:buAutoNum type="arabicPeriod"/>
            </a:pPr>
            <a:r>
              <a:rPr lang="en-US" sz="2400"/>
              <a:t>Improved SUD screening processes inclusive of all assessment areas and identification and inclusion of all prior SUD use and treatment</a:t>
            </a:r>
          </a:p>
          <a:p>
            <a:pPr marL="342900" lvl="0" indent="-342900" fontAlgn="base">
              <a:buFont typeface="+mj-lt"/>
              <a:buAutoNum type="arabicPeriod"/>
            </a:pPr>
            <a:r>
              <a:rPr lang="en-US" sz="2400"/>
              <a:t>Improved collaboration with probation officers and other external service providers for each member </a:t>
            </a:r>
          </a:p>
          <a:p>
            <a:pPr marL="342900" lvl="0" indent="-342900" fontAlgn="base">
              <a:buFont typeface="+mj-lt"/>
              <a:buAutoNum type="arabicPeriod"/>
            </a:pPr>
            <a:r>
              <a:rPr lang="en-US" sz="2400"/>
              <a:t>Quarterly reviews of member assessments and clinical needs </a:t>
            </a:r>
          </a:p>
          <a:p>
            <a:pPr marL="342900" lvl="0" indent="-342900" fontAlgn="base">
              <a:buFont typeface="+mj-lt"/>
              <a:buAutoNum type="arabicPeriod"/>
            </a:pPr>
            <a:r>
              <a:rPr lang="en-US" sz="2400"/>
              <a:t>Better assessments to strengthen the level of care members receive </a:t>
            </a:r>
          </a:p>
        </p:txBody>
      </p:sp>
    </p:spTree>
    <p:extLst>
      <p:ext uri="{BB962C8B-B14F-4D97-AF65-F5344CB8AC3E}">
        <p14:creationId xmlns:p14="http://schemas.microsoft.com/office/powerpoint/2010/main" val="77005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06C3-74C3-CBFF-FF41-854B99E4A062}"/>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9110366B-744D-CA41-7446-27948869FF4E}"/>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010E74E8-4F45-1E0C-5182-2E4F3661E953}"/>
              </a:ext>
            </a:extLst>
          </p:cNvPr>
          <p:cNvSpPr>
            <a:spLocks noGrp="1"/>
          </p:cNvSpPr>
          <p:nvPr>
            <p:ph type="sldNum" sz="quarter" idx="12"/>
          </p:nvPr>
        </p:nvSpPr>
        <p:spPr/>
        <p:txBody>
          <a:bodyPr/>
          <a:lstStyle/>
          <a:p>
            <a:fld id="{F3F52DA8-21FA-BF4A-9224-09626931A21A}" type="slidenum">
              <a:rPr lang="en-US" dirty="0" smtClean="0"/>
              <a:t>22</a:t>
            </a:fld>
            <a:endParaRPr lang="en-US"/>
          </a:p>
        </p:txBody>
      </p:sp>
      <p:pic>
        <p:nvPicPr>
          <p:cNvPr id="6" name="Picture 5">
            <a:extLst>
              <a:ext uri="{FF2B5EF4-FFF2-40B4-BE49-F238E27FC236}">
                <a16:creationId xmlns:a16="http://schemas.microsoft.com/office/drawing/2014/main" id="{BBCC7D02-1398-A897-288E-877101F9FFC3}"/>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8" name="TextBox 7">
            <a:extLst>
              <a:ext uri="{FF2B5EF4-FFF2-40B4-BE49-F238E27FC236}">
                <a16:creationId xmlns:a16="http://schemas.microsoft.com/office/drawing/2014/main" id="{E6CA67C1-1CE3-A114-53C4-CEF4C8BAF10C}"/>
              </a:ext>
            </a:extLst>
          </p:cNvPr>
          <p:cNvSpPr txBox="1"/>
          <p:nvPr/>
        </p:nvSpPr>
        <p:spPr>
          <a:xfrm>
            <a:off x="1564630" y="780613"/>
            <a:ext cx="8330184" cy="954107"/>
          </a:xfrm>
          <a:prstGeom prst="rect">
            <a:avLst/>
          </a:prstGeom>
          <a:noFill/>
        </p:spPr>
        <p:txBody>
          <a:bodyPr wrap="square">
            <a:spAutoFit/>
          </a:bodyPr>
          <a:lstStyle/>
          <a:p>
            <a:pPr algn="ctr"/>
            <a:r>
              <a:rPr lang="en-US" sz="2800" u="sng"/>
              <a:t>Trend Recommendations: </a:t>
            </a:r>
          </a:p>
          <a:p>
            <a:pPr algn="ctr"/>
            <a:r>
              <a:rPr lang="en-US" sz="2800"/>
              <a:t>Access to Documentation</a:t>
            </a:r>
          </a:p>
        </p:txBody>
      </p:sp>
      <p:sp>
        <p:nvSpPr>
          <p:cNvPr id="10" name="TextBox 9">
            <a:extLst>
              <a:ext uri="{FF2B5EF4-FFF2-40B4-BE49-F238E27FC236}">
                <a16:creationId xmlns:a16="http://schemas.microsoft.com/office/drawing/2014/main" id="{4F5823D9-B2FC-0736-56BF-8C83C78E737E}"/>
              </a:ext>
            </a:extLst>
          </p:cNvPr>
          <p:cNvSpPr txBox="1"/>
          <p:nvPr/>
        </p:nvSpPr>
        <p:spPr>
          <a:xfrm>
            <a:off x="444490" y="1781728"/>
            <a:ext cx="10058400" cy="4093428"/>
          </a:xfrm>
          <a:prstGeom prst="rect">
            <a:avLst/>
          </a:prstGeom>
          <a:noFill/>
        </p:spPr>
        <p:txBody>
          <a:bodyPr wrap="square" rtlCol="0">
            <a:spAutoFit/>
          </a:bodyPr>
          <a:lstStyle/>
          <a:p>
            <a:pPr marL="342900" lvl="0" indent="-342900" fontAlgn="base">
              <a:buFont typeface="+mj-lt"/>
              <a:buAutoNum type="arabicPeriod"/>
            </a:pPr>
            <a:r>
              <a:rPr lang="en-US" sz="2000" b="1"/>
              <a:t>One charting system for better access to all members’ record to monitor and ensure level of service provision</a:t>
            </a:r>
            <a:endParaRPr lang="en-US" sz="2000"/>
          </a:p>
          <a:p>
            <a:pPr marL="800100" lvl="1" indent="-342900" fontAlgn="base">
              <a:buFont typeface="+mj-lt"/>
              <a:buAutoNum type="alphaUcPeriod"/>
            </a:pPr>
            <a:r>
              <a:rPr lang="en-US" sz="2000"/>
              <a:t>With the use of different electronic health systems amongst providers, the ability to receive and review documentation in a timely fashion is challenging. This impacts accuracy of the quality measures and standards reviewed, creating blind spots in member charts and treatment.  </a:t>
            </a:r>
          </a:p>
          <a:p>
            <a:pPr marL="800100" lvl="1" indent="-342900" fontAlgn="base">
              <a:buFont typeface="+mj-lt"/>
              <a:buAutoNum type="alphaUcPeriod"/>
            </a:pPr>
            <a:r>
              <a:rPr lang="en-US" sz="2000"/>
              <a:t>This challenge also affects the providers, as comprehensive care between SUD and MH providers has been in a deficit</a:t>
            </a:r>
          </a:p>
          <a:p>
            <a:pPr marL="800100" lvl="1" indent="-342900" fontAlgn="base">
              <a:buFont typeface="+mj-lt"/>
              <a:buAutoNum type="alphaUcPeriod"/>
            </a:pPr>
            <a:r>
              <a:rPr lang="en-US" sz="2000"/>
              <a:t>To meet this need, it is imperative that one charting system be utilized to better review and serve our members. This will allow for increased collaboration and information shared between providers. For the QPIT team, it will allow for timely case closure and reporting to MDHHS, as well as more thorough reviews of member events for quality standards. </a:t>
            </a:r>
          </a:p>
        </p:txBody>
      </p:sp>
    </p:spTree>
    <p:extLst>
      <p:ext uri="{BB962C8B-B14F-4D97-AF65-F5344CB8AC3E}">
        <p14:creationId xmlns:p14="http://schemas.microsoft.com/office/powerpoint/2010/main" val="23949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EE3F0-5D15-ACFF-FDF9-C1831619F73C}"/>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FB1949FC-04C7-F9FF-3ED9-77286106A927}"/>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218D1DB3-D00A-BCAC-B691-16E778BCCD40}"/>
              </a:ext>
            </a:extLst>
          </p:cNvPr>
          <p:cNvSpPr>
            <a:spLocks noGrp="1"/>
          </p:cNvSpPr>
          <p:nvPr>
            <p:ph type="sldNum" sz="quarter" idx="12"/>
          </p:nvPr>
        </p:nvSpPr>
        <p:spPr/>
        <p:txBody>
          <a:bodyPr/>
          <a:lstStyle/>
          <a:p>
            <a:fld id="{F3F52DA8-21FA-BF4A-9224-09626931A21A}" type="slidenum">
              <a:rPr lang="en-US" dirty="0" smtClean="0"/>
              <a:t>23</a:t>
            </a:fld>
            <a:endParaRPr lang="en-US"/>
          </a:p>
        </p:txBody>
      </p:sp>
      <p:pic>
        <p:nvPicPr>
          <p:cNvPr id="6" name="Picture 5">
            <a:extLst>
              <a:ext uri="{FF2B5EF4-FFF2-40B4-BE49-F238E27FC236}">
                <a16:creationId xmlns:a16="http://schemas.microsoft.com/office/drawing/2014/main" id="{94AFE959-65F6-EA79-FF51-4D00D3D6FBB0}"/>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graphicFrame>
        <p:nvGraphicFramePr>
          <p:cNvPr id="8" name="Object 7">
            <a:extLst>
              <a:ext uri="{FF2B5EF4-FFF2-40B4-BE49-F238E27FC236}">
                <a16:creationId xmlns:a16="http://schemas.microsoft.com/office/drawing/2014/main" id="{4A95B360-4A38-B723-D918-D3D23BBD7319}"/>
              </a:ext>
            </a:extLst>
          </p:cNvPr>
          <p:cNvGraphicFramePr>
            <a:graphicFrameLocks noChangeAspect="1"/>
          </p:cNvGraphicFramePr>
          <p:nvPr>
            <p:extLst>
              <p:ext uri="{D42A27DB-BD31-4B8C-83A1-F6EECF244321}">
                <p14:modId xmlns:p14="http://schemas.microsoft.com/office/powerpoint/2010/main" val="1291024307"/>
              </p:ext>
            </p:extLst>
          </p:nvPr>
        </p:nvGraphicFramePr>
        <p:xfrm>
          <a:off x="2496312" y="265176"/>
          <a:ext cx="7434071" cy="6016752"/>
        </p:xfrm>
        <a:graphic>
          <a:graphicData uri="http://schemas.openxmlformats.org/presentationml/2006/ole">
            <mc:AlternateContent xmlns:mc="http://schemas.openxmlformats.org/markup-compatibility/2006">
              <mc:Choice xmlns:v="urn:schemas-microsoft-com:vml" Requires="v">
                <p:oleObj name="Worksheet" r:id="rId4" imgW="5403770" imgH="5550035" progId="Excel.Sheet.12">
                  <p:embed/>
                </p:oleObj>
              </mc:Choice>
              <mc:Fallback>
                <p:oleObj name="Worksheet" r:id="rId4" imgW="5403770" imgH="5550035" progId="Excel.Sheet.12">
                  <p:embed/>
                  <p:pic>
                    <p:nvPicPr>
                      <p:cNvPr id="8" name="Object 7">
                        <a:extLst>
                          <a:ext uri="{FF2B5EF4-FFF2-40B4-BE49-F238E27FC236}">
                            <a16:creationId xmlns:a16="http://schemas.microsoft.com/office/drawing/2014/main" id="{4A95B360-4A38-B723-D918-D3D23BBD7319}"/>
                          </a:ext>
                        </a:extLst>
                      </p:cNvPr>
                      <p:cNvPicPr/>
                      <p:nvPr/>
                    </p:nvPicPr>
                    <p:blipFill>
                      <a:blip r:embed="rId5"/>
                      <a:stretch>
                        <a:fillRect/>
                      </a:stretch>
                    </p:blipFill>
                    <p:spPr>
                      <a:xfrm>
                        <a:off x="2496312" y="265176"/>
                        <a:ext cx="7434071" cy="6016752"/>
                      </a:xfrm>
                      <a:prstGeom prst="rect">
                        <a:avLst/>
                      </a:prstGeom>
                    </p:spPr>
                  </p:pic>
                </p:oleObj>
              </mc:Fallback>
            </mc:AlternateContent>
          </a:graphicData>
        </a:graphic>
      </p:graphicFrame>
    </p:spTree>
    <p:extLst>
      <p:ext uri="{BB962C8B-B14F-4D97-AF65-F5344CB8AC3E}">
        <p14:creationId xmlns:p14="http://schemas.microsoft.com/office/powerpoint/2010/main" val="4030751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C69B-7D2B-E42A-1AE9-2290FB53818C}"/>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F8018D07-F940-6950-6184-E56658CF7565}"/>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B0FD5B77-8698-9762-6805-3CA17310FC1B}"/>
              </a:ext>
            </a:extLst>
          </p:cNvPr>
          <p:cNvSpPr>
            <a:spLocks noGrp="1"/>
          </p:cNvSpPr>
          <p:nvPr>
            <p:ph type="sldNum" sz="quarter" idx="12"/>
          </p:nvPr>
        </p:nvSpPr>
        <p:spPr/>
        <p:txBody>
          <a:bodyPr/>
          <a:lstStyle/>
          <a:p>
            <a:fld id="{F3F52DA8-21FA-BF4A-9224-09626931A21A}" type="slidenum">
              <a:rPr lang="en-US" dirty="0" smtClean="0"/>
              <a:t>24</a:t>
            </a:fld>
            <a:endParaRPr lang="en-US"/>
          </a:p>
        </p:txBody>
      </p:sp>
      <p:pic>
        <p:nvPicPr>
          <p:cNvPr id="6" name="Picture 5">
            <a:extLst>
              <a:ext uri="{FF2B5EF4-FFF2-40B4-BE49-F238E27FC236}">
                <a16:creationId xmlns:a16="http://schemas.microsoft.com/office/drawing/2014/main" id="{87C1F843-51F5-93DD-366A-9D1F54C0105C}"/>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10" name="TextBox 9">
            <a:extLst>
              <a:ext uri="{FF2B5EF4-FFF2-40B4-BE49-F238E27FC236}">
                <a16:creationId xmlns:a16="http://schemas.microsoft.com/office/drawing/2014/main" id="{9BE1511C-16BA-C812-8424-884083C8633A}"/>
              </a:ext>
            </a:extLst>
          </p:cNvPr>
          <p:cNvSpPr txBox="1"/>
          <p:nvPr/>
        </p:nvSpPr>
        <p:spPr>
          <a:xfrm>
            <a:off x="377986" y="310896"/>
            <a:ext cx="1331942" cy="369332"/>
          </a:xfrm>
          <a:prstGeom prst="rect">
            <a:avLst/>
          </a:prstGeom>
          <a:noFill/>
        </p:spPr>
        <p:txBody>
          <a:bodyPr wrap="square" rtlCol="0">
            <a:spAutoFit/>
          </a:bodyPr>
          <a:lstStyle/>
          <a:p>
            <a:r>
              <a:rPr lang="en-US"/>
              <a:t>Continued</a:t>
            </a:r>
          </a:p>
        </p:txBody>
      </p:sp>
      <p:pic>
        <p:nvPicPr>
          <p:cNvPr id="12" name="Picture 11">
            <a:extLst>
              <a:ext uri="{FF2B5EF4-FFF2-40B4-BE49-F238E27FC236}">
                <a16:creationId xmlns:a16="http://schemas.microsoft.com/office/drawing/2014/main" id="{A25B27D4-8CEB-FFF4-04E1-BCDCC18A95C2}"/>
              </a:ext>
            </a:extLst>
          </p:cNvPr>
          <p:cNvPicPr>
            <a:picLocks noChangeAspect="1"/>
          </p:cNvPicPr>
          <p:nvPr/>
        </p:nvPicPr>
        <p:blipFill>
          <a:blip r:embed="rId4"/>
          <a:stretch>
            <a:fillRect/>
          </a:stretch>
        </p:blipFill>
        <p:spPr>
          <a:xfrm>
            <a:off x="3169953" y="86529"/>
            <a:ext cx="6434879" cy="672188"/>
          </a:xfrm>
          <a:prstGeom prst="rect">
            <a:avLst/>
          </a:prstGeom>
        </p:spPr>
      </p:pic>
      <p:graphicFrame>
        <p:nvGraphicFramePr>
          <p:cNvPr id="13" name="Object 12">
            <a:extLst>
              <a:ext uri="{FF2B5EF4-FFF2-40B4-BE49-F238E27FC236}">
                <a16:creationId xmlns:a16="http://schemas.microsoft.com/office/drawing/2014/main" id="{15CD72AD-809D-65E3-321C-62255EDD4A66}"/>
              </a:ext>
            </a:extLst>
          </p:cNvPr>
          <p:cNvGraphicFramePr>
            <a:graphicFrameLocks noChangeAspect="1"/>
          </p:cNvGraphicFramePr>
          <p:nvPr>
            <p:extLst>
              <p:ext uri="{D42A27DB-BD31-4B8C-83A1-F6EECF244321}">
                <p14:modId xmlns:p14="http://schemas.microsoft.com/office/powerpoint/2010/main" val="130263605"/>
              </p:ext>
            </p:extLst>
          </p:nvPr>
        </p:nvGraphicFramePr>
        <p:xfrm>
          <a:off x="3169952" y="758717"/>
          <a:ext cx="6434879" cy="5709094"/>
        </p:xfrm>
        <a:graphic>
          <a:graphicData uri="http://schemas.openxmlformats.org/presentationml/2006/ole">
            <mc:AlternateContent xmlns:mc="http://schemas.openxmlformats.org/markup-compatibility/2006">
              <mc:Choice xmlns:v="urn:schemas-microsoft-com:vml" Requires="v">
                <p:oleObj name="Worksheet" r:id="rId5" imgW="5403770" imgH="7575415" progId="Excel.Sheet.12">
                  <p:embed/>
                </p:oleObj>
              </mc:Choice>
              <mc:Fallback>
                <p:oleObj name="Worksheet" r:id="rId5" imgW="5403770" imgH="7575415" progId="Excel.Sheet.12">
                  <p:embed/>
                  <p:pic>
                    <p:nvPicPr>
                      <p:cNvPr id="13" name="Object 12">
                        <a:extLst>
                          <a:ext uri="{FF2B5EF4-FFF2-40B4-BE49-F238E27FC236}">
                            <a16:creationId xmlns:a16="http://schemas.microsoft.com/office/drawing/2014/main" id="{15CD72AD-809D-65E3-321C-62255EDD4A66}"/>
                          </a:ext>
                        </a:extLst>
                      </p:cNvPr>
                      <p:cNvPicPr/>
                      <p:nvPr/>
                    </p:nvPicPr>
                    <p:blipFill>
                      <a:blip r:embed="rId6"/>
                      <a:stretch>
                        <a:fillRect/>
                      </a:stretch>
                    </p:blipFill>
                    <p:spPr>
                      <a:xfrm>
                        <a:off x="3169952" y="758717"/>
                        <a:ext cx="6434879" cy="5709094"/>
                      </a:xfrm>
                      <a:prstGeom prst="rect">
                        <a:avLst/>
                      </a:prstGeom>
                    </p:spPr>
                  </p:pic>
                </p:oleObj>
              </mc:Fallback>
            </mc:AlternateContent>
          </a:graphicData>
        </a:graphic>
      </p:graphicFrame>
    </p:spTree>
    <p:extLst>
      <p:ext uri="{BB962C8B-B14F-4D97-AF65-F5344CB8AC3E}">
        <p14:creationId xmlns:p14="http://schemas.microsoft.com/office/powerpoint/2010/main" val="203758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A3C3BD35-E970-D375-348C-EAC1300FCC49}"/>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24271BDB-AA02-97FD-176B-7CE58E66EAA6}"/>
              </a:ext>
            </a:extLst>
          </p:cNvPr>
          <p:cNvSpPr>
            <a:spLocks noGrp="1"/>
          </p:cNvSpPr>
          <p:nvPr>
            <p:ph type="sldNum" sz="quarter" idx="12"/>
          </p:nvPr>
        </p:nvSpPr>
        <p:spPr/>
        <p:txBody>
          <a:bodyPr/>
          <a:lstStyle/>
          <a:p>
            <a:fld id="{F3F52DA8-21FA-BF4A-9224-09626931A21A}" type="slidenum">
              <a:rPr lang="en-US" dirty="0" smtClean="0"/>
              <a:t>3</a:t>
            </a:fld>
            <a:endParaRPr lang="en-US"/>
          </a:p>
        </p:txBody>
      </p:sp>
      <p:pic>
        <p:nvPicPr>
          <p:cNvPr id="6" name="Picture 5">
            <a:extLst>
              <a:ext uri="{FF2B5EF4-FFF2-40B4-BE49-F238E27FC236}">
                <a16:creationId xmlns:a16="http://schemas.microsoft.com/office/drawing/2014/main" id="{8EFBDEAA-58E1-2863-A530-A679992A2861}"/>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4" name="TextBox 3">
            <a:extLst>
              <a:ext uri="{FF2B5EF4-FFF2-40B4-BE49-F238E27FC236}">
                <a16:creationId xmlns:a16="http://schemas.microsoft.com/office/drawing/2014/main" id="{359AA6AF-64F5-1522-B435-31104FB68E71}"/>
              </a:ext>
            </a:extLst>
          </p:cNvPr>
          <p:cNvSpPr txBox="1"/>
          <p:nvPr/>
        </p:nvSpPr>
        <p:spPr>
          <a:xfrm>
            <a:off x="1746504" y="438912"/>
            <a:ext cx="8247887" cy="369332"/>
          </a:xfrm>
          <a:prstGeom prst="rect">
            <a:avLst/>
          </a:prstGeom>
          <a:noFill/>
        </p:spPr>
        <p:txBody>
          <a:bodyPr wrap="square" rtlCol="0">
            <a:spAutoFit/>
          </a:bodyPr>
          <a:lstStyle/>
          <a:p>
            <a:pPr algn="ctr"/>
            <a:r>
              <a:rPr lang="en-US" b="1"/>
              <a:t>3 YEAR COMPARATIVE DATA</a:t>
            </a:r>
          </a:p>
        </p:txBody>
      </p:sp>
      <p:graphicFrame>
        <p:nvGraphicFramePr>
          <p:cNvPr id="11" name="Object 10">
            <a:extLst>
              <a:ext uri="{FF2B5EF4-FFF2-40B4-BE49-F238E27FC236}">
                <a16:creationId xmlns:a16="http://schemas.microsoft.com/office/drawing/2014/main" id="{77DA4636-AC9D-6DB1-2785-3DD5FBC4F404}"/>
              </a:ext>
            </a:extLst>
          </p:cNvPr>
          <p:cNvGraphicFramePr>
            <a:graphicFrameLocks noChangeAspect="1"/>
          </p:cNvGraphicFramePr>
          <p:nvPr>
            <p:extLst>
              <p:ext uri="{D42A27DB-BD31-4B8C-83A1-F6EECF244321}">
                <p14:modId xmlns:p14="http://schemas.microsoft.com/office/powerpoint/2010/main" val="2184333868"/>
              </p:ext>
            </p:extLst>
          </p:nvPr>
        </p:nvGraphicFramePr>
        <p:xfrm>
          <a:off x="1627632" y="877824"/>
          <a:ext cx="8449056" cy="4818888"/>
        </p:xfrm>
        <a:graphic>
          <a:graphicData uri="http://schemas.openxmlformats.org/presentationml/2006/ole">
            <mc:AlternateContent xmlns:mc="http://schemas.openxmlformats.org/markup-compatibility/2006">
              <mc:Choice xmlns:v="urn:schemas-microsoft-com:vml" Requires="v">
                <p:oleObj name="Worksheet" r:id="rId4" imgW="5645180" imgH="4349885" progId="Excel.Sheet.12">
                  <p:embed/>
                </p:oleObj>
              </mc:Choice>
              <mc:Fallback>
                <p:oleObj name="Worksheet" r:id="rId4" imgW="5645180" imgH="4349885" progId="Excel.Sheet.12">
                  <p:embed/>
                  <p:pic>
                    <p:nvPicPr>
                      <p:cNvPr id="11" name="Object 10">
                        <a:extLst>
                          <a:ext uri="{FF2B5EF4-FFF2-40B4-BE49-F238E27FC236}">
                            <a16:creationId xmlns:a16="http://schemas.microsoft.com/office/drawing/2014/main" id="{77DA4636-AC9D-6DB1-2785-3DD5FBC4F404}"/>
                          </a:ext>
                        </a:extLst>
                      </p:cNvPr>
                      <p:cNvPicPr/>
                      <p:nvPr/>
                    </p:nvPicPr>
                    <p:blipFill>
                      <a:blip r:embed="rId5"/>
                      <a:stretch>
                        <a:fillRect/>
                      </a:stretch>
                    </p:blipFill>
                    <p:spPr>
                      <a:xfrm>
                        <a:off x="1627632" y="877824"/>
                        <a:ext cx="8449056" cy="4818888"/>
                      </a:xfrm>
                      <a:prstGeom prst="rect">
                        <a:avLst/>
                      </a:prstGeom>
                    </p:spPr>
                  </p:pic>
                </p:oleObj>
              </mc:Fallback>
            </mc:AlternateContent>
          </a:graphicData>
        </a:graphic>
      </p:graphicFrame>
    </p:spTree>
    <p:extLst>
      <p:ext uri="{BB962C8B-B14F-4D97-AF65-F5344CB8AC3E}">
        <p14:creationId xmlns:p14="http://schemas.microsoft.com/office/powerpoint/2010/main" val="386381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78DD6-D06E-6223-77F6-345C1859E645}"/>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7BF4DA0B-26AD-AF48-F96C-A7F483D1CC5F}"/>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566C6687-40A5-E1E8-828D-BAAAF3197582}"/>
              </a:ext>
            </a:extLst>
          </p:cNvPr>
          <p:cNvSpPr>
            <a:spLocks noGrp="1"/>
          </p:cNvSpPr>
          <p:nvPr>
            <p:ph type="sldNum" sz="quarter" idx="12"/>
          </p:nvPr>
        </p:nvSpPr>
        <p:spPr/>
        <p:txBody>
          <a:bodyPr/>
          <a:lstStyle/>
          <a:p>
            <a:fld id="{F3F52DA8-21FA-BF4A-9224-09626931A21A}" type="slidenum">
              <a:rPr lang="en-US" dirty="0" smtClean="0"/>
              <a:t>4</a:t>
            </a:fld>
            <a:endParaRPr lang="en-US"/>
          </a:p>
        </p:txBody>
      </p:sp>
      <p:pic>
        <p:nvPicPr>
          <p:cNvPr id="6" name="Picture 5">
            <a:extLst>
              <a:ext uri="{FF2B5EF4-FFF2-40B4-BE49-F238E27FC236}">
                <a16:creationId xmlns:a16="http://schemas.microsoft.com/office/drawing/2014/main" id="{46001686-4238-B809-2B14-97461EEE6C7E}"/>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2" name="TextBox 1">
            <a:extLst>
              <a:ext uri="{FF2B5EF4-FFF2-40B4-BE49-F238E27FC236}">
                <a16:creationId xmlns:a16="http://schemas.microsoft.com/office/drawing/2014/main" id="{DC53B0B6-2D75-3C4D-1BED-27F5BCEBA478}"/>
              </a:ext>
            </a:extLst>
          </p:cNvPr>
          <p:cNvSpPr txBox="1"/>
          <p:nvPr/>
        </p:nvSpPr>
        <p:spPr>
          <a:xfrm>
            <a:off x="1591056" y="694944"/>
            <a:ext cx="8302752" cy="1569660"/>
          </a:xfrm>
          <a:prstGeom prst="rect">
            <a:avLst/>
          </a:prstGeom>
          <a:noFill/>
        </p:spPr>
        <p:txBody>
          <a:bodyPr wrap="square" rtlCol="0">
            <a:spAutoFit/>
          </a:bodyPr>
          <a:lstStyle/>
          <a:p>
            <a:pPr algn="ctr"/>
            <a:r>
              <a:rPr lang="en-US" sz="3200" b="1">
                <a:latin typeface="Aptos" panose="020B0004020202020204" pitchFamily="34" charset="0"/>
                <a:cs typeface="Arial" panose="020B0604020202020204" pitchFamily="34" charset="0"/>
              </a:rPr>
              <a:t>NETWORK STAFF TRAINING</a:t>
            </a:r>
          </a:p>
          <a:p>
            <a:pPr algn="ctr"/>
            <a:r>
              <a:rPr lang="en-US" sz="3200" b="1">
                <a:latin typeface="Aptos" panose="020B0004020202020204" pitchFamily="34" charset="0"/>
                <a:cs typeface="Arial" panose="020B0604020202020204" pitchFamily="34" charset="0"/>
              </a:rPr>
              <a:t> TECHNICAL ASSISTANCE </a:t>
            </a:r>
          </a:p>
          <a:p>
            <a:pPr algn="ctr"/>
            <a:r>
              <a:rPr lang="en-US" sz="3200" b="1">
                <a:latin typeface="Aptos" panose="020B0004020202020204" pitchFamily="34" charset="0"/>
                <a:cs typeface="Arial" panose="020B0604020202020204" pitchFamily="34" charset="0"/>
              </a:rPr>
              <a:t>FY 2024/2025</a:t>
            </a:r>
          </a:p>
        </p:txBody>
      </p:sp>
      <p:sp>
        <p:nvSpPr>
          <p:cNvPr id="4" name="TextBox 3">
            <a:extLst>
              <a:ext uri="{FF2B5EF4-FFF2-40B4-BE49-F238E27FC236}">
                <a16:creationId xmlns:a16="http://schemas.microsoft.com/office/drawing/2014/main" id="{A6870806-3D00-49AA-56F3-4A98A8A0018C}"/>
              </a:ext>
            </a:extLst>
          </p:cNvPr>
          <p:cNvSpPr txBox="1"/>
          <p:nvPr/>
        </p:nvSpPr>
        <p:spPr>
          <a:xfrm>
            <a:off x="923544" y="2264604"/>
            <a:ext cx="9253728" cy="3139321"/>
          </a:xfrm>
          <a:prstGeom prst="rect">
            <a:avLst/>
          </a:prstGeom>
          <a:noFill/>
        </p:spPr>
        <p:txBody>
          <a:bodyPr wrap="square" lIns="91440" tIns="45720" rIns="91440" bIns="45720" rtlCol="0" anchor="t">
            <a:spAutoFit/>
          </a:bodyPr>
          <a:lstStyle/>
          <a:p>
            <a:pPr algn="just"/>
            <a:r>
              <a:rPr lang="en-US">
                <a:latin typeface="Aptos"/>
              </a:rPr>
              <a:t>During this fiscal year, Quality Performance Improvement Team (QPIT) provided seven (7) monthly training opportunities for DWIHN Clinically Responsible Provider Staff.  </a:t>
            </a:r>
            <a:r>
              <a:rPr lang="en-US" b="1">
                <a:latin typeface="Aptos"/>
              </a:rPr>
              <a:t>190 staff </a:t>
            </a:r>
            <a:r>
              <a:rPr lang="en-US">
                <a:latin typeface="Aptos"/>
              </a:rPr>
              <a:t>across both Behavioral Health and Substance Use Disorder programs completed and passed the test demonstrating competency.  </a:t>
            </a:r>
          </a:p>
          <a:p>
            <a:pPr algn="just"/>
            <a:endParaRPr lang="en-US">
              <a:latin typeface="Aptos" panose="020B0004020202020204" pitchFamily="34" charset="0"/>
            </a:endParaRPr>
          </a:p>
          <a:p>
            <a:pPr algn="just"/>
            <a:r>
              <a:rPr lang="en-US">
                <a:latin typeface="Aptos"/>
              </a:rPr>
              <a:t>In addition to providing training, the QPIT provides technical assistance to every level within DWIHN.  This includes front line staff in our residential facilities up through executive leaders.  When the QPIT identifies trends or patterns of events, technical assistance is offered to assist in ensuring the best quality of care is made available to each of our members and their families.  This collaborative process has resulted in improved services through this oversight.</a:t>
            </a:r>
          </a:p>
        </p:txBody>
      </p:sp>
    </p:spTree>
    <p:extLst>
      <p:ext uri="{BB962C8B-B14F-4D97-AF65-F5344CB8AC3E}">
        <p14:creationId xmlns:p14="http://schemas.microsoft.com/office/powerpoint/2010/main" val="276690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EA985-A316-6521-93CA-5CF3E9202B5B}"/>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68468500-FB04-BD41-C531-9F0B68AD431B}"/>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719B5685-3C4F-12D3-9B6B-1699B765C4E5}"/>
              </a:ext>
            </a:extLst>
          </p:cNvPr>
          <p:cNvSpPr>
            <a:spLocks noGrp="1"/>
          </p:cNvSpPr>
          <p:nvPr>
            <p:ph type="sldNum" sz="quarter" idx="12"/>
          </p:nvPr>
        </p:nvSpPr>
        <p:spPr/>
        <p:txBody>
          <a:bodyPr/>
          <a:lstStyle/>
          <a:p>
            <a:fld id="{F3F52DA8-21FA-BF4A-9224-09626931A21A}" type="slidenum">
              <a:rPr lang="en-US" dirty="0" smtClean="0"/>
              <a:t>5</a:t>
            </a:fld>
            <a:endParaRPr lang="en-US"/>
          </a:p>
        </p:txBody>
      </p:sp>
      <p:pic>
        <p:nvPicPr>
          <p:cNvPr id="6" name="Picture 5">
            <a:extLst>
              <a:ext uri="{FF2B5EF4-FFF2-40B4-BE49-F238E27FC236}">
                <a16:creationId xmlns:a16="http://schemas.microsoft.com/office/drawing/2014/main" id="{207D366A-2599-0AC3-CA3E-5D26BF164E17}"/>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2" name="TextBox 1">
            <a:extLst>
              <a:ext uri="{FF2B5EF4-FFF2-40B4-BE49-F238E27FC236}">
                <a16:creationId xmlns:a16="http://schemas.microsoft.com/office/drawing/2014/main" id="{DDA91613-4947-CD8B-2C12-987C144AA9E5}"/>
              </a:ext>
            </a:extLst>
          </p:cNvPr>
          <p:cNvSpPr txBox="1"/>
          <p:nvPr/>
        </p:nvSpPr>
        <p:spPr>
          <a:xfrm>
            <a:off x="1426464" y="2103120"/>
            <a:ext cx="8302752" cy="584775"/>
          </a:xfrm>
          <a:prstGeom prst="rect">
            <a:avLst/>
          </a:prstGeom>
          <a:noFill/>
        </p:spPr>
        <p:txBody>
          <a:bodyPr wrap="square" rtlCol="0">
            <a:spAutoFit/>
          </a:bodyPr>
          <a:lstStyle/>
          <a:p>
            <a:pPr algn="ctr"/>
            <a:r>
              <a:rPr lang="en-US" sz="3200" b="1">
                <a:latin typeface="Aptos" panose="020B0004020202020204" pitchFamily="34" charset="0"/>
                <a:cs typeface="Arial" panose="020B0604020202020204" pitchFamily="34" charset="0"/>
              </a:rPr>
              <a:t>FY 2024/2025 DATA </a:t>
            </a:r>
          </a:p>
        </p:txBody>
      </p:sp>
    </p:spTree>
    <p:extLst>
      <p:ext uri="{BB962C8B-B14F-4D97-AF65-F5344CB8AC3E}">
        <p14:creationId xmlns:p14="http://schemas.microsoft.com/office/powerpoint/2010/main" val="184405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7390-60C8-EC07-622E-F757AE0C5542}"/>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F4D44FA2-689B-215A-5A62-93DDE829764F}"/>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5A9FAACB-B438-595B-31B7-734BBC6174A9}"/>
              </a:ext>
            </a:extLst>
          </p:cNvPr>
          <p:cNvSpPr>
            <a:spLocks noGrp="1"/>
          </p:cNvSpPr>
          <p:nvPr>
            <p:ph type="sldNum" sz="quarter" idx="12"/>
          </p:nvPr>
        </p:nvSpPr>
        <p:spPr/>
        <p:txBody>
          <a:bodyPr/>
          <a:lstStyle/>
          <a:p>
            <a:fld id="{F3F52DA8-21FA-BF4A-9224-09626931A21A}" type="slidenum">
              <a:rPr lang="en-US" dirty="0" smtClean="0"/>
              <a:t>6</a:t>
            </a:fld>
            <a:endParaRPr lang="en-US"/>
          </a:p>
        </p:txBody>
      </p:sp>
      <p:pic>
        <p:nvPicPr>
          <p:cNvPr id="6" name="Picture 5">
            <a:extLst>
              <a:ext uri="{FF2B5EF4-FFF2-40B4-BE49-F238E27FC236}">
                <a16:creationId xmlns:a16="http://schemas.microsoft.com/office/drawing/2014/main" id="{443D06DE-C2C5-94FC-0290-90A727950192}"/>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4" name="TextBox 3">
            <a:extLst>
              <a:ext uri="{FF2B5EF4-FFF2-40B4-BE49-F238E27FC236}">
                <a16:creationId xmlns:a16="http://schemas.microsoft.com/office/drawing/2014/main" id="{E9E5BD98-BA36-97DE-F872-2E6485A29213}"/>
              </a:ext>
            </a:extLst>
          </p:cNvPr>
          <p:cNvSpPr txBox="1"/>
          <p:nvPr/>
        </p:nvSpPr>
        <p:spPr>
          <a:xfrm>
            <a:off x="1311564" y="295564"/>
            <a:ext cx="8876144" cy="369332"/>
          </a:xfrm>
          <a:prstGeom prst="rect">
            <a:avLst/>
          </a:prstGeom>
          <a:solidFill>
            <a:schemeClr val="accent5">
              <a:lumMod val="40000"/>
              <a:lumOff val="60000"/>
            </a:schemeClr>
          </a:solidFill>
        </p:spPr>
        <p:txBody>
          <a:bodyPr wrap="square" rtlCol="0">
            <a:spAutoFit/>
          </a:bodyPr>
          <a:lstStyle/>
          <a:p>
            <a:pPr algn="ctr"/>
            <a:r>
              <a:rPr lang="en-US" b="1"/>
              <a:t>TOTAL  AGGREGATE DATA BY MAJOR CATEGORY</a:t>
            </a:r>
          </a:p>
        </p:txBody>
      </p:sp>
      <p:graphicFrame>
        <p:nvGraphicFramePr>
          <p:cNvPr id="8" name="Table 7">
            <a:extLst>
              <a:ext uri="{FF2B5EF4-FFF2-40B4-BE49-F238E27FC236}">
                <a16:creationId xmlns:a16="http://schemas.microsoft.com/office/drawing/2014/main" id="{5B9B65D6-0E67-0B67-9241-03F181682B50}"/>
              </a:ext>
            </a:extLst>
          </p:cNvPr>
          <p:cNvGraphicFramePr>
            <a:graphicFrameLocks noGrp="1"/>
          </p:cNvGraphicFramePr>
          <p:nvPr>
            <p:extLst>
              <p:ext uri="{D42A27DB-BD31-4B8C-83A1-F6EECF244321}">
                <p14:modId xmlns:p14="http://schemas.microsoft.com/office/powerpoint/2010/main" val="4100789554"/>
              </p:ext>
            </p:extLst>
          </p:nvPr>
        </p:nvGraphicFramePr>
        <p:xfrm>
          <a:off x="1311564" y="735092"/>
          <a:ext cx="8876144" cy="5098331"/>
        </p:xfrm>
        <a:graphic>
          <a:graphicData uri="http://schemas.openxmlformats.org/drawingml/2006/table">
            <a:tbl>
              <a:tblPr firstRow="1" firstCol="1" bandRow="1"/>
              <a:tblGrid>
                <a:gridCol w="3483994">
                  <a:extLst>
                    <a:ext uri="{9D8B030D-6E8A-4147-A177-3AD203B41FA5}">
                      <a16:colId xmlns:a16="http://schemas.microsoft.com/office/drawing/2014/main" val="1652904917"/>
                    </a:ext>
                  </a:extLst>
                </a:gridCol>
                <a:gridCol w="1929596">
                  <a:extLst>
                    <a:ext uri="{9D8B030D-6E8A-4147-A177-3AD203B41FA5}">
                      <a16:colId xmlns:a16="http://schemas.microsoft.com/office/drawing/2014/main" val="1699134137"/>
                    </a:ext>
                  </a:extLst>
                </a:gridCol>
                <a:gridCol w="884398">
                  <a:extLst>
                    <a:ext uri="{9D8B030D-6E8A-4147-A177-3AD203B41FA5}">
                      <a16:colId xmlns:a16="http://schemas.microsoft.com/office/drawing/2014/main" val="1797806160"/>
                    </a:ext>
                  </a:extLst>
                </a:gridCol>
                <a:gridCol w="884398">
                  <a:extLst>
                    <a:ext uri="{9D8B030D-6E8A-4147-A177-3AD203B41FA5}">
                      <a16:colId xmlns:a16="http://schemas.microsoft.com/office/drawing/2014/main" val="2048950025"/>
                    </a:ext>
                  </a:extLst>
                </a:gridCol>
                <a:gridCol w="846879">
                  <a:extLst>
                    <a:ext uri="{9D8B030D-6E8A-4147-A177-3AD203B41FA5}">
                      <a16:colId xmlns:a16="http://schemas.microsoft.com/office/drawing/2014/main" val="3148047612"/>
                    </a:ext>
                  </a:extLst>
                </a:gridCol>
                <a:gridCol w="846879">
                  <a:extLst>
                    <a:ext uri="{9D8B030D-6E8A-4147-A177-3AD203B41FA5}">
                      <a16:colId xmlns:a16="http://schemas.microsoft.com/office/drawing/2014/main" val="143589430"/>
                    </a:ext>
                  </a:extLst>
                </a:gridCol>
              </a:tblGrid>
              <a:tr h="303192">
                <a:tc>
                  <a:txBody>
                    <a:bodyPr/>
                    <a:lstStyle/>
                    <a:p>
                      <a:pPr marL="0" marR="0" algn="l">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CATEGORY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7AC"/>
                    </a:solidFill>
                  </a:tcPr>
                </a:tc>
                <a:tc>
                  <a:txBody>
                    <a:bodyPr/>
                    <a:lstStyle/>
                    <a:p>
                      <a:pPr marL="0" marR="0" algn="ctr">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TOTAL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7AC"/>
                    </a:solidFill>
                  </a:tcPr>
                </a:tc>
                <a:tc gridSpan="4">
                  <a:txBody>
                    <a:bodyPr/>
                    <a:lstStyle/>
                    <a:p>
                      <a:pPr marL="0" marR="0" algn="ctr">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GENDER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7A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4057255"/>
                  </a:ext>
                </a:extLst>
              </a:tr>
              <a:tr h="303192">
                <a:tc>
                  <a:txBody>
                    <a:bodyPr/>
                    <a:lstStyle/>
                    <a:p>
                      <a:pPr marL="0" marR="0" algn="l">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7AC"/>
                    </a:solidFill>
                  </a:tcPr>
                </a:tc>
                <a:tc>
                  <a:txBody>
                    <a:bodyPr/>
                    <a:lstStyle/>
                    <a:p>
                      <a:pPr marL="0" marR="0" algn="ctr">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7AC"/>
                    </a:solidFill>
                  </a:tcPr>
                </a:tc>
                <a:tc gridSpan="2">
                  <a:txBody>
                    <a:bodyPr/>
                    <a:lstStyle/>
                    <a:p>
                      <a:pPr marL="0" marR="0" algn="ctr">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Male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marL="0" marR="0" algn="ctr">
                        <a:lnSpc>
                          <a:spcPct val="115000"/>
                        </a:lnSpc>
                        <a:spcAft>
                          <a:spcPts val="800"/>
                        </a:spcAft>
                        <a:buNone/>
                      </a:pP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Female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hMerge="1">
                  <a:txBody>
                    <a:bodyPr/>
                    <a:lstStyle/>
                    <a:p>
                      <a:endParaRPr lang="en-US"/>
                    </a:p>
                  </a:txBody>
                  <a:tcPr/>
                </a:tc>
                <a:extLst>
                  <a:ext uri="{0D108BD9-81ED-4DB2-BD59-A6C34878D82A}">
                    <a16:rowId xmlns:a16="http://schemas.microsoft.com/office/drawing/2014/main" val="4117387585"/>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Administrative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48.2 %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a:t>
                      </a:r>
                      <a:r>
                        <a:rPr lang="en-US"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2806295280"/>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Arrest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80.39%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19.61%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343427728"/>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Behavior Treatment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55.26%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44.74%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705143331"/>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Death of Recipient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379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58.05%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41.95%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4280131962"/>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Environmental Emergency</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56.25%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43.75%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2958945362"/>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Injuries requiring Emergency Room</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64.56%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35.54%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193714483"/>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Injuries requiring Hospitalization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67.31%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32.69%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568800872"/>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Media (New FY 2024)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57.14%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42.86%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4132322488"/>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Medication Error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69.23%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30.77%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316261822"/>
                  </a:ext>
                </a:extLst>
              </a:tr>
              <a:tr h="303192">
                <a:tc>
                  <a:txBody>
                    <a:bodyPr/>
                    <a:lstStyle/>
                    <a:p>
                      <a:pPr marL="0" marR="0" algn="l">
                        <a:lnSpc>
                          <a:spcPct val="115000"/>
                        </a:lnSpc>
                        <a:spcAft>
                          <a:spcPts val="800"/>
                        </a:spcAft>
                        <a:buNone/>
                      </a:pPr>
                      <a:r>
                        <a:rPr lang="en-US" sz="15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Ph</a:t>
                      </a: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ysical Illness Requiring Emergency Room</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55.07%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44.93%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196399012"/>
                  </a:ext>
                </a:extLst>
              </a:tr>
              <a:tr h="30319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Physical Illness Requiring Hospitalization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60.19%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39.81%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1170132403"/>
                  </a:ext>
                </a:extLst>
              </a:tr>
              <a:tr h="303192">
                <a:tc>
                  <a:txBody>
                    <a:bodyPr/>
                    <a:lstStyle/>
                    <a:p>
                      <a:pPr marL="0" marR="0" algn="l">
                        <a:lnSpc>
                          <a:spcPct val="115000"/>
                        </a:lnSpc>
                        <a:spcAft>
                          <a:spcPts val="800"/>
                        </a:spcAft>
                        <a:buNone/>
                      </a:pPr>
                      <a:r>
                        <a:rPr lang="en-US" sz="1600" b="1" kern="0">
                          <a:effectLst/>
                          <a:latin typeface="Aptos Narrow" panose="020B0004020202020204" pitchFamily="34" charset="0"/>
                          <a:ea typeface="Times New Roman" panose="02020603050405020304" pitchFamily="18" charset="0"/>
                          <a:cs typeface="Times New Roman" panose="02020603050405020304" pitchFamily="18" charset="0"/>
                        </a:rPr>
                        <a:t>Serious Challenging Behavior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effectLst/>
                          <a:latin typeface="Aptos Narrow" panose="020B0004020202020204" pitchFamily="34" charset="0"/>
                          <a:ea typeface="Times New Roman" panose="02020603050405020304" pitchFamily="18" charset="0"/>
                          <a:cs typeface="Times New Roman" panose="02020603050405020304" pitchFamily="18" charset="0"/>
                        </a:rPr>
                        <a:t>460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55.22%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marL="0" marR="0" algn="ctr">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44.78%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13873021"/>
                  </a:ext>
                </a:extLst>
              </a:tr>
              <a:tr h="365921">
                <a:tc>
                  <a:txBody>
                    <a:bodyPr/>
                    <a:lstStyle/>
                    <a:p>
                      <a:pPr marL="0" marR="0" algn="l">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TOTAL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1967</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1149</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100">
                          <a:effectLst/>
                          <a:latin typeface="Aptos" panose="020B0004020202020204" pitchFamily="34" charset="0"/>
                          <a:ea typeface="Aptos" panose="020B0004020202020204" pitchFamily="34" charset="0"/>
                          <a:cs typeface="Times New Roman" panose="02020603050405020304" pitchFamily="18" charset="0"/>
                        </a:rPr>
                        <a:t>58.41%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818</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100">
                          <a:effectLst/>
                          <a:latin typeface="Aptos" panose="020B0004020202020204" pitchFamily="34" charset="0"/>
                          <a:ea typeface="Aptos" panose="020B0004020202020204" pitchFamily="34" charset="0"/>
                          <a:cs typeface="Times New Roman" panose="02020603050405020304" pitchFamily="18" charset="0"/>
                        </a:rPr>
                        <a:t>41.59%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36514292"/>
                  </a:ext>
                </a:extLst>
              </a:tr>
            </a:tbl>
          </a:graphicData>
        </a:graphic>
      </p:graphicFrame>
    </p:spTree>
    <p:extLst>
      <p:ext uri="{BB962C8B-B14F-4D97-AF65-F5344CB8AC3E}">
        <p14:creationId xmlns:p14="http://schemas.microsoft.com/office/powerpoint/2010/main" val="198459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C680-93D8-43B8-3648-8C93E0AEA3A7}"/>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3C6DF0D9-8B22-6204-4DDE-6B08C1B5B8E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95ED5ADA-9374-A98B-8FAC-0997AB3DAB72}"/>
              </a:ext>
            </a:extLst>
          </p:cNvPr>
          <p:cNvSpPr>
            <a:spLocks noGrp="1"/>
          </p:cNvSpPr>
          <p:nvPr>
            <p:ph type="sldNum" sz="quarter" idx="12"/>
          </p:nvPr>
        </p:nvSpPr>
        <p:spPr/>
        <p:txBody>
          <a:bodyPr/>
          <a:lstStyle/>
          <a:p>
            <a:fld id="{F3F52DA8-21FA-BF4A-9224-09626931A21A}" type="slidenum">
              <a:rPr lang="en-US" dirty="0" smtClean="0"/>
              <a:t>7</a:t>
            </a:fld>
            <a:endParaRPr lang="en-US"/>
          </a:p>
        </p:txBody>
      </p:sp>
      <p:pic>
        <p:nvPicPr>
          <p:cNvPr id="6" name="Picture 5">
            <a:extLst>
              <a:ext uri="{FF2B5EF4-FFF2-40B4-BE49-F238E27FC236}">
                <a16:creationId xmlns:a16="http://schemas.microsoft.com/office/drawing/2014/main" id="{62F50E1C-A236-1CC1-BCA5-24EB5A263410}"/>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sp>
        <p:nvSpPr>
          <p:cNvPr id="5" name="TextBox 4">
            <a:extLst>
              <a:ext uri="{FF2B5EF4-FFF2-40B4-BE49-F238E27FC236}">
                <a16:creationId xmlns:a16="http://schemas.microsoft.com/office/drawing/2014/main" id="{E320E3F5-60C2-BE42-6C7B-424A1841026F}"/>
              </a:ext>
            </a:extLst>
          </p:cNvPr>
          <p:cNvSpPr txBox="1"/>
          <p:nvPr/>
        </p:nvSpPr>
        <p:spPr>
          <a:xfrm>
            <a:off x="393192" y="261383"/>
            <a:ext cx="10972800" cy="400110"/>
          </a:xfrm>
          <a:prstGeom prst="rect">
            <a:avLst/>
          </a:prstGeom>
          <a:noFill/>
        </p:spPr>
        <p:txBody>
          <a:bodyPr wrap="square" rtlCol="0">
            <a:spAutoFit/>
          </a:bodyPr>
          <a:lstStyle/>
          <a:p>
            <a:pPr algn="ctr"/>
            <a:r>
              <a:rPr lang="en-US" sz="2000" b="1"/>
              <a:t>FY 2024/2025 DATA</a:t>
            </a:r>
          </a:p>
        </p:txBody>
      </p:sp>
      <p:graphicFrame>
        <p:nvGraphicFramePr>
          <p:cNvPr id="8" name="Table 7">
            <a:extLst>
              <a:ext uri="{FF2B5EF4-FFF2-40B4-BE49-F238E27FC236}">
                <a16:creationId xmlns:a16="http://schemas.microsoft.com/office/drawing/2014/main" id="{59138198-0AF3-EAAC-6526-130AE55981CB}"/>
              </a:ext>
            </a:extLst>
          </p:cNvPr>
          <p:cNvGraphicFramePr>
            <a:graphicFrameLocks noGrp="1"/>
          </p:cNvGraphicFramePr>
          <p:nvPr>
            <p:extLst>
              <p:ext uri="{D42A27DB-BD31-4B8C-83A1-F6EECF244321}">
                <p14:modId xmlns:p14="http://schemas.microsoft.com/office/powerpoint/2010/main" val="2999011905"/>
              </p:ext>
            </p:extLst>
          </p:nvPr>
        </p:nvGraphicFramePr>
        <p:xfrm>
          <a:off x="282355" y="901039"/>
          <a:ext cx="5139390" cy="1599822"/>
        </p:xfrm>
        <a:graphic>
          <a:graphicData uri="http://schemas.openxmlformats.org/drawingml/2006/table">
            <a:tbl>
              <a:tblPr firstRow="1" firstCol="1" bandRow="1"/>
              <a:tblGrid>
                <a:gridCol w="2264932">
                  <a:extLst>
                    <a:ext uri="{9D8B030D-6E8A-4147-A177-3AD203B41FA5}">
                      <a16:colId xmlns:a16="http://schemas.microsoft.com/office/drawing/2014/main" val="1027279614"/>
                    </a:ext>
                  </a:extLst>
                </a:gridCol>
                <a:gridCol w="1082604">
                  <a:extLst>
                    <a:ext uri="{9D8B030D-6E8A-4147-A177-3AD203B41FA5}">
                      <a16:colId xmlns:a16="http://schemas.microsoft.com/office/drawing/2014/main" val="1501564014"/>
                    </a:ext>
                  </a:extLst>
                </a:gridCol>
                <a:gridCol w="766618">
                  <a:extLst>
                    <a:ext uri="{9D8B030D-6E8A-4147-A177-3AD203B41FA5}">
                      <a16:colId xmlns:a16="http://schemas.microsoft.com/office/drawing/2014/main" val="4066486980"/>
                    </a:ext>
                  </a:extLst>
                </a:gridCol>
                <a:gridCol w="1025236">
                  <a:extLst>
                    <a:ext uri="{9D8B030D-6E8A-4147-A177-3AD203B41FA5}">
                      <a16:colId xmlns:a16="http://schemas.microsoft.com/office/drawing/2014/main" val="2338725448"/>
                    </a:ext>
                  </a:extLst>
                </a:gridCol>
              </a:tblGrid>
              <a:tr h="257869">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Administrative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67</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04123582"/>
                  </a:ext>
                </a:extLst>
              </a:tr>
              <a:tr h="257869">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Alleged Neglect/Abuse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68</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180007079"/>
                  </a:ext>
                </a:extLst>
              </a:tr>
              <a:tr h="257869">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Critical No Show</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785123114"/>
                  </a:ext>
                </a:extLst>
              </a:tr>
              <a:tr h="257869">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Exploitation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713524792"/>
                  </a:ext>
                </a:extLst>
              </a:tr>
              <a:tr h="257869">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Illegal Activity</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472482606"/>
                  </a:ext>
                </a:extLst>
              </a:tr>
              <a:tr h="257869">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Impaired Worker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3476207486"/>
                  </a:ext>
                </a:extLst>
              </a:tr>
            </a:tbl>
          </a:graphicData>
        </a:graphic>
      </p:graphicFrame>
      <p:graphicFrame>
        <p:nvGraphicFramePr>
          <p:cNvPr id="10" name="Table 9">
            <a:extLst>
              <a:ext uri="{FF2B5EF4-FFF2-40B4-BE49-F238E27FC236}">
                <a16:creationId xmlns:a16="http://schemas.microsoft.com/office/drawing/2014/main" id="{81444039-B272-8E03-50F6-900EC259B47B}"/>
              </a:ext>
            </a:extLst>
          </p:cNvPr>
          <p:cNvGraphicFramePr>
            <a:graphicFrameLocks noGrp="1"/>
          </p:cNvGraphicFramePr>
          <p:nvPr>
            <p:extLst>
              <p:ext uri="{D42A27DB-BD31-4B8C-83A1-F6EECF244321}">
                <p14:modId xmlns:p14="http://schemas.microsoft.com/office/powerpoint/2010/main" val="3435151249"/>
              </p:ext>
            </p:extLst>
          </p:nvPr>
        </p:nvGraphicFramePr>
        <p:xfrm>
          <a:off x="5549865" y="901039"/>
          <a:ext cx="4785937" cy="2413512"/>
        </p:xfrm>
        <a:graphic>
          <a:graphicData uri="http://schemas.openxmlformats.org/drawingml/2006/table">
            <a:tbl>
              <a:tblPr firstRow="1" firstCol="1" bandRow="1"/>
              <a:tblGrid>
                <a:gridCol w="2060899">
                  <a:extLst>
                    <a:ext uri="{9D8B030D-6E8A-4147-A177-3AD203B41FA5}">
                      <a16:colId xmlns:a16="http://schemas.microsoft.com/office/drawing/2014/main" val="3115882781"/>
                    </a:ext>
                  </a:extLst>
                </a:gridCol>
                <a:gridCol w="1132065">
                  <a:extLst>
                    <a:ext uri="{9D8B030D-6E8A-4147-A177-3AD203B41FA5}">
                      <a16:colId xmlns:a16="http://schemas.microsoft.com/office/drawing/2014/main" val="3541041727"/>
                    </a:ext>
                  </a:extLst>
                </a:gridCol>
                <a:gridCol w="767025">
                  <a:extLst>
                    <a:ext uri="{9D8B030D-6E8A-4147-A177-3AD203B41FA5}">
                      <a16:colId xmlns:a16="http://schemas.microsoft.com/office/drawing/2014/main" val="1780005849"/>
                    </a:ext>
                  </a:extLst>
                </a:gridCol>
                <a:gridCol w="825948">
                  <a:extLst>
                    <a:ext uri="{9D8B030D-6E8A-4147-A177-3AD203B41FA5}">
                      <a16:colId xmlns:a16="http://schemas.microsoft.com/office/drawing/2014/main" val="3956736965"/>
                    </a:ext>
                  </a:extLst>
                </a:gridCol>
              </a:tblGrid>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Arrest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5431694"/>
                  </a:ext>
                </a:extLst>
              </a:tr>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Arrest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733629549"/>
                  </a:ext>
                </a:extLst>
              </a:tr>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Assault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980566706"/>
                  </a:ext>
                </a:extLst>
              </a:tr>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Behavior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443218546"/>
                  </a:ext>
                </a:extLst>
              </a:tr>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Convicted</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803271779"/>
                  </a:ext>
                </a:extLst>
              </a:tr>
              <a:tr h="246952">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Criminal Charges Pending</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500709825"/>
                  </a:ext>
                </a:extLst>
              </a:tr>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Police Intervention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584509030"/>
                  </a:ext>
                </a:extLst>
              </a:tr>
              <a:tr h="246952">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Violation of Probation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75289411"/>
                  </a:ext>
                </a:extLst>
              </a:tr>
            </a:tbl>
          </a:graphicData>
        </a:graphic>
      </p:graphicFrame>
      <p:sp>
        <p:nvSpPr>
          <p:cNvPr id="2" name="TextBox 1">
            <a:extLst>
              <a:ext uri="{FF2B5EF4-FFF2-40B4-BE49-F238E27FC236}">
                <a16:creationId xmlns:a16="http://schemas.microsoft.com/office/drawing/2014/main" id="{AFC8D0B2-35EA-9DE6-A2BC-027B60F33760}"/>
              </a:ext>
            </a:extLst>
          </p:cNvPr>
          <p:cNvSpPr txBox="1"/>
          <p:nvPr/>
        </p:nvSpPr>
        <p:spPr>
          <a:xfrm>
            <a:off x="393192" y="2926015"/>
            <a:ext cx="4302437" cy="203132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a:t>The </a:t>
            </a:r>
            <a:r>
              <a:rPr lang="en-US" b="1"/>
              <a:t>Administrative </a:t>
            </a:r>
            <a:r>
              <a:rPr lang="en-US"/>
              <a:t>category is comprised of events reported to the Office of Recipient Rights,  Adult/Child Protective Services, or the Police Department for investigation of a violation of the Mental Health Code, Abuse/Neglect issues, or Criminal Law statutes.</a:t>
            </a:r>
          </a:p>
        </p:txBody>
      </p:sp>
      <p:sp>
        <p:nvSpPr>
          <p:cNvPr id="4" name="TextBox 3">
            <a:extLst>
              <a:ext uri="{FF2B5EF4-FFF2-40B4-BE49-F238E27FC236}">
                <a16:creationId xmlns:a16="http://schemas.microsoft.com/office/drawing/2014/main" id="{7D186637-26F2-B417-3683-B69099743E0E}"/>
              </a:ext>
            </a:extLst>
          </p:cNvPr>
          <p:cNvSpPr txBox="1"/>
          <p:nvPr/>
        </p:nvSpPr>
        <p:spPr>
          <a:xfrm>
            <a:off x="5421745" y="3720721"/>
            <a:ext cx="468843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b="1"/>
              <a:t>Arrests</a:t>
            </a:r>
            <a:r>
              <a:rPr lang="en-US"/>
              <a:t> are only reported when a member of law enforcement informs staff that the member is being arrested for violation of the law and will possibly be prosecuted.  This table provides outcomes reported from those arrests as received.</a:t>
            </a:r>
          </a:p>
        </p:txBody>
      </p:sp>
    </p:spTree>
    <p:extLst>
      <p:ext uri="{BB962C8B-B14F-4D97-AF65-F5344CB8AC3E}">
        <p14:creationId xmlns:p14="http://schemas.microsoft.com/office/powerpoint/2010/main" val="177074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DE79-780D-923F-120D-C34DD5D43A47}"/>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38ACAB56-E6F5-5965-F366-26DC67803C53}"/>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B71B8D73-A112-3F70-E7DA-857BEAADE2B5}"/>
              </a:ext>
            </a:extLst>
          </p:cNvPr>
          <p:cNvSpPr>
            <a:spLocks noGrp="1"/>
          </p:cNvSpPr>
          <p:nvPr>
            <p:ph type="sldNum" sz="quarter" idx="12"/>
          </p:nvPr>
        </p:nvSpPr>
        <p:spPr/>
        <p:txBody>
          <a:bodyPr/>
          <a:lstStyle/>
          <a:p>
            <a:fld id="{F3F52DA8-21FA-BF4A-9224-09626931A21A}" type="slidenum">
              <a:rPr lang="en-US" dirty="0" smtClean="0"/>
              <a:t>8</a:t>
            </a:fld>
            <a:endParaRPr lang="en-US"/>
          </a:p>
        </p:txBody>
      </p:sp>
      <p:pic>
        <p:nvPicPr>
          <p:cNvPr id="6" name="Picture 5">
            <a:extLst>
              <a:ext uri="{FF2B5EF4-FFF2-40B4-BE49-F238E27FC236}">
                <a16:creationId xmlns:a16="http://schemas.microsoft.com/office/drawing/2014/main" id="{E83BFCE4-81C0-59F1-7F85-76377545D0BD}"/>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graphicFrame>
        <p:nvGraphicFramePr>
          <p:cNvPr id="5" name="Table 4">
            <a:extLst>
              <a:ext uri="{FF2B5EF4-FFF2-40B4-BE49-F238E27FC236}">
                <a16:creationId xmlns:a16="http://schemas.microsoft.com/office/drawing/2014/main" id="{C98EF39E-0662-4C14-5A68-432BCC0EF99E}"/>
              </a:ext>
            </a:extLst>
          </p:cNvPr>
          <p:cNvGraphicFramePr>
            <a:graphicFrameLocks noGrp="1"/>
          </p:cNvGraphicFramePr>
          <p:nvPr>
            <p:extLst>
              <p:ext uri="{D42A27DB-BD31-4B8C-83A1-F6EECF244321}">
                <p14:modId xmlns:p14="http://schemas.microsoft.com/office/powerpoint/2010/main" val="2755260612"/>
              </p:ext>
            </p:extLst>
          </p:nvPr>
        </p:nvGraphicFramePr>
        <p:xfrm>
          <a:off x="553871" y="299012"/>
          <a:ext cx="8605157" cy="2215476"/>
        </p:xfrm>
        <a:graphic>
          <a:graphicData uri="http://schemas.openxmlformats.org/drawingml/2006/table">
            <a:tbl>
              <a:tblPr firstRow="1" firstCol="1" bandRow="1"/>
              <a:tblGrid>
                <a:gridCol w="4917232">
                  <a:extLst>
                    <a:ext uri="{9D8B030D-6E8A-4147-A177-3AD203B41FA5}">
                      <a16:colId xmlns:a16="http://schemas.microsoft.com/office/drawing/2014/main" val="1386732194"/>
                    </a:ext>
                  </a:extLst>
                </a:gridCol>
                <a:gridCol w="1053693">
                  <a:extLst>
                    <a:ext uri="{9D8B030D-6E8A-4147-A177-3AD203B41FA5}">
                      <a16:colId xmlns:a16="http://schemas.microsoft.com/office/drawing/2014/main" val="1421928775"/>
                    </a:ext>
                  </a:extLst>
                </a:gridCol>
                <a:gridCol w="1580539">
                  <a:extLst>
                    <a:ext uri="{9D8B030D-6E8A-4147-A177-3AD203B41FA5}">
                      <a16:colId xmlns:a16="http://schemas.microsoft.com/office/drawing/2014/main" val="2330534109"/>
                    </a:ext>
                  </a:extLst>
                </a:gridCol>
                <a:gridCol w="1053693">
                  <a:extLst>
                    <a:ext uri="{9D8B030D-6E8A-4147-A177-3AD203B41FA5}">
                      <a16:colId xmlns:a16="http://schemas.microsoft.com/office/drawing/2014/main" val="4116310076"/>
                    </a:ext>
                  </a:extLst>
                </a:gridCol>
              </a:tblGrid>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Behavior Treatment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4552932"/>
                  </a:ext>
                </a:extLst>
              </a:tr>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911 Calls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38</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386817682"/>
                  </a:ext>
                </a:extLst>
              </a:tr>
              <a:tr h="349017">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Arrests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709610204"/>
                  </a:ext>
                </a:extLst>
              </a:tr>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Emergency Hospitalizations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531824187"/>
                  </a:ext>
                </a:extLst>
              </a:tr>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Injury</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521518032"/>
                  </a:ext>
                </a:extLst>
              </a:tr>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Physical Health Hospitalizations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48966428"/>
                  </a:ext>
                </a:extLst>
              </a:tr>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Psychiatric Hospitalizations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741893612"/>
                  </a:ext>
                </a:extLst>
              </a:tr>
              <a:tr h="263043">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Use of Physical Management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1098631177"/>
                  </a:ext>
                </a:extLst>
              </a:tr>
            </a:tbl>
          </a:graphicData>
        </a:graphic>
      </p:graphicFrame>
      <p:graphicFrame>
        <p:nvGraphicFramePr>
          <p:cNvPr id="8" name="Table 7">
            <a:extLst>
              <a:ext uri="{FF2B5EF4-FFF2-40B4-BE49-F238E27FC236}">
                <a16:creationId xmlns:a16="http://schemas.microsoft.com/office/drawing/2014/main" id="{D9C3C8E3-0D1F-C272-47C4-04207AD479C0}"/>
              </a:ext>
            </a:extLst>
          </p:cNvPr>
          <p:cNvGraphicFramePr>
            <a:graphicFrameLocks noGrp="1"/>
          </p:cNvGraphicFramePr>
          <p:nvPr>
            <p:extLst>
              <p:ext uri="{D42A27DB-BD31-4B8C-83A1-F6EECF244321}">
                <p14:modId xmlns:p14="http://schemas.microsoft.com/office/powerpoint/2010/main" val="1031719302"/>
              </p:ext>
            </p:extLst>
          </p:nvPr>
        </p:nvGraphicFramePr>
        <p:xfrm>
          <a:off x="1351644" y="3370703"/>
          <a:ext cx="8605156" cy="2104344"/>
        </p:xfrm>
        <a:graphic>
          <a:graphicData uri="http://schemas.openxmlformats.org/drawingml/2006/table">
            <a:tbl>
              <a:tblPr firstRow="1" firstCol="1" bandRow="1"/>
              <a:tblGrid>
                <a:gridCol w="4917233">
                  <a:extLst>
                    <a:ext uri="{9D8B030D-6E8A-4147-A177-3AD203B41FA5}">
                      <a16:colId xmlns:a16="http://schemas.microsoft.com/office/drawing/2014/main" val="1434596277"/>
                    </a:ext>
                  </a:extLst>
                </a:gridCol>
                <a:gridCol w="1053692">
                  <a:extLst>
                    <a:ext uri="{9D8B030D-6E8A-4147-A177-3AD203B41FA5}">
                      <a16:colId xmlns:a16="http://schemas.microsoft.com/office/drawing/2014/main" val="3820058560"/>
                    </a:ext>
                  </a:extLst>
                </a:gridCol>
                <a:gridCol w="1580539">
                  <a:extLst>
                    <a:ext uri="{9D8B030D-6E8A-4147-A177-3AD203B41FA5}">
                      <a16:colId xmlns:a16="http://schemas.microsoft.com/office/drawing/2014/main" val="1560365205"/>
                    </a:ext>
                  </a:extLst>
                </a:gridCol>
                <a:gridCol w="1053692">
                  <a:extLst>
                    <a:ext uri="{9D8B030D-6E8A-4147-A177-3AD203B41FA5}">
                      <a16:colId xmlns:a16="http://schemas.microsoft.com/office/drawing/2014/main" val="2107420245"/>
                    </a:ext>
                  </a:extLst>
                </a:gridCol>
              </a:tblGrid>
              <a:tr h="350724">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Environmental Emergency</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6486395"/>
                  </a:ext>
                </a:extLst>
              </a:tr>
              <a:tr h="350724">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All Members Relocated</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213167073"/>
                  </a:ext>
                </a:extLst>
              </a:tr>
              <a:tr h="350724">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Bed Bugs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912861330"/>
                  </a:ext>
                </a:extLst>
              </a:tr>
              <a:tr h="350724">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Fire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322478761"/>
                  </a:ext>
                </a:extLst>
              </a:tr>
              <a:tr h="350724">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Member Relocated</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529890944"/>
                  </a:ext>
                </a:extLst>
              </a:tr>
              <a:tr h="350724">
                <a:tc>
                  <a:txBody>
                    <a:bodyPr/>
                    <a:lstStyle/>
                    <a:p>
                      <a:pPr marL="0" marR="0">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Other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412296020"/>
                  </a:ext>
                </a:extLst>
              </a:tr>
            </a:tbl>
          </a:graphicData>
        </a:graphic>
      </p:graphicFrame>
      <p:sp>
        <p:nvSpPr>
          <p:cNvPr id="2" name="TextBox 1">
            <a:extLst>
              <a:ext uri="{FF2B5EF4-FFF2-40B4-BE49-F238E27FC236}">
                <a16:creationId xmlns:a16="http://schemas.microsoft.com/office/drawing/2014/main" id="{D8B796DA-8818-3824-4E28-B0B7D0E7C684}"/>
              </a:ext>
            </a:extLst>
          </p:cNvPr>
          <p:cNvSpPr txBox="1"/>
          <p:nvPr/>
        </p:nvSpPr>
        <p:spPr>
          <a:xfrm>
            <a:off x="443035" y="2616311"/>
            <a:ext cx="9134763" cy="646331"/>
          </a:xfrm>
          <a:prstGeom prst="rect">
            <a:avLst/>
          </a:prstGeom>
          <a:noFill/>
        </p:spPr>
        <p:txBody>
          <a:bodyPr wrap="square" rtlCol="0">
            <a:spAutoFit/>
          </a:bodyPr>
          <a:lstStyle/>
          <a:p>
            <a:pPr algn="just"/>
            <a:r>
              <a:rPr lang="en-US"/>
              <a:t>This data represents events for member on a Behavior Treatment Plan – detailed information is contained in the Behavior Treatment Annual Report.</a:t>
            </a:r>
          </a:p>
        </p:txBody>
      </p:sp>
      <p:sp>
        <p:nvSpPr>
          <p:cNvPr id="4" name="TextBox 3">
            <a:extLst>
              <a:ext uri="{FF2B5EF4-FFF2-40B4-BE49-F238E27FC236}">
                <a16:creationId xmlns:a16="http://schemas.microsoft.com/office/drawing/2014/main" id="{F3A81282-264A-CF9C-475F-F60867E05C2B}"/>
              </a:ext>
            </a:extLst>
          </p:cNvPr>
          <p:cNvSpPr txBox="1"/>
          <p:nvPr/>
        </p:nvSpPr>
        <p:spPr>
          <a:xfrm>
            <a:off x="2914276" y="5583108"/>
            <a:ext cx="7209966" cy="1200329"/>
          </a:xfrm>
          <a:prstGeom prst="rect">
            <a:avLst/>
          </a:prstGeom>
          <a:noFill/>
        </p:spPr>
        <p:txBody>
          <a:bodyPr wrap="square" rtlCol="0">
            <a:spAutoFit/>
          </a:bodyPr>
          <a:lstStyle/>
          <a:p>
            <a:pPr algn="just"/>
            <a:r>
              <a:rPr lang="en-US"/>
              <a:t>As Environmental issues arise requiring members to be relocated, verification of remediation to demonstrate that members were kept safe while the facility is repaired.  Bed Bugs continues to be the most reported environmental issue throughout the provider network.</a:t>
            </a:r>
          </a:p>
        </p:txBody>
      </p:sp>
    </p:spTree>
    <p:extLst>
      <p:ext uri="{BB962C8B-B14F-4D97-AF65-F5344CB8AC3E}">
        <p14:creationId xmlns:p14="http://schemas.microsoft.com/office/powerpoint/2010/main" val="277005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33FE4-EA14-7E51-439F-28BBB12FC3FC}"/>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0998B997-DFBE-7716-6EA9-19AE8CD71BD1}"/>
              </a:ext>
            </a:extLst>
          </p:cNvPr>
          <p:cNvSpPr>
            <a:spLocks noGrp="1" noRot="1" noMove="1" noResize="1" noEditPoints="1" noAdjustHandles="1" noChangeArrowheads="1" noChangeShapeType="1"/>
          </p:cNvSpPr>
          <p:nvPr/>
        </p:nvSpPr>
        <p:spPr>
          <a:xfrm>
            <a:off x="10335802" y="137680"/>
            <a:ext cx="1753754" cy="6720320"/>
          </a:xfrm>
          <a:custGeom>
            <a:avLst/>
            <a:gdLst/>
            <a:ahLst/>
            <a:cxnLst/>
            <a:rect l="l" t="t" r="r" b="b"/>
            <a:pathLst>
              <a:path w="2903626" h="10097085">
                <a:moveTo>
                  <a:pt x="0" y="0"/>
                </a:moveTo>
                <a:lnTo>
                  <a:pt x="2903626" y="0"/>
                </a:lnTo>
                <a:lnTo>
                  <a:pt x="2903626" y="10097085"/>
                </a:lnTo>
                <a:lnTo>
                  <a:pt x="0" y="10097085"/>
                </a:lnTo>
                <a:lnTo>
                  <a:pt x="0" y="0"/>
                </a:lnTo>
                <a:close/>
              </a:path>
            </a:pathLst>
          </a:custGeom>
          <a:blipFill>
            <a:blip r:embed="rId2"/>
            <a:stretch>
              <a:fillRect l="-510855" r="-7350"/>
            </a:stretch>
          </a:blipFill>
        </p:spPr>
        <p:txBody>
          <a:bodyPr/>
          <a:lstStyle/>
          <a:p>
            <a:endParaRPr lang="en-US"/>
          </a:p>
        </p:txBody>
      </p:sp>
      <p:sp>
        <p:nvSpPr>
          <p:cNvPr id="3" name="Slide Number Placeholder 2">
            <a:extLst>
              <a:ext uri="{FF2B5EF4-FFF2-40B4-BE49-F238E27FC236}">
                <a16:creationId xmlns:a16="http://schemas.microsoft.com/office/drawing/2014/main" id="{A504614A-B8B4-49BC-64C8-89576B97418F}"/>
              </a:ext>
            </a:extLst>
          </p:cNvPr>
          <p:cNvSpPr>
            <a:spLocks noGrp="1"/>
          </p:cNvSpPr>
          <p:nvPr>
            <p:ph type="sldNum" sz="quarter" idx="12"/>
          </p:nvPr>
        </p:nvSpPr>
        <p:spPr/>
        <p:txBody>
          <a:bodyPr/>
          <a:lstStyle/>
          <a:p>
            <a:fld id="{F3F52DA8-21FA-BF4A-9224-09626931A21A}" type="slidenum">
              <a:rPr lang="en-US" dirty="0" smtClean="0"/>
              <a:t>9</a:t>
            </a:fld>
            <a:endParaRPr lang="en-US"/>
          </a:p>
        </p:txBody>
      </p:sp>
      <p:pic>
        <p:nvPicPr>
          <p:cNvPr id="6" name="Picture 5">
            <a:extLst>
              <a:ext uri="{FF2B5EF4-FFF2-40B4-BE49-F238E27FC236}">
                <a16:creationId xmlns:a16="http://schemas.microsoft.com/office/drawing/2014/main" id="{4FB2B81D-2F64-431A-B0C2-A676CD0BBB39}"/>
              </a:ext>
            </a:extLst>
          </p:cNvPr>
          <p:cNvPicPr>
            <a:picLocks noChangeAspect="1"/>
          </p:cNvPicPr>
          <p:nvPr/>
        </p:nvPicPr>
        <p:blipFill>
          <a:blip r:embed="rId3"/>
          <a:srcRect l="167" t="33445" r="-384" b="19430"/>
          <a:stretch>
            <a:fillRect/>
          </a:stretch>
        </p:blipFill>
        <p:spPr>
          <a:xfrm>
            <a:off x="-211307" y="5475047"/>
            <a:ext cx="2958141" cy="1376264"/>
          </a:xfrm>
          <a:prstGeom prst="rect">
            <a:avLst/>
          </a:prstGeom>
        </p:spPr>
      </p:pic>
      <p:graphicFrame>
        <p:nvGraphicFramePr>
          <p:cNvPr id="2" name="Table 1">
            <a:extLst>
              <a:ext uri="{FF2B5EF4-FFF2-40B4-BE49-F238E27FC236}">
                <a16:creationId xmlns:a16="http://schemas.microsoft.com/office/drawing/2014/main" id="{1934733A-F84A-D183-D017-603FF966DD4C}"/>
              </a:ext>
            </a:extLst>
          </p:cNvPr>
          <p:cNvGraphicFramePr>
            <a:graphicFrameLocks noGrp="1"/>
          </p:cNvGraphicFramePr>
          <p:nvPr>
            <p:extLst>
              <p:ext uri="{D42A27DB-BD31-4B8C-83A1-F6EECF244321}">
                <p14:modId xmlns:p14="http://schemas.microsoft.com/office/powerpoint/2010/main" val="570051890"/>
              </p:ext>
            </p:extLst>
          </p:nvPr>
        </p:nvGraphicFramePr>
        <p:xfrm>
          <a:off x="1642667" y="204459"/>
          <a:ext cx="8013226" cy="3463390"/>
        </p:xfrm>
        <a:graphic>
          <a:graphicData uri="http://schemas.openxmlformats.org/drawingml/2006/table">
            <a:tbl>
              <a:tblPr/>
              <a:tblGrid>
                <a:gridCol w="4549312">
                  <a:extLst>
                    <a:ext uri="{9D8B030D-6E8A-4147-A177-3AD203B41FA5}">
                      <a16:colId xmlns:a16="http://schemas.microsoft.com/office/drawing/2014/main" val="3077524638"/>
                    </a:ext>
                  </a:extLst>
                </a:gridCol>
                <a:gridCol w="989690">
                  <a:extLst>
                    <a:ext uri="{9D8B030D-6E8A-4147-A177-3AD203B41FA5}">
                      <a16:colId xmlns:a16="http://schemas.microsoft.com/office/drawing/2014/main" val="2379201385"/>
                    </a:ext>
                  </a:extLst>
                </a:gridCol>
                <a:gridCol w="1484534">
                  <a:extLst>
                    <a:ext uri="{9D8B030D-6E8A-4147-A177-3AD203B41FA5}">
                      <a16:colId xmlns:a16="http://schemas.microsoft.com/office/drawing/2014/main" val="2590189545"/>
                    </a:ext>
                  </a:extLst>
                </a:gridCol>
                <a:gridCol w="989690">
                  <a:extLst>
                    <a:ext uri="{9D8B030D-6E8A-4147-A177-3AD203B41FA5}">
                      <a16:colId xmlns:a16="http://schemas.microsoft.com/office/drawing/2014/main" val="83857148"/>
                    </a:ext>
                  </a:extLst>
                </a:gridCol>
              </a:tblGrid>
              <a:tr h="221743">
                <a:tc>
                  <a:txBody>
                    <a:bodyPr/>
                    <a:lstStyle/>
                    <a:p>
                      <a:pPr algn="l" fontAlgn="b">
                        <a:buNone/>
                      </a:pPr>
                      <a:r>
                        <a:rPr lang="en-US" sz="1600" b="1" i="0" u="none" strike="noStrike">
                          <a:solidFill>
                            <a:srgbClr val="000000"/>
                          </a:solidFill>
                          <a:effectLst/>
                          <a:latin typeface="Aptos Narrow" panose="020B0004020202020204" pitchFamily="34" charset="0"/>
                        </a:rPr>
                        <a:t>Injuries requiring Emergency Room</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Narrow" panose="020B0004020202020204" pitchFamily="34" charset="0"/>
                        </a:rPr>
                        <a:t>165</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Narrow" panose="020B0004020202020204" pitchFamily="34" charset="0"/>
                        </a:rPr>
                        <a:t>106</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Narrow" panose="020B0004020202020204" pitchFamily="34" charset="0"/>
                        </a:rPr>
                        <a:t>58</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8919344"/>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Accidents or Loss of Limb or function</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23</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17</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6</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690614266"/>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Assault</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8</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5</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3</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267165422"/>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Behavior</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2</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3690827870"/>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Injury</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120</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77</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43</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769419628"/>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Physical Illness</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4</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3</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2785086115"/>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Suicide Attempt</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2</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0</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2</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935622370"/>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Suspected Overdose</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6</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3</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2</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2141785656"/>
                  </a:ext>
                </a:extLst>
              </a:tr>
              <a:tr h="221743">
                <a:tc>
                  <a:txBody>
                    <a:bodyPr/>
                    <a:lstStyle/>
                    <a:p>
                      <a:pPr algn="l" fontAlgn="b">
                        <a:buNone/>
                      </a:pPr>
                      <a:r>
                        <a:rPr lang="en-US" sz="1600" b="1" i="0" u="none" strike="noStrike">
                          <a:solidFill>
                            <a:srgbClr val="000000"/>
                          </a:solidFill>
                          <a:effectLst/>
                          <a:latin typeface="Aptos Narrow" panose="020B0004020202020204" pitchFamily="34" charset="0"/>
                        </a:rPr>
                        <a:t>Injuries requiring Hospitalization</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Narrow" panose="020B0004020202020204" pitchFamily="34" charset="0"/>
                        </a:rPr>
                        <a:t>52</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Narrow" panose="020B0004020202020204" pitchFamily="34" charset="0"/>
                        </a:rPr>
                        <a:t>35</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1600" b="1" i="0" u="none" strike="noStrike">
                          <a:solidFill>
                            <a:srgbClr val="000000"/>
                          </a:solidFill>
                          <a:effectLst/>
                          <a:latin typeface="Aptos Narrow" panose="020B0004020202020204" pitchFamily="34" charset="0"/>
                        </a:rPr>
                        <a:t>17</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0850001"/>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Accidents or Loss of Limb or function</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6</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5</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4261512099"/>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Injury</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41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28</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13</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3302750924"/>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Medication</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0</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4089521720"/>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Physical Management</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0</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818955970"/>
                  </a:ext>
                </a:extLst>
              </a:tr>
              <a:tr h="221743">
                <a:tc>
                  <a:txBody>
                    <a:bodyPr/>
                    <a:lstStyle/>
                    <a:p>
                      <a:pPr algn="l" fontAlgn="b">
                        <a:buNone/>
                      </a:pPr>
                      <a:r>
                        <a:rPr lang="en-US" sz="1600" b="0" i="0" u="none" strike="noStrike">
                          <a:solidFill>
                            <a:srgbClr val="000000"/>
                          </a:solidFill>
                          <a:effectLst/>
                          <a:latin typeface="Aptos Narrow" panose="020B0004020202020204" pitchFamily="34" charset="0"/>
                        </a:rPr>
                        <a:t>     Suspected Overdose</a:t>
                      </a:r>
                    </a:p>
                  </a:txBody>
                  <a:tcPr marL="3545" marR="3545" marT="3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3</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Aptos Narrow" panose="020B0004020202020204" pitchFamily="34" charset="0"/>
                        </a:rPr>
                        <a:t>1</a:t>
                      </a:r>
                    </a:p>
                  </a:txBody>
                  <a:tcPr marL="3545" marR="3545" marT="3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US" sz="1600" b="0" i="0" u="none" strike="noStrike">
                          <a:solidFill>
                            <a:srgbClr val="000000"/>
                          </a:solidFill>
                          <a:effectLst/>
                          <a:latin typeface="Aptos Narrow" panose="020B0004020202020204" pitchFamily="34" charset="0"/>
                        </a:rPr>
                        <a:t>2</a:t>
                      </a:r>
                    </a:p>
                  </a:txBody>
                  <a:tcPr marL="3545" marR="3545" marT="3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2098785692"/>
                  </a:ext>
                </a:extLst>
              </a:tr>
            </a:tbl>
          </a:graphicData>
        </a:graphic>
      </p:graphicFrame>
      <p:sp>
        <p:nvSpPr>
          <p:cNvPr id="4" name="TextBox 3">
            <a:extLst>
              <a:ext uri="{FF2B5EF4-FFF2-40B4-BE49-F238E27FC236}">
                <a16:creationId xmlns:a16="http://schemas.microsoft.com/office/drawing/2014/main" id="{67F65D7A-3CAB-B23F-AEE0-9F9BE92397A3}"/>
              </a:ext>
            </a:extLst>
          </p:cNvPr>
          <p:cNvSpPr txBox="1"/>
          <p:nvPr/>
        </p:nvSpPr>
        <p:spPr>
          <a:xfrm>
            <a:off x="1496362" y="3758184"/>
            <a:ext cx="8370013" cy="2031325"/>
          </a:xfrm>
          <a:prstGeom prst="rect">
            <a:avLst/>
          </a:prstGeom>
          <a:noFill/>
        </p:spPr>
        <p:txBody>
          <a:bodyPr wrap="square" rtlCol="0">
            <a:spAutoFit/>
          </a:bodyPr>
          <a:lstStyle/>
          <a:p>
            <a:pPr algn="just"/>
            <a:r>
              <a:rPr lang="en-US" b="1"/>
              <a:t>22% or 36 </a:t>
            </a:r>
            <a:r>
              <a:rPr lang="en-US"/>
              <a:t>of Injuries requiring Emergency Room visits; and,  </a:t>
            </a:r>
            <a:r>
              <a:rPr lang="en-US" b="1"/>
              <a:t>37% or 19 </a:t>
            </a:r>
            <a:r>
              <a:rPr lang="en-US"/>
              <a:t>of Injuries requiring Hospitalizations were also a result of members falling.  Based on the 2016-2018 DWIHN Performance Improvement Project (PIP) focusing on falls, this data highlights the need for higher scrutiny on the medication regimens of our members.   The PIP highlighted the fact that individuals on 5 or more medications should have their medications monitored for contraindications of falls, and therefore the Plans of Care should include referrals to Occupational and/or Physical therapy along as well.</a:t>
            </a:r>
          </a:p>
        </p:txBody>
      </p:sp>
    </p:spTree>
    <p:extLst>
      <p:ext uri="{BB962C8B-B14F-4D97-AF65-F5344CB8AC3E}">
        <p14:creationId xmlns:p14="http://schemas.microsoft.com/office/powerpoint/2010/main" val="186236064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0f92b7-8a5d-4ae5-99ae-f91f7c623cce" xsi:nil="true"/>
    <lcf76f155ced4ddcb4097134ff3c332f xmlns="e39fc61e-1851-49f9-a85b-75b275dc7f4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8883A92D5F6D4F9AECFE6890E5829C" ma:contentTypeVersion="16" ma:contentTypeDescription="Create a new document." ma:contentTypeScope="" ma:versionID="875011c415b280708ddc295c5ca37c71">
  <xsd:schema xmlns:xsd="http://www.w3.org/2001/XMLSchema" xmlns:xs="http://www.w3.org/2001/XMLSchema" xmlns:p="http://schemas.microsoft.com/office/2006/metadata/properties" xmlns:ns2="e39fc61e-1851-49f9-a85b-75b275dc7f45" xmlns:ns3="2f0f92b7-8a5d-4ae5-99ae-f91f7c623cce" targetNamespace="http://schemas.microsoft.com/office/2006/metadata/properties" ma:root="true" ma:fieldsID="f092dafe819dae2be87aeb140f396ecf" ns2:_="" ns3:_="">
    <xsd:import namespace="e39fc61e-1851-49f9-a85b-75b275dc7f45"/>
    <xsd:import namespace="2f0f92b7-8a5d-4ae5-99ae-f91f7c623c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fc61e-1851-49f9-a85b-75b275dc7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69646b6-b7f7-4e19-9c58-e162e4aab83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f92b7-8a5d-4ae5-99ae-f91f7c623c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6e02cc-20a7-4b4d-8176-495f1c41e156}" ma:internalName="TaxCatchAll" ma:showField="CatchAllData" ma:web="2f0f92b7-8a5d-4ae5-99ae-f91f7c623c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6ADF7-2CCF-4EBF-95BD-84E4F4F6D786}">
  <ds:schemaRefs>
    <ds:schemaRef ds:uri="http://purl.org/dc/dcmitype/"/>
    <ds:schemaRef ds:uri="2f0f92b7-8a5d-4ae5-99ae-f91f7c623cce"/>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e39fc61e-1851-49f9-a85b-75b275dc7f45"/>
  </ds:schemaRefs>
</ds:datastoreItem>
</file>

<file path=customXml/itemProps2.xml><?xml version="1.0" encoding="utf-8"?>
<ds:datastoreItem xmlns:ds="http://schemas.openxmlformats.org/officeDocument/2006/customXml" ds:itemID="{78509341-689E-4F25-95FE-8079B1C0BCA9}">
  <ds:schemaRefs>
    <ds:schemaRef ds:uri="2f0f92b7-8a5d-4ae5-99ae-f91f7c623cce"/>
    <ds:schemaRef ds:uri="e39fc61e-1851-49f9-a85b-75b275dc7f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DCB522-8559-4457-ADFD-AAB2F8FAE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0</TotalTime>
  <Words>2125</Words>
  <Application>Microsoft Office PowerPoint</Application>
  <PresentationFormat>Widescreen</PresentationFormat>
  <Paragraphs>513</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Aptos</vt:lpstr>
      <vt:lpstr>Aptos Narrow</vt:lpstr>
      <vt:lpstr>Arial</vt:lpstr>
      <vt:lpstr>Gill Sans MT</vt:lpstr>
      <vt:lpstr>Parcel</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 Hearns</dc:creator>
  <cp:lastModifiedBy>Tania Greason</cp:lastModifiedBy>
  <cp:revision>1</cp:revision>
  <dcterms:created xsi:type="dcterms:W3CDTF">2024-01-25T20:12:37Z</dcterms:created>
  <dcterms:modified xsi:type="dcterms:W3CDTF">2026-03-04T16:32:00Z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0x0101007D8883A92D5F6D4F9AECFE6890E5829C</vt:lpwstr>
  </property>
  <property fmtid="{D5CDD505-2E9C-101B-9397-08002B2CF9AE}" pid="3" name="MediaServiceImageTags">
    <vt:lpwstr/>
  </property>
</Properties>
</file>